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66"/>
  </p:notesMasterIdLst>
  <p:handoutMasterIdLst>
    <p:handoutMasterId r:id="rId167"/>
  </p:handoutMasterIdLst>
  <p:sldIdLst>
    <p:sldId id="301" r:id="rId3"/>
    <p:sldId id="485" r:id="rId4"/>
    <p:sldId id="505" r:id="rId5"/>
    <p:sldId id="487" r:id="rId6"/>
    <p:sldId id="488" r:id="rId7"/>
    <p:sldId id="310" r:id="rId8"/>
    <p:sldId id="311" r:id="rId9"/>
    <p:sldId id="312" r:id="rId10"/>
    <p:sldId id="313" r:id="rId11"/>
    <p:sldId id="314" r:id="rId12"/>
    <p:sldId id="315" r:id="rId13"/>
    <p:sldId id="504"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496" r:id="rId43"/>
    <p:sldId id="345" r:id="rId44"/>
    <p:sldId id="346" r:id="rId45"/>
    <p:sldId id="347" r:id="rId46"/>
    <p:sldId id="348" r:id="rId47"/>
    <p:sldId id="349" r:id="rId48"/>
    <p:sldId id="489" r:id="rId49"/>
    <p:sldId id="350" r:id="rId50"/>
    <p:sldId id="470" r:id="rId51"/>
    <p:sldId id="352" r:id="rId52"/>
    <p:sldId id="353" r:id="rId53"/>
    <p:sldId id="354" r:id="rId54"/>
    <p:sldId id="355" r:id="rId55"/>
    <p:sldId id="356" r:id="rId56"/>
    <p:sldId id="357" r:id="rId57"/>
    <p:sldId id="358" r:id="rId58"/>
    <p:sldId id="359" r:id="rId59"/>
    <p:sldId id="360" r:id="rId60"/>
    <p:sldId id="361" r:id="rId61"/>
    <p:sldId id="362" r:id="rId62"/>
    <p:sldId id="490" r:id="rId63"/>
    <p:sldId id="491" r:id="rId64"/>
    <p:sldId id="492" r:id="rId65"/>
    <p:sldId id="493" r:id="rId66"/>
    <p:sldId id="494"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397" r:id="rId97"/>
    <p:sldId id="398" r:id="rId98"/>
    <p:sldId id="399" r:id="rId99"/>
    <p:sldId id="400" r:id="rId100"/>
    <p:sldId id="401" r:id="rId101"/>
    <p:sldId id="402" r:id="rId102"/>
    <p:sldId id="403" r:id="rId103"/>
    <p:sldId id="404" r:id="rId104"/>
    <p:sldId id="405" r:id="rId105"/>
    <p:sldId id="406" r:id="rId106"/>
    <p:sldId id="407" r:id="rId107"/>
    <p:sldId id="408" r:id="rId108"/>
    <p:sldId id="499" r:id="rId109"/>
    <p:sldId id="501" r:id="rId110"/>
    <p:sldId id="500" r:id="rId111"/>
    <p:sldId id="412" r:id="rId112"/>
    <p:sldId id="413" r:id="rId113"/>
    <p:sldId id="498" r:id="rId114"/>
    <p:sldId id="415" r:id="rId115"/>
    <p:sldId id="416" r:id="rId116"/>
    <p:sldId id="502" r:id="rId117"/>
    <p:sldId id="418" r:id="rId118"/>
    <p:sldId id="503" r:id="rId119"/>
    <p:sldId id="420" r:id="rId120"/>
    <p:sldId id="421" r:id="rId121"/>
    <p:sldId id="422" r:id="rId122"/>
    <p:sldId id="423" r:id="rId123"/>
    <p:sldId id="424" r:id="rId124"/>
    <p:sldId id="425" r:id="rId125"/>
    <p:sldId id="426" r:id="rId126"/>
    <p:sldId id="427" r:id="rId127"/>
    <p:sldId id="428" r:id="rId128"/>
    <p:sldId id="429" r:id="rId129"/>
    <p:sldId id="430" r:id="rId130"/>
    <p:sldId id="431" r:id="rId131"/>
    <p:sldId id="432" r:id="rId132"/>
    <p:sldId id="433" r:id="rId133"/>
    <p:sldId id="434" r:id="rId134"/>
    <p:sldId id="435" r:id="rId135"/>
    <p:sldId id="436" r:id="rId136"/>
    <p:sldId id="437" r:id="rId137"/>
    <p:sldId id="438" r:id="rId138"/>
    <p:sldId id="439" r:id="rId139"/>
    <p:sldId id="440" r:id="rId140"/>
    <p:sldId id="441" r:id="rId141"/>
    <p:sldId id="442" r:id="rId142"/>
    <p:sldId id="443" r:id="rId143"/>
    <p:sldId id="444" r:id="rId144"/>
    <p:sldId id="445" r:id="rId145"/>
    <p:sldId id="446" r:id="rId146"/>
    <p:sldId id="447" r:id="rId147"/>
    <p:sldId id="448" r:id="rId148"/>
    <p:sldId id="449" r:id="rId149"/>
    <p:sldId id="450" r:id="rId150"/>
    <p:sldId id="451" r:id="rId151"/>
    <p:sldId id="452" r:id="rId152"/>
    <p:sldId id="453" r:id="rId153"/>
    <p:sldId id="454" r:id="rId154"/>
    <p:sldId id="455" r:id="rId155"/>
    <p:sldId id="456" r:id="rId156"/>
    <p:sldId id="457" r:id="rId157"/>
    <p:sldId id="458" r:id="rId158"/>
    <p:sldId id="459" r:id="rId159"/>
    <p:sldId id="460" r:id="rId160"/>
    <p:sldId id="461" r:id="rId161"/>
    <p:sldId id="462" r:id="rId162"/>
    <p:sldId id="463" r:id="rId163"/>
    <p:sldId id="464" r:id="rId164"/>
    <p:sldId id="305" r:id="rId16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3" userDrawn="1">
          <p15:clr>
            <a:srgbClr val="A4A3A4"/>
          </p15:clr>
        </p15:guide>
        <p15:guide id="2" pos="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4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94337" autoAdjust="0"/>
  </p:normalViewPr>
  <p:slideViewPr>
    <p:cSldViewPr snapToGrid="0" snapToObjects="1">
      <p:cViewPr varScale="1">
        <p:scale>
          <a:sx n="105" d="100"/>
          <a:sy n="105" d="100"/>
        </p:scale>
        <p:origin x="1284" y="102"/>
      </p:cViewPr>
      <p:guideLst>
        <p:guide orient="horz" pos="1003"/>
        <p:guide pos="2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70.wmf"/><Relationship Id="rId7" Type="http://schemas.openxmlformats.org/officeDocument/2006/relationships/image" Target="../media/image74.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4/23/2018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46784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05253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167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610097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5">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82240" y="6474315"/>
            <a:ext cx="6077662" cy="20080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95" r:id="rId1"/>
    <p:sldLayoutId id="2147483665" r:id="rId2"/>
    <p:sldLayoutId id="2147483666" r:id="rId3"/>
    <p:sldLayoutId id="2147483649"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 id="214748369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4.bin"/><Relationship Id="rId4" Type="http://schemas.openxmlformats.org/officeDocument/2006/relationships/image" Target="../media/image43.wmf"/></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6.bin"/><Relationship Id="rId7" Type="http://schemas.openxmlformats.org/officeDocument/2006/relationships/image" Target="../media/image49.png"/><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47.wmf"/><Relationship Id="rId5" Type="http://schemas.openxmlformats.org/officeDocument/2006/relationships/oleObject" Target="../embeddings/oleObject7.bin"/><Relationship Id="rId4" Type="http://schemas.openxmlformats.org/officeDocument/2006/relationships/image" Target="../media/image46.wmf"/><Relationship Id="rId9" Type="http://schemas.openxmlformats.org/officeDocument/2006/relationships/image" Target="../media/image48.wmf"/></Relationships>
</file>

<file path=ppt/slides/_rels/slide10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43.wmf"/><Relationship Id="rId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52.wmf"/><Relationship Id="rId5" Type="http://schemas.openxmlformats.org/officeDocument/2006/relationships/oleObject" Target="../embeddings/oleObject11.bin"/><Relationship Id="rId4" Type="http://schemas.openxmlformats.org/officeDocument/2006/relationships/image" Target="../media/image51.wmf"/></Relationships>
</file>

<file path=ppt/slides/_rels/slide112.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54.wmf"/><Relationship Id="rId5" Type="http://schemas.openxmlformats.org/officeDocument/2006/relationships/oleObject" Target="../embeddings/oleObject13.bin"/><Relationship Id="rId4" Type="http://schemas.openxmlformats.org/officeDocument/2006/relationships/image" Target="../media/image53.wmf"/></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1.xml"/><Relationship Id="rId1" Type="http://schemas.openxmlformats.org/officeDocument/2006/relationships/vmlDrawing" Target="../drawings/vmlDrawing8.vml"/><Relationship Id="rId5" Type="http://schemas.openxmlformats.org/officeDocument/2006/relationships/image" Target="../media/image56.wmf"/><Relationship Id="rId4" Type="http://schemas.openxmlformats.org/officeDocument/2006/relationships/oleObject" Target="../embeddings/oleObject15.bin"/></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9.wmf"/><Relationship Id="rId5" Type="http://schemas.openxmlformats.org/officeDocument/2006/relationships/oleObject" Target="../embeddings/oleObject17.bin"/><Relationship Id="rId4" Type="http://schemas.openxmlformats.org/officeDocument/2006/relationships/image" Target="../media/image58.wmf"/></Relationships>
</file>

<file path=ppt/slides/_rels/slide115.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61.wmf"/><Relationship Id="rId5" Type="http://schemas.openxmlformats.org/officeDocument/2006/relationships/oleObject" Target="../embeddings/oleObject19.bin"/><Relationship Id="rId4" Type="http://schemas.openxmlformats.org/officeDocument/2006/relationships/image" Target="../media/image60.wmf"/><Relationship Id="rId9" Type="http://schemas.openxmlformats.org/officeDocument/2006/relationships/image" Target="../media/image63.png"/></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65.wmf"/><Relationship Id="rId5" Type="http://schemas.openxmlformats.org/officeDocument/2006/relationships/oleObject" Target="../embeddings/oleObject22.bin"/><Relationship Id="rId4" Type="http://schemas.openxmlformats.org/officeDocument/2006/relationships/image" Target="../media/image64.wmf"/></Relationships>
</file>

<file path=ppt/slides/_rels/slide1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28.bin"/><Relationship Id="rId18" Type="http://schemas.openxmlformats.org/officeDocument/2006/relationships/image" Target="../media/image75.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72.wmf"/><Relationship Id="rId17" Type="http://schemas.openxmlformats.org/officeDocument/2006/relationships/oleObject" Target="../embeddings/oleObject30.bin"/><Relationship Id="rId2" Type="http://schemas.openxmlformats.org/officeDocument/2006/relationships/slideLayout" Target="../slideLayouts/slideLayout3.xml"/><Relationship Id="rId16" Type="http://schemas.openxmlformats.org/officeDocument/2006/relationships/image" Target="../media/image74.wmf"/><Relationship Id="rId1" Type="http://schemas.openxmlformats.org/officeDocument/2006/relationships/vmlDrawing" Target="../drawings/vmlDrawing12.vml"/><Relationship Id="rId6" Type="http://schemas.openxmlformats.org/officeDocument/2006/relationships/image" Target="../media/image69.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26.bin"/><Relationship Id="rId14" Type="http://schemas.openxmlformats.org/officeDocument/2006/relationships/image" Target="../media/image73.w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26.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363663" cy="804637"/>
          </a:xfrm>
        </p:spPr>
        <p:txBody>
          <a:bodyPr anchor="b"/>
          <a:lstStyle/>
          <a:p>
            <a:pPr>
              <a:buSzPct val="100000"/>
            </a:pPr>
            <a:r>
              <a:rPr lang="en-US" altLang="en-US" dirty="0"/>
              <a:t>C How to Program</a:t>
            </a:r>
            <a:endParaRPr lang="en-US"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27138"/>
            <a:ext cx="8363662" cy="449262"/>
          </a:xfrm>
        </p:spPr>
        <p:txBody>
          <a:bodyPr/>
          <a:lstStyle/>
          <a:p>
            <a:r>
              <a:rPr lang="en-US" dirty="0" smtClean="0">
                <a:latin typeface="+mn-lt"/>
              </a:rPr>
              <a:t>Eighth </a:t>
            </a:r>
            <a:r>
              <a:rPr lang="en-US"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4</a:t>
            </a:r>
            <a:endParaRPr lang="en-US" b="1" dirty="0">
              <a:latin typeface="+mn-lt"/>
            </a:endParaRPr>
          </a:p>
        </p:txBody>
      </p:sp>
      <p:sp>
        <p:nvSpPr>
          <p:cNvPr id="5" name="Text Placeholder 4"/>
          <p:cNvSpPr>
            <a:spLocks noGrp="1"/>
          </p:cNvSpPr>
          <p:nvPr>
            <p:ph type="body" idx="3"/>
          </p:nvPr>
        </p:nvSpPr>
        <p:spPr>
          <a:xfrm>
            <a:off x="4876800" y="3114461"/>
            <a:ext cx="3657600" cy="520220"/>
          </a:xfrm>
        </p:spPr>
        <p:txBody>
          <a:bodyPr/>
          <a:lstStyle/>
          <a:p>
            <a:pPr lvl="0" algn="ctr">
              <a:spcBef>
                <a:spcPts val="440"/>
              </a:spcBef>
              <a:buClr>
                <a:schemeClr val="lt1"/>
              </a:buClr>
              <a:buSzPct val="25000"/>
            </a:pPr>
            <a:r>
              <a:rPr lang="en-US" dirty="0">
                <a:solidFill>
                  <a:schemeClr val="tx1"/>
                </a:solidFill>
                <a:latin typeface="+mn-lt"/>
              </a:rPr>
              <a:t>C Program Control</a:t>
            </a:r>
          </a:p>
        </p:txBody>
      </p:sp>
      <p:pic>
        <p:nvPicPr>
          <p:cNvPr id="7" name="Picture 6" descr="Front Cover: C How to Program Eighth Edition by Paul Deitel and Harvey Deit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59" y="1905925"/>
            <a:ext cx="3485730" cy="4338865"/>
          </a:xfrm>
          <a:prstGeom prst="rect">
            <a:avLst/>
          </a:prstGeom>
          <a:ln w="9525">
            <a:solidFill>
              <a:schemeClr val="tx1"/>
            </a:solidFill>
          </a:ln>
        </p:spPr>
      </p:pic>
      <p:sp>
        <p:nvSpPr>
          <p:cNvPr id="6" name="Text Placeholder 5"/>
          <p:cNvSpPr>
            <a:spLocks noGrp="1"/>
          </p:cNvSpPr>
          <p:nvPr>
            <p:ph type="body" idx="13"/>
          </p:nvPr>
        </p:nvSpPr>
        <p:spPr>
          <a:xfrm>
            <a:off x="2682240" y="6474315"/>
            <a:ext cx="6077662" cy="20080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4.3 Counter-Controlled Iteration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Consider the simple program shown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4.1, which prints the numbers from 1 to 10.</a:t>
            </a:r>
          </a:p>
          <a:p>
            <a:pPr lvl="0">
              <a:tabLst/>
            </a:pPr>
            <a:r>
              <a:rPr lang="en-US" altLang="en-US" sz="2400" kern="1200" dirty="0">
                <a:solidFill>
                  <a:srgbClr val="000000"/>
                </a:solidFill>
                <a:latin typeface="Arial (Body)"/>
                <a:ea typeface="+mn-ea"/>
                <a:cs typeface="+mn-cs"/>
              </a:rPr>
              <a:t>The </a:t>
            </a:r>
            <a:r>
              <a:rPr lang="en-US" altLang="en-US" sz="2400" kern="1200" dirty="0" smtClean="0">
                <a:solidFill>
                  <a:srgbClr val="000000"/>
                </a:solidFill>
                <a:latin typeface="Arial (Body)"/>
                <a:ea typeface="+mn-ea"/>
                <a:cs typeface="+mn-cs"/>
              </a:rPr>
              <a:t>definition</a:t>
            </a:r>
          </a:p>
        </p:txBody>
      </p:sp>
      <p:pic>
        <p:nvPicPr>
          <p:cNvPr id="4" name="Picture 3" descr="Computer code reads as follows. unsigned i n t counter equals 1 semicolon forward slash forward slash initialization."/>
          <p:cNvPicPr>
            <a:picLocks noChangeAspect="1"/>
          </p:cNvPicPr>
          <p:nvPr/>
        </p:nvPicPr>
        <p:blipFill rotWithShape="1">
          <a:blip r:embed="rId2"/>
          <a:srcRect t="15116" r="981" b="20968"/>
          <a:stretch/>
        </p:blipFill>
        <p:spPr>
          <a:xfrm>
            <a:off x="1048373" y="3082673"/>
            <a:ext cx="7047254" cy="386388"/>
          </a:xfrm>
          <a:prstGeom prst="rect">
            <a:avLst/>
          </a:prstGeom>
        </p:spPr>
      </p:pic>
      <p:sp>
        <p:nvSpPr>
          <p:cNvPr id="5" name="Text Placeholder 4"/>
          <p:cNvSpPr>
            <a:spLocks noGrp="1"/>
          </p:cNvSpPr>
          <p:nvPr>
            <p:ph type="body" idx="2"/>
          </p:nvPr>
        </p:nvSpPr>
        <p:spPr>
          <a:xfrm>
            <a:off x="457200" y="3585036"/>
            <a:ext cx="8229600" cy="1857821"/>
          </a:xfrm>
        </p:spPr>
        <p:txBody>
          <a:bodyPr/>
          <a:lstStyle/>
          <a:p>
            <a:pPr marL="255588" lvl="0" indent="6350">
              <a:buNone/>
              <a:tabLst/>
            </a:pPr>
            <a:r>
              <a:rPr lang="en-US" altLang="en-US" sz="2400" kern="1200" dirty="0" smtClean="0">
                <a:solidFill>
                  <a:srgbClr val="000000"/>
                </a:solidFill>
                <a:latin typeface="+mn-lt"/>
              </a:rPr>
              <a:t>names </a:t>
            </a:r>
            <a:r>
              <a:rPr lang="en-US" altLang="en-US" sz="2400" kern="1200" dirty="0">
                <a:solidFill>
                  <a:srgbClr val="000000"/>
                </a:solidFill>
                <a:latin typeface="+mn-lt"/>
              </a:rPr>
              <a:t>the control variable (</a:t>
            </a:r>
            <a:r>
              <a:rPr lang="en-US" altLang="en-US" sz="2400" kern="1200" dirty="0">
                <a:solidFill>
                  <a:srgbClr val="000000"/>
                </a:solidFill>
                <a:latin typeface="Consolas" panose="020B0609020204030204" pitchFamily="49" charset="0"/>
                <a:cs typeface="Consolas" panose="020B0609020204030204" pitchFamily="49" charset="0"/>
              </a:rPr>
              <a:t>counter</a:t>
            </a:r>
            <a:r>
              <a:rPr lang="en-US" altLang="en-US" sz="2400" kern="1200" dirty="0">
                <a:solidFill>
                  <a:srgbClr val="000000"/>
                </a:solidFill>
                <a:latin typeface="+mn-lt"/>
              </a:rPr>
              <a:t>), defines it to be an integer, reserves memory space for it, and sets it to an initial value of </a:t>
            </a:r>
            <a:r>
              <a:rPr lang="en-US" altLang="en-US" sz="2400" kern="1200" dirty="0">
                <a:solidFill>
                  <a:srgbClr val="000000"/>
                </a:solidFill>
                <a:latin typeface="Consolas" panose="020B0609020204030204" pitchFamily="49" charset="0"/>
                <a:cs typeface="Consolas" panose="020B0609020204030204" pitchFamily="49" charset="0"/>
              </a:rPr>
              <a:t>1</a:t>
            </a:r>
            <a:r>
              <a:rPr lang="en-US" altLang="en-US" sz="2400" kern="1200" dirty="0">
                <a:solidFill>
                  <a:srgbClr val="000000"/>
                </a:solidFill>
                <a:latin typeface="+mn-lt"/>
              </a:rPr>
              <a:t>.</a:t>
            </a:r>
          </a:p>
          <a:p>
            <a:pPr lvl="0">
              <a:tabLst/>
            </a:pPr>
            <a:r>
              <a:rPr lang="en-US" altLang="en-US" sz="2400" kern="1200" dirty="0">
                <a:solidFill>
                  <a:srgbClr val="000000"/>
                </a:solidFill>
                <a:latin typeface="+mn-lt"/>
              </a:rPr>
              <a:t>This definition is not an executable statement</a:t>
            </a:r>
            <a:r>
              <a:rPr lang="en-US" altLang="en-US" sz="2400" kern="1200" dirty="0" smtClean="0">
                <a:solidFill>
                  <a:srgbClr val="000000"/>
                </a:solidFill>
                <a:latin typeface="+mn-lt"/>
              </a:rPr>
              <a:t>.</a:t>
            </a:r>
            <a:endParaRPr lang="en-US" altLang="en-US" sz="2400" kern="1200" dirty="0">
              <a:solidFill>
                <a:srgbClr val="000000"/>
              </a:solidFill>
              <a:latin typeface="+mn-lt"/>
            </a:endParaRPr>
          </a:p>
        </p:txBody>
      </p:sp>
    </p:spTree>
    <p:extLst>
      <p:ext uri="{BB962C8B-B14F-4D97-AF65-F5344CB8AC3E}">
        <p14:creationId xmlns:p14="http://schemas.microsoft.com/office/powerpoint/2010/main" val="22493889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4.9 </a:t>
            </a:r>
            <a:r>
              <a:rPr lang="en-US" kern="1200" dirty="0" smtClean="0">
                <a:latin typeface="Consolas" panose="020B0609020204030204" pitchFamily="49" charset="0"/>
                <a:ea typeface="+mj-ea"/>
                <a:cs typeface="Consolas" panose="020B0609020204030204" pitchFamily="49" charset="0"/>
              </a:rPr>
              <a:t>break</a:t>
            </a:r>
            <a:r>
              <a:rPr lang="en-US" kern="1200" dirty="0" smtClean="0">
                <a:latin typeface="Times New Roman" panose="02020603050405020304" pitchFamily="18" charset="0"/>
                <a:ea typeface="+mj-ea"/>
                <a:cs typeface="+mj-cs"/>
              </a:rPr>
              <a:t> and </a:t>
            </a:r>
            <a:r>
              <a:rPr lang="en-US" kern="1200" dirty="0" smtClean="0">
                <a:latin typeface="Consolas" panose="020B0609020204030204" pitchFamily="49" charset="0"/>
                <a:ea typeface="+mj-ea"/>
                <a:cs typeface="Consolas" panose="020B0609020204030204" pitchFamily="49" charset="0"/>
              </a:rPr>
              <a:t>continue</a:t>
            </a:r>
            <a:r>
              <a:rPr lang="en-US" kern="1200" dirty="0" smtClean="0">
                <a:latin typeface="Times New Roman" panose="02020603050405020304" pitchFamily="18" charset="0"/>
                <a:ea typeface="+mj-ea"/>
                <a:cs typeface="+mj-cs"/>
              </a:rPr>
              <a:t> Statements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47040"/>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Figure 4.11 demonstrates the </a:t>
            </a:r>
            <a:r>
              <a:rPr lang="en-US" altLang="en-US" sz="2400" kern="1200" dirty="0">
                <a:solidFill>
                  <a:srgbClr val="000000"/>
                </a:solidFill>
                <a:latin typeface="Consolas" panose="020B0609020204030204" pitchFamily="49" charset="0"/>
                <a:ea typeface="+mn-ea"/>
                <a:cs typeface="Consolas" panose="020B0609020204030204" pitchFamily="49" charset="0"/>
              </a:rPr>
              <a:t>break</a:t>
            </a:r>
            <a:r>
              <a:rPr lang="en-US" altLang="en-US" sz="2400" kern="1200" dirty="0">
                <a:solidFill>
                  <a:srgbClr val="000000"/>
                </a:solidFill>
                <a:latin typeface="Arial (Body)"/>
                <a:ea typeface="+mn-ea"/>
                <a:cs typeface="+mn-cs"/>
              </a:rPr>
              <a:t> statement in a </a:t>
            </a:r>
            <a:r>
              <a:rPr lang="en-US" altLang="en-US" sz="2400" kern="1200" dirty="0">
                <a:solidFill>
                  <a:srgbClr val="000000"/>
                </a:solidFill>
                <a:latin typeface="Consolas" panose="020B0609020204030204" pitchFamily="49" charset="0"/>
                <a:ea typeface="+mn-ea"/>
                <a:cs typeface="Consolas" panose="020B0609020204030204" pitchFamily="49" charset="0"/>
              </a:rPr>
              <a:t>for</a:t>
            </a:r>
            <a:r>
              <a:rPr lang="en-US" altLang="en-US" sz="2400" kern="1200" dirty="0">
                <a:solidFill>
                  <a:srgbClr val="000000"/>
                </a:solidFill>
                <a:latin typeface="Arial (Body)"/>
                <a:ea typeface="+mn-ea"/>
                <a:cs typeface="+mn-cs"/>
              </a:rPr>
              <a:t> iteration statement.</a:t>
            </a:r>
          </a:p>
          <a:p>
            <a:pPr lvl="0">
              <a:tabLst/>
            </a:pPr>
            <a:r>
              <a:rPr lang="en-US" altLang="en-US" sz="2400" kern="1200" dirty="0">
                <a:solidFill>
                  <a:srgbClr val="000000"/>
                </a:solidFill>
                <a:latin typeface="Arial (Body)"/>
                <a:ea typeface="+mn-ea"/>
                <a:cs typeface="+mn-cs"/>
              </a:rPr>
              <a:t>When the </a:t>
            </a:r>
            <a:r>
              <a:rPr lang="en-US" altLang="en-US" sz="2400" kern="1200" dirty="0">
                <a:solidFill>
                  <a:srgbClr val="000000"/>
                </a:solidFill>
                <a:latin typeface="Consolas" panose="020B0609020204030204" pitchFamily="49" charset="0"/>
                <a:ea typeface="+mn-ea"/>
                <a:cs typeface="Consolas" panose="020B0609020204030204" pitchFamily="49" charset="0"/>
              </a:rPr>
              <a:t>if</a:t>
            </a:r>
            <a:r>
              <a:rPr lang="en-US" altLang="en-US" sz="2400" kern="1200" dirty="0">
                <a:solidFill>
                  <a:srgbClr val="000000"/>
                </a:solidFill>
                <a:latin typeface="Arial (Body)"/>
                <a:ea typeface="+mn-ea"/>
                <a:cs typeface="+mn-cs"/>
              </a:rPr>
              <a:t> statement detects that </a:t>
            </a:r>
            <a:r>
              <a:rPr lang="en-US" altLang="en-US" sz="2400" kern="1200" dirty="0">
                <a:solidFill>
                  <a:srgbClr val="000000"/>
                </a:solidFill>
                <a:latin typeface="Consolas" panose="020B0609020204030204" pitchFamily="49" charset="0"/>
                <a:ea typeface="+mn-ea"/>
                <a:cs typeface="Consolas" panose="020B0609020204030204" pitchFamily="49" charset="0"/>
              </a:rPr>
              <a:t>x</a:t>
            </a:r>
            <a:r>
              <a:rPr lang="en-US" altLang="en-US" sz="2400" kern="1200" dirty="0">
                <a:solidFill>
                  <a:srgbClr val="000000"/>
                </a:solidFill>
                <a:latin typeface="Arial (Body)"/>
                <a:ea typeface="+mn-ea"/>
                <a:cs typeface="+mn-cs"/>
              </a:rPr>
              <a:t> has become </a:t>
            </a:r>
            <a:r>
              <a:rPr lang="en-US" altLang="en-US" sz="2400" kern="1200" dirty="0">
                <a:solidFill>
                  <a:srgbClr val="000000"/>
                </a:solidFill>
                <a:latin typeface="Consolas" panose="020B0609020204030204" pitchFamily="49" charset="0"/>
                <a:ea typeface="+mn-ea"/>
                <a:cs typeface="Consolas" panose="020B0609020204030204" pitchFamily="49" charset="0"/>
              </a:rPr>
              <a:t>5</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Consolas" panose="020B0609020204030204" pitchFamily="49" charset="0"/>
              </a:rPr>
              <a:t>break</a:t>
            </a:r>
            <a:r>
              <a:rPr lang="en-US" altLang="en-US" sz="2400" kern="1200" dirty="0">
                <a:solidFill>
                  <a:srgbClr val="000000"/>
                </a:solidFill>
                <a:latin typeface="Arial (Body)"/>
                <a:ea typeface="+mn-ea"/>
                <a:cs typeface="+mn-cs"/>
              </a:rPr>
              <a:t> is executed.</a:t>
            </a:r>
          </a:p>
          <a:p>
            <a:pPr lvl="0">
              <a:tabLst/>
            </a:pPr>
            <a:r>
              <a:rPr lang="en-US" altLang="en-US" sz="2400" kern="1200" dirty="0">
                <a:solidFill>
                  <a:srgbClr val="000000"/>
                </a:solidFill>
                <a:latin typeface="Arial (Body)"/>
                <a:ea typeface="+mn-ea"/>
                <a:cs typeface="+mn-cs"/>
              </a:rPr>
              <a:t>This terminates the </a:t>
            </a:r>
            <a:r>
              <a:rPr lang="en-US" altLang="en-US" sz="2400" kern="1200" dirty="0">
                <a:solidFill>
                  <a:srgbClr val="000000"/>
                </a:solidFill>
                <a:latin typeface="Consolas" panose="020B0609020204030204" pitchFamily="49" charset="0"/>
                <a:ea typeface="+mn-ea"/>
                <a:cs typeface="Consolas" panose="020B0609020204030204" pitchFamily="49" charset="0"/>
              </a:rPr>
              <a:t>for</a:t>
            </a:r>
            <a:r>
              <a:rPr lang="en-US" altLang="en-US" sz="2400" kern="1200" dirty="0">
                <a:solidFill>
                  <a:srgbClr val="000000"/>
                </a:solidFill>
                <a:latin typeface="Arial (Body)"/>
                <a:ea typeface="+mn-ea"/>
                <a:cs typeface="+mn-cs"/>
              </a:rPr>
              <a:t> statement, and the program continues with the </a:t>
            </a:r>
            <a:r>
              <a:rPr lang="en-US" altLang="en-US" sz="2400" kern="1200" dirty="0">
                <a:solidFill>
                  <a:srgbClr val="000000"/>
                </a:solidFill>
                <a:latin typeface="Consolas" panose="020B0609020204030204" pitchFamily="49" charset="0"/>
                <a:ea typeface="+mn-ea"/>
                <a:cs typeface="Consolas" panose="020B0609020204030204" pitchFamily="49" charset="0"/>
              </a:rPr>
              <a:t>printf</a:t>
            </a:r>
            <a:r>
              <a:rPr lang="en-US" altLang="en-US" sz="2400" kern="1200" dirty="0">
                <a:solidFill>
                  <a:srgbClr val="000000"/>
                </a:solidFill>
                <a:latin typeface="Arial (Body)"/>
                <a:ea typeface="+mn-ea"/>
                <a:cs typeface="+mn-cs"/>
              </a:rPr>
              <a:t> after the </a:t>
            </a:r>
            <a:r>
              <a:rPr lang="en-US" altLang="en-US" sz="2400" kern="1200" dirty="0">
                <a:solidFill>
                  <a:srgbClr val="000000"/>
                </a:solidFill>
                <a:latin typeface="Consolas" panose="020B0609020204030204" pitchFamily="49" charset="0"/>
                <a:ea typeface="+mn-ea"/>
                <a:cs typeface="Consolas" panose="020B0609020204030204" pitchFamily="49" charset="0"/>
              </a:rPr>
              <a:t>for</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The loop fully executes only four times.</a:t>
            </a:r>
          </a:p>
        </p:txBody>
      </p:sp>
    </p:spTree>
    <p:extLst>
      <p:ext uri="{BB962C8B-B14F-4D97-AF65-F5344CB8AC3E}">
        <p14:creationId xmlns:p14="http://schemas.microsoft.com/office/powerpoint/2010/main" val="38421939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smtClean="0"/>
              <a:t>Figure 4.11 Using the </a:t>
            </a:r>
            <a:r>
              <a:rPr lang="en-US" dirty="0">
                <a:latin typeface="Consolas" panose="020B0609020204030204" pitchFamily="49" charset="0"/>
                <a:cs typeface="Consolas" panose="020B0609020204030204" pitchFamily="49" charset="0"/>
              </a:rPr>
              <a:t>b</a:t>
            </a:r>
            <a:r>
              <a:rPr lang="en-US" dirty="0" smtClean="0">
                <a:latin typeface="Consolas" panose="020B0609020204030204" pitchFamily="49" charset="0"/>
                <a:cs typeface="Consolas" panose="020B0609020204030204" pitchFamily="49" charset="0"/>
              </a:rPr>
              <a:t>reak</a:t>
            </a:r>
            <a:r>
              <a:rPr lang="en-US" dirty="0" smtClean="0"/>
              <a:t> </a:t>
            </a:r>
            <a:r>
              <a:rPr lang="en-US" dirty="0"/>
              <a:t>S</a:t>
            </a:r>
            <a:r>
              <a:rPr lang="en-US" dirty="0" smtClean="0"/>
              <a:t>tatement in a </a:t>
            </a:r>
            <a:r>
              <a:rPr lang="en-US" dirty="0" smtClean="0">
                <a:latin typeface="Consolas" panose="020B0609020204030204" pitchFamily="49" charset="0"/>
                <a:cs typeface="Consolas" panose="020B0609020204030204" pitchFamily="49" charset="0"/>
              </a:rPr>
              <a:t>for</a:t>
            </a:r>
            <a:r>
              <a:rPr lang="en-US" dirty="0" smtClean="0"/>
              <a:t> Statement</a:t>
            </a:r>
            <a:endParaRPr lang="en-US" dirty="0"/>
          </a:p>
        </p:txBody>
      </p:sp>
      <p:pic>
        <p:nvPicPr>
          <p:cNvPr id="7" name="Picture 6" descr="The computer code has 21 lines. The lines read as follows. Line 1. forward slash forward slash F i g period 4 period 11 colon f i g 0 4 underscore 11 period c. Line 2. forward slash forward slash Using the break statement in a for statement period. Line 3. hash include left angle bracket s t d i o period h right angle bracket. Line 4. blank. Line 5. i n t main left parenthesis void right parenthesis. Line 6. left brace. Line 7, indented once. unsigned i n t, x semicolon forward slash forward slash declared here so it can be used after loop. Line 8. blank. Line 9, indented once. forward slash forward slash loop 10 times. Line 10, indented once. for left parenthesis x equals 1 semicolon x less than equal to sign 10 semicolon plus plus x right parenthesis left brace. Line 11. blank. Line 12, indented twice. forward slash forward slash if x is 5 comma terminate loop. Line 13, indented twice. if left parenthesis x equals equals 5 right parenthesis left brace. Line 14, indented 3 times. break semicolon forward slash forward slash break loop only if x is 5. The word, break, in line 14 is highlighted. Line 15, indented twice. right brace. Line 16. blank. Line 17, indented twice. print f left parenthesis double quote percent sign u double quote comma x right parenthesis semicolon. Line 18, indented once. right brace. Line 19. blank. Line 20, indented once. print f left parenthesis double quote back slash n Broke out of loop at x equals equals percent sign u back slash n double quote comma x right parenthesis semicolon. Line 21. right brace. Double forward slashes and following comments are shown in green text. Hash include, I n t, void, unsigned I n t, for, if, and break commands shown in blue. Integers and characters in double quotations are shown in cyan. Code output has 2 lines. The lines reads as follows. Line 1.1, 2, 3, 4. Line 2. Broke out of loop at x equal equal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99" y="1516834"/>
            <a:ext cx="7130203" cy="4666161"/>
          </a:xfrm>
          <a:prstGeom prst="rect">
            <a:avLst/>
          </a:prstGeom>
        </p:spPr>
      </p:pic>
    </p:spTree>
    <p:extLst>
      <p:ext uri="{BB962C8B-B14F-4D97-AF65-F5344CB8AC3E}">
        <p14:creationId xmlns:p14="http://schemas.microsoft.com/office/powerpoint/2010/main" val="2469421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4.9 </a:t>
            </a:r>
            <a:r>
              <a:rPr lang="en-US" kern="1200" dirty="0" smtClean="0">
                <a:latin typeface="Consolas" panose="020B0609020204030204" pitchFamily="49" charset="0"/>
                <a:ea typeface="+mj-ea"/>
                <a:cs typeface="Consolas" panose="020B0609020204030204" pitchFamily="49" charset="0"/>
              </a:rPr>
              <a:t>break</a:t>
            </a:r>
            <a:r>
              <a:rPr lang="en-US" kern="1200" dirty="0" smtClean="0">
                <a:latin typeface="Times New Roman" panose="02020603050405020304" pitchFamily="18" charset="0"/>
                <a:ea typeface="+mj-ea"/>
                <a:cs typeface="+mj-cs"/>
              </a:rPr>
              <a:t> and </a:t>
            </a:r>
            <a:r>
              <a:rPr lang="en-US" kern="1200" dirty="0" smtClean="0">
                <a:latin typeface="Consolas" panose="020B0609020204030204" pitchFamily="49" charset="0"/>
                <a:ea typeface="+mj-ea"/>
                <a:cs typeface="Consolas" panose="020B0609020204030204" pitchFamily="49" charset="0"/>
              </a:rPr>
              <a:t>continue</a:t>
            </a:r>
            <a:r>
              <a:rPr lang="en-US" kern="1200" dirty="0" smtClean="0">
                <a:latin typeface="Times New Roman" panose="02020603050405020304" pitchFamily="18" charset="0"/>
                <a:ea typeface="+mj-ea"/>
                <a:cs typeface="+mj-cs"/>
              </a:rPr>
              <a:t> Statements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Bef>
                <a:spcPct val="20000"/>
              </a:spcBef>
              <a:buNone/>
              <a:tabLst/>
              <a:defRPr/>
            </a:pPr>
            <a:r>
              <a:rPr lang="en-US" sz="2000" b="1" kern="1200" dirty="0">
                <a:solidFill>
                  <a:srgbClr val="000000"/>
                </a:solidFill>
                <a:latin typeface="Consolas" panose="020B0609020204030204" pitchFamily="49" charset="0"/>
                <a:ea typeface="+mn-ea"/>
                <a:cs typeface="Consolas" panose="020B0609020204030204" pitchFamily="49" charset="0"/>
              </a:rPr>
              <a:t>continue</a:t>
            </a:r>
            <a:r>
              <a:rPr lang="en-US" sz="2000" b="1" kern="1200" dirty="0">
                <a:solidFill>
                  <a:srgbClr val="000000"/>
                </a:solidFill>
                <a:latin typeface="Arial (Body)"/>
                <a:ea typeface="+mn-ea"/>
                <a:cs typeface="+mn-cs"/>
              </a:rPr>
              <a:t> Statement</a:t>
            </a:r>
          </a:p>
          <a:p>
            <a:pPr lvl="0">
              <a:tabLst/>
              <a:defRPr/>
            </a:pPr>
            <a:r>
              <a:rPr lang="en-US" sz="2000" kern="1200" dirty="0">
                <a:solidFill>
                  <a:srgbClr val="000000"/>
                </a:solidFill>
                <a:latin typeface="Arial (Body)"/>
                <a:ea typeface="+mn-ea"/>
                <a:cs typeface="+mn-cs"/>
              </a:rPr>
              <a:t>The </a:t>
            </a:r>
            <a:r>
              <a:rPr lang="en-US" sz="2000" kern="1200" dirty="0">
                <a:solidFill>
                  <a:srgbClr val="000000"/>
                </a:solidFill>
                <a:latin typeface="Consolas" panose="020B0609020204030204" pitchFamily="49" charset="0"/>
                <a:ea typeface="+mn-ea"/>
                <a:cs typeface="Consolas" panose="020B0609020204030204" pitchFamily="49" charset="0"/>
              </a:rPr>
              <a:t>continue</a:t>
            </a:r>
            <a:r>
              <a:rPr lang="en-US" sz="2000" kern="1200" dirty="0">
                <a:solidFill>
                  <a:srgbClr val="000000"/>
                </a:solidFill>
                <a:latin typeface="Arial (Body)"/>
                <a:ea typeface="+mn-ea"/>
                <a:cs typeface="+mn-cs"/>
              </a:rPr>
              <a:t> statement, when executed in a </a:t>
            </a:r>
            <a:r>
              <a:rPr lang="en-US" sz="2000" kern="1200" dirty="0">
                <a:solidFill>
                  <a:srgbClr val="000000"/>
                </a:solidFill>
                <a:latin typeface="Consolas" panose="020B0609020204030204" pitchFamily="49" charset="0"/>
                <a:ea typeface="+mn-ea"/>
                <a:cs typeface="Consolas" panose="020B0609020204030204" pitchFamily="49" charset="0"/>
              </a:rPr>
              <a:t>while</a:t>
            </a:r>
            <a:r>
              <a:rPr lang="en-US" sz="2000" kern="1200" dirty="0">
                <a:solidFill>
                  <a:srgbClr val="000000"/>
                </a:solidFill>
                <a:latin typeface="Arial (Body)"/>
                <a:ea typeface="+mn-ea"/>
                <a:cs typeface="+mn-cs"/>
              </a:rPr>
              <a:t>, </a:t>
            </a:r>
            <a:r>
              <a:rPr lang="en-US" sz="2000" kern="1200" dirty="0">
                <a:solidFill>
                  <a:srgbClr val="000000"/>
                </a:solidFill>
                <a:latin typeface="Consolas" panose="020B0609020204030204" pitchFamily="49" charset="0"/>
                <a:ea typeface="+mn-ea"/>
                <a:cs typeface="Consolas" panose="020B0609020204030204" pitchFamily="49" charset="0"/>
              </a:rPr>
              <a:t>for</a:t>
            </a:r>
            <a:r>
              <a:rPr lang="en-US" sz="2000" kern="1200" dirty="0">
                <a:solidFill>
                  <a:srgbClr val="000000"/>
                </a:solidFill>
                <a:latin typeface="Arial (Body)"/>
                <a:ea typeface="+mn-ea"/>
                <a:cs typeface="+mn-cs"/>
              </a:rPr>
              <a:t> or </a:t>
            </a:r>
            <a:r>
              <a:rPr lang="en-US" sz="2000" kern="1200" dirty="0">
                <a:solidFill>
                  <a:srgbClr val="000000"/>
                </a:solidFill>
                <a:latin typeface="Consolas" panose="020B0609020204030204" pitchFamily="49" charset="0"/>
                <a:ea typeface="+mn-ea"/>
                <a:cs typeface="Consolas" panose="020B0609020204030204" pitchFamily="49" charset="0"/>
              </a:rPr>
              <a:t>do…while</a:t>
            </a:r>
            <a:r>
              <a:rPr lang="en-US" sz="2000" kern="1200" dirty="0">
                <a:solidFill>
                  <a:srgbClr val="000000"/>
                </a:solidFill>
                <a:latin typeface="Arial (Body)"/>
                <a:ea typeface="+mn-ea"/>
                <a:cs typeface="+mn-cs"/>
              </a:rPr>
              <a:t> statement, skips the remaining statements in the body of that control statement and performs the next iteration of the loop.</a:t>
            </a:r>
          </a:p>
          <a:p>
            <a:pPr lvl="0">
              <a:tabLst/>
              <a:defRPr/>
            </a:pPr>
            <a:r>
              <a:rPr lang="en-US" sz="2000" kern="1200" dirty="0">
                <a:solidFill>
                  <a:srgbClr val="000000"/>
                </a:solidFill>
                <a:latin typeface="Arial (Body)"/>
                <a:ea typeface="+mn-ea"/>
                <a:cs typeface="+mn-cs"/>
              </a:rPr>
              <a:t>In </a:t>
            </a:r>
            <a:r>
              <a:rPr lang="en-US" sz="2000" kern="1200" dirty="0">
                <a:solidFill>
                  <a:srgbClr val="000000"/>
                </a:solidFill>
                <a:latin typeface="Consolas" panose="020B0609020204030204" pitchFamily="49" charset="0"/>
                <a:ea typeface="+mn-ea"/>
                <a:cs typeface="Consolas" panose="020B0609020204030204" pitchFamily="49" charset="0"/>
              </a:rPr>
              <a:t>while</a:t>
            </a:r>
            <a:r>
              <a:rPr lang="en-US" sz="2000" kern="1200" dirty="0">
                <a:solidFill>
                  <a:srgbClr val="000000"/>
                </a:solidFill>
                <a:latin typeface="Arial (Body)"/>
                <a:ea typeface="+mn-ea"/>
                <a:cs typeface="+mn-cs"/>
              </a:rPr>
              <a:t> and </a:t>
            </a:r>
            <a:r>
              <a:rPr lang="en-US" sz="2000" kern="1200" dirty="0">
                <a:solidFill>
                  <a:srgbClr val="000000"/>
                </a:solidFill>
                <a:latin typeface="Consolas" panose="020B0609020204030204" pitchFamily="49" charset="0"/>
                <a:ea typeface="+mn-ea"/>
                <a:cs typeface="Consolas" panose="020B0609020204030204" pitchFamily="49" charset="0"/>
              </a:rPr>
              <a:t>do…while</a:t>
            </a:r>
            <a:r>
              <a:rPr lang="en-US" sz="2000" kern="1200" dirty="0">
                <a:solidFill>
                  <a:srgbClr val="000000"/>
                </a:solidFill>
                <a:latin typeface="Arial (Body)"/>
                <a:ea typeface="+mn-ea"/>
                <a:cs typeface="+mn-cs"/>
              </a:rPr>
              <a:t> statements, the loop-continuation test is evaluated immediately </a:t>
            </a:r>
            <a:r>
              <a:rPr lang="en-US" sz="2000" b="1" kern="1200" dirty="0">
                <a:solidFill>
                  <a:srgbClr val="000000"/>
                </a:solidFill>
                <a:latin typeface="Arial (Body)"/>
                <a:ea typeface="+mn-ea"/>
                <a:cs typeface="+mn-cs"/>
              </a:rPr>
              <a:t>after</a:t>
            </a:r>
            <a:r>
              <a:rPr lang="en-US" sz="2000" kern="1200" dirty="0">
                <a:solidFill>
                  <a:srgbClr val="000000"/>
                </a:solidFill>
                <a:latin typeface="Arial (Body)"/>
                <a:ea typeface="+mn-ea"/>
                <a:cs typeface="+mn-cs"/>
              </a:rPr>
              <a:t> the </a:t>
            </a:r>
            <a:r>
              <a:rPr lang="en-US" sz="2000" kern="1200" dirty="0">
                <a:solidFill>
                  <a:srgbClr val="000000"/>
                </a:solidFill>
                <a:latin typeface="Consolas" panose="020B0609020204030204" pitchFamily="49" charset="0"/>
                <a:ea typeface="+mn-ea"/>
                <a:cs typeface="Consolas" panose="020B0609020204030204" pitchFamily="49" charset="0"/>
              </a:rPr>
              <a:t>continue</a:t>
            </a:r>
            <a:r>
              <a:rPr lang="en-US" sz="2000" kern="1200" dirty="0">
                <a:solidFill>
                  <a:srgbClr val="000000"/>
                </a:solidFill>
                <a:latin typeface="Arial (Body)"/>
                <a:ea typeface="+mn-ea"/>
                <a:cs typeface="+mn-cs"/>
              </a:rPr>
              <a:t> statement is executed.</a:t>
            </a:r>
          </a:p>
          <a:p>
            <a:pPr lvl="0">
              <a:tabLst/>
              <a:defRPr/>
            </a:pPr>
            <a:r>
              <a:rPr lang="en-US" sz="2000" kern="1200" dirty="0">
                <a:solidFill>
                  <a:srgbClr val="000000"/>
                </a:solidFill>
                <a:latin typeface="Arial (Body)"/>
                <a:ea typeface="+mn-ea"/>
                <a:cs typeface="+mn-cs"/>
              </a:rPr>
              <a:t>In the </a:t>
            </a:r>
            <a:r>
              <a:rPr lang="en-US" sz="2000" kern="1200" dirty="0">
                <a:solidFill>
                  <a:srgbClr val="000000"/>
                </a:solidFill>
                <a:latin typeface="Consolas" panose="020B0609020204030204" pitchFamily="49" charset="0"/>
                <a:ea typeface="+mn-ea"/>
                <a:cs typeface="Consolas" panose="020B0609020204030204" pitchFamily="49" charset="0"/>
              </a:rPr>
              <a:t>for</a:t>
            </a:r>
            <a:r>
              <a:rPr lang="en-US" sz="2000" kern="1200" dirty="0">
                <a:solidFill>
                  <a:srgbClr val="000000"/>
                </a:solidFill>
                <a:latin typeface="Arial (Body)"/>
                <a:ea typeface="+mn-ea"/>
                <a:cs typeface="+mn-cs"/>
              </a:rPr>
              <a:t> statement, the increment expression is executed, then the loop-continuation test is evaluated.</a:t>
            </a:r>
          </a:p>
          <a:p>
            <a:pPr lvl="0">
              <a:tabLst/>
              <a:defRPr/>
            </a:pPr>
            <a:r>
              <a:rPr lang="en-US" altLang="en-US" sz="2000" kern="1200" dirty="0">
                <a:solidFill>
                  <a:srgbClr val="000000"/>
                </a:solidFill>
                <a:latin typeface="Arial (Body)"/>
                <a:ea typeface="+mn-ea"/>
                <a:cs typeface="+mn-cs"/>
              </a:rPr>
              <a:t>Figure 4.12 uses the </a:t>
            </a:r>
            <a:r>
              <a:rPr lang="en-US" altLang="en-US" sz="2000" kern="1200" dirty="0">
                <a:solidFill>
                  <a:srgbClr val="000000"/>
                </a:solidFill>
                <a:latin typeface="Consolas" panose="020B0609020204030204" pitchFamily="49" charset="0"/>
                <a:ea typeface="+mn-ea"/>
                <a:cs typeface="Consolas" panose="020B0609020204030204" pitchFamily="49" charset="0"/>
              </a:rPr>
              <a:t>continue</a:t>
            </a:r>
            <a:r>
              <a:rPr lang="en-US" altLang="en-US" sz="2000" kern="1200" dirty="0">
                <a:solidFill>
                  <a:srgbClr val="000000"/>
                </a:solidFill>
                <a:latin typeface="Arial (Body)"/>
                <a:ea typeface="+mn-ea"/>
                <a:cs typeface="+mn-cs"/>
              </a:rPr>
              <a:t> statement in a </a:t>
            </a:r>
            <a:r>
              <a:rPr lang="en-US" altLang="en-US" sz="2000" kern="1200" dirty="0">
                <a:solidFill>
                  <a:srgbClr val="000000"/>
                </a:solidFill>
                <a:latin typeface="Consolas" panose="020B0609020204030204" pitchFamily="49" charset="0"/>
                <a:ea typeface="+mn-ea"/>
                <a:cs typeface="Consolas" panose="020B0609020204030204" pitchFamily="49" charset="0"/>
              </a:rPr>
              <a:t>for</a:t>
            </a:r>
            <a:r>
              <a:rPr lang="en-US" altLang="en-US" sz="2000" kern="1200" dirty="0">
                <a:solidFill>
                  <a:srgbClr val="000000"/>
                </a:solidFill>
                <a:latin typeface="Arial (Body)"/>
                <a:ea typeface="+mn-ea"/>
                <a:cs typeface="+mn-cs"/>
              </a:rPr>
              <a:t> statement to skip the </a:t>
            </a:r>
            <a:r>
              <a:rPr lang="en-US" altLang="en-US" sz="2000" kern="1200" dirty="0">
                <a:solidFill>
                  <a:srgbClr val="000000"/>
                </a:solidFill>
                <a:latin typeface="Consolas" panose="020B0609020204030204" pitchFamily="49" charset="0"/>
                <a:ea typeface="+mn-ea"/>
                <a:cs typeface="Consolas" panose="020B0609020204030204" pitchFamily="49" charset="0"/>
              </a:rPr>
              <a:t>printf</a:t>
            </a:r>
            <a:r>
              <a:rPr lang="en-US" altLang="en-US" sz="2000" kern="1200" dirty="0">
                <a:solidFill>
                  <a:srgbClr val="000000"/>
                </a:solidFill>
                <a:latin typeface="Arial (Body)"/>
                <a:ea typeface="+mn-ea"/>
                <a:cs typeface="+mn-cs"/>
              </a:rPr>
              <a:t> statement and begin the next iteration of the loop.</a:t>
            </a:r>
          </a:p>
        </p:txBody>
      </p:sp>
    </p:spTree>
    <p:extLst>
      <p:ext uri="{BB962C8B-B14F-4D97-AF65-F5344CB8AC3E}">
        <p14:creationId xmlns:p14="http://schemas.microsoft.com/office/powerpoint/2010/main" val="16434302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smtClean="0"/>
              <a:t>Figure 4.12 Using the </a:t>
            </a:r>
            <a:r>
              <a:rPr lang="en-US" dirty="0">
                <a:latin typeface="Consolas" panose="020B0609020204030204" pitchFamily="49" charset="0"/>
                <a:cs typeface="Consolas" panose="020B0609020204030204" pitchFamily="49" charset="0"/>
              </a:rPr>
              <a:t>c</a:t>
            </a:r>
            <a:r>
              <a:rPr lang="en-US" dirty="0" smtClean="0">
                <a:latin typeface="Consolas" panose="020B0609020204030204" pitchFamily="49" charset="0"/>
                <a:cs typeface="Consolas" panose="020B0609020204030204" pitchFamily="49" charset="0"/>
              </a:rPr>
              <a:t>ontinue</a:t>
            </a:r>
            <a:r>
              <a:rPr lang="en-US" dirty="0" smtClean="0"/>
              <a:t> Statement in a </a:t>
            </a:r>
            <a:r>
              <a:rPr lang="en-US" dirty="0" smtClean="0">
                <a:latin typeface="Consolas" panose="020B0609020204030204" pitchFamily="49" charset="0"/>
                <a:cs typeface="Consolas" panose="020B0609020204030204" pitchFamily="49" charset="0"/>
              </a:rPr>
              <a:t>for</a:t>
            </a:r>
            <a:r>
              <a:rPr lang="en-US" dirty="0" smtClean="0"/>
              <a:t> Statement</a:t>
            </a:r>
            <a:endParaRPr lang="en-US" dirty="0"/>
          </a:p>
        </p:txBody>
      </p:sp>
      <p:pic>
        <p:nvPicPr>
          <p:cNvPr id="7" name="Picture 6" descr="The computer code has 19 lines, and the first 16 are shown here. The lines read as follows. Line 1. forward slash forward slash F i g period 4 period 12 colon f i g 0 4 underscore 12 period c. Line 2. forward slash forward slash Using the continue statement in a for statement period. Line 3. hash include left angle bracket s t d i o period h right angle bracket. Line 4 is blank. Line 5. I n t main left parenthesis void right parenthesis. Line 6. left brace. Line 7, indented once. forward slash forward slash loop 10 times. Line 8, indented once. for left parenthesis unsigned i n t, x equals 1 semicolon x left angle bracket equals 10 semicolon plus plus x right parenthesis left brace. Line 9. blank. Line 10, indented twice. forward slash forward slash if x is 5 comma continue with next iteration of loop. Line 11, indented twice. if left parenthesis x equals equals 5 right parenthesis left brace. Line 12, indented 3 times. continue semicolon forward slash forward slash skip remaining code in loop body. The word, continue, in line 12 is highlighted. Line 13, indented twice. right brace. Line 14. blank. Line 15, indented twice. print f left parenthesis double quote percent sign u double quote comma x right parenthesis semicolon. Line 16, indented once. right brace. Line 17. blank. Line 18, indented once. puts left parenthesis double quote back slash n Used continue to skip printing the value 5 double quote right parenthesis semicolon. Line 19. right brace. Double forward slashes and their comments following are in green text. Characters within the parentheses of Line 18 are in cyan. Blue key words are hash include, I n t, void, for, unsigned I n t, if, and continue. Integers 1 and 10, and percent u in quotations are in cyan text. Code output has 2 lines. The lines read as follows. Line 1.1, 2, 3, 4, 5, 6, 7, 8, 9, 10. Line 2. Used continue to skip printing the valu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43" y="1473060"/>
            <a:ext cx="7493915" cy="4679873"/>
          </a:xfrm>
          <a:prstGeom prst="rect">
            <a:avLst/>
          </a:prstGeom>
        </p:spPr>
      </p:pic>
    </p:spTree>
    <p:extLst>
      <p:ext uri="{BB962C8B-B14F-4D97-AF65-F5344CB8AC3E}">
        <p14:creationId xmlns:p14="http://schemas.microsoft.com/office/powerpoint/2010/main" val="17148266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cs typeface="Times New Roman" panose="02020603050405020304" pitchFamily="18" charset="0"/>
              </a:rPr>
              <a:t>Software</a:t>
            </a:r>
            <a:r>
              <a:rPr lang="en-US" spc="12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En</a:t>
            </a:r>
            <a:r>
              <a:rPr lang="en-US" spc="-95" dirty="0">
                <a:solidFill>
                  <a:schemeClr val="tx2"/>
                </a:solidFill>
                <a:latin typeface="Times New Roman" panose="02020603050405020304" pitchFamily="18" charset="0"/>
                <a:cs typeface="Times New Roman" panose="02020603050405020304" pitchFamily="18" charset="0"/>
              </a:rPr>
              <a:t>g</a:t>
            </a:r>
            <a:r>
              <a:rPr lang="en-US" spc="-15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ne</a:t>
            </a:r>
            <a:r>
              <a:rPr lang="en-US" spc="-6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a:t>
            </a:r>
            <a:r>
              <a:rPr lang="en-US" spc="-9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ng</a:t>
            </a:r>
            <a:r>
              <a:rPr lang="en-US" spc="-12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Obs</a:t>
            </a:r>
            <a:r>
              <a:rPr lang="en-US" spc="20"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a:t>
            </a:r>
            <a:r>
              <a:rPr lang="en-US" spc="-125" dirty="0">
                <a:solidFill>
                  <a:schemeClr val="tx2"/>
                </a:solidFill>
                <a:latin typeface="Times New Roman" panose="02020603050405020304" pitchFamily="18" charset="0"/>
                <a:cs typeface="Times New Roman" panose="02020603050405020304" pitchFamily="18" charset="0"/>
              </a:rPr>
              <a:t>v</a:t>
            </a:r>
            <a:r>
              <a:rPr lang="en-US" dirty="0">
                <a:solidFill>
                  <a:schemeClr val="tx2"/>
                </a:solidFill>
                <a:latin typeface="Times New Roman" panose="02020603050405020304" pitchFamily="18" charset="0"/>
                <a:cs typeface="Times New Roman" panose="02020603050405020304" pitchFamily="18" charset="0"/>
              </a:rPr>
              <a:t>at</a:t>
            </a:r>
            <a:r>
              <a:rPr lang="en-US" spc="-15" dirty="0">
                <a:solidFill>
                  <a:schemeClr val="tx2"/>
                </a:solidFill>
                <a:latin typeface="Times New Roman" panose="02020603050405020304" pitchFamily="18" charset="0"/>
                <a:cs typeface="Times New Roman" panose="02020603050405020304" pitchFamily="18" charset="0"/>
              </a:rPr>
              <a:t>i</a:t>
            </a:r>
            <a:r>
              <a:rPr lang="en-US" spc="-4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18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4.3</a:t>
            </a:r>
          </a:p>
        </p:txBody>
      </p:sp>
      <p:sp>
        <p:nvSpPr>
          <p:cNvPr id="4" name="Text Placeholder 3"/>
          <p:cNvSpPr>
            <a:spLocks noGrp="1"/>
          </p:cNvSpPr>
          <p:nvPr>
            <p:ph type="body" idx="1"/>
          </p:nvPr>
        </p:nvSpPr>
        <p:spPr/>
        <p:txBody>
          <a:bodyPr/>
          <a:lstStyle/>
          <a:p>
            <a:pPr marL="0" indent="0">
              <a:buNone/>
            </a:pPr>
            <a:r>
              <a:rPr lang="en-US" sz="2400" dirty="0">
                <a:solidFill>
                  <a:srgbClr val="000000"/>
                </a:solidFill>
                <a:latin typeface="Arial (Body)"/>
                <a:ea typeface="Times New Roman" panose="02020603050405020304" pitchFamily="18" charset="0"/>
              </a:rPr>
              <a:t>So</a:t>
            </a:r>
            <a:r>
              <a:rPr lang="en-US" sz="2400" spc="-35" dirty="0">
                <a:solidFill>
                  <a:srgbClr val="000000"/>
                </a:solidFill>
                <a:latin typeface="Arial (Body)"/>
                <a:ea typeface="Times New Roman" panose="02020603050405020304" pitchFamily="18" charset="0"/>
              </a:rPr>
              <a:t>m</a:t>
            </a:r>
            <a:r>
              <a:rPr lang="en-US" sz="2400" dirty="0">
                <a:solidFill>
                  <a:srgbClr val="000000"/>
                </a:solidFill>
                <a:latin typeface="Arial (Body)"/>
                <a:ea typeface="Times New Roman" panose="02020603050405020304" pitchFamily="18" charset="0"/>
              </a:rPr>
              <a:t>e</a:t>
            </a:r>
            <a:r>
              <a:rPr lang="en-US" sz="2400" spc="12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programmers</a:t>
            </a:r>
            <a:r>
              <a:rPr lang="en-US" sz="2400" spc="6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fe</a:t>
            </a:r>
            <a:r>
              <a:rPr lang="en-US" sz="2400" spc="-14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l</a:t>
            </a:r>
            <a:r>
              <a:rPr lang="en-US" sz="2400" spc="315" dirty="0">
                <a:solidFill>
                  <a:srgbClr val="000000"/>
                </a:solidFill>
                <a:latin typeface="Arial (Body)"/>
                <a:ea typeface="Times New Roman" panose="02020603050405020304" pitchFamily="18" charset="0"/>
              </a:rPr>
              <a:t> </a:t>
            </a:r>
            <a:r>
              <a:rPr lang="en-US" sz="2400" spc="-135"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hat</a:t>
            </a:r>
            <a:r>
              <a:rPr lang="en-US" sz="2400" spc="385" dirty="0">
                <a:solidFill>
                  <a:srgbClr val="000000"/>
                </a:solidFill>
                <a:latin typeface="Arial (Body)"/>
                <a:ea typeface="Times New Roman" panose="02020603050405020304" pitchFamily="18" charset="0"/>
              </a:rPr>
              <a:t>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br</a:t>
            </a:r>
            <a:r>
              <a:rPr lang="en-US" sz="2400" spc="2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e</a:t>
            </a:r>
            <a:r>
              <a:rPr lang="en-US" sz="2400" spc="4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k</a:t>
            </a:r>
            <a:r>
              <a:rPr lang="en-US" sz="2400" spc="14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and</a:t>
            </a:r>
            <a:r>
              <a:rPr lang="en-US" sz="2400" spc="55" dirty="0">
                <a:solidFill>
                  <a:srgbClr val="000000"/>
                </a:solidFill>
                <a:latin typeface="Arial (Body)"/>
                <a:ea typeface="Times New Roman" panose="02020603050405020304" pitchFamily="18" charset="0"/>
              </a:rPr>
              <a:t> </a:t>
            </a:r>
            <a:r>
              <a:rPr lang="en-US" sz="2400" spc="-6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o</a:t>
            </a:r>
            <a:r>
              <a:rPr lang="en-US" sz="2400" spc="7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n</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t</a:t>
            </a:r>
            <a:r>
              <a:rPr lang="en-US" sz="2400" spc="2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i</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nue</a:t>
            </a:r>
            <a:r>
              <a:rPr lang="en-US" sz="2400" spc="8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violate</a:t>
            </a:r>
            <a:r>
              <a:rPr lang="en-US" sz="2400" spc="4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0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3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norms</a:t>
            </a:r>
            <a:r>
              <a:rPr lang="en-US" sz="2400" spc="3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of</a:t>
            </a:r>
            <a:r>
              <a:rPr lang="en-US" sz="2400" spc="25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structu</a:t>
            </a:r>
            <a:r>
              <a:rPr lang="en-US" sz="2400" spc="-15" dirty="0">
                <a:solidFill>
                  <a:srgbClr val="000000"/>
                </a:solidFill>
                <a:latin typeface="Arial (Body)"/>
                <a:ea typeface="Times New Roman" panose="02020603050405020304" pitchFamily="18" charset="0"/>
              </a:rPr>
              <a:t>r</a:t>
            </a:r>
            <a:r>
              <a:rPr lang="en-US" sz="2400" spc="-14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d programmi</a:t>
            </a:r>
            <a:r>
              <a:rPr lang="en-US" sz="2400" spc="-25" dirty="0">
                <a:solidFill>
                  <a:srgbClr val="000000"/>
                </a:solidFill>
                <a:latin typeface="Arial (Body)"/>
                <a:ea typeface="Times New Roman" panose="02020603050405020304" pitchFamily="18" charset="0"/>
              </a:rPr>
              <a:t>n</a:t>
            </a:r>
            <a:r>
              <a:rPr lang="en-US" sz="2400" dirty="0">
                <a:solidFill>
                  <a:srgbClr val="000000"/>
                </a:solidFill>
                <a:latin typeface="Arial (Body)"/>
                <a:ea typeface="Times New Roman" panose="02020603050405020304" pitchFamily="18" charset="0"/>
              </a:rPr>
              <a:t>g.</a:t>
            </a:r>
            <a:r>
              <a:rPr lang="en-US" sz="2400" spc="-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5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25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effe</a:t>
            </a:r>
            <a:r>
              <a:rPr lang="en-US" sz="2400" spc="-10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ts</a:t>
            </a:r>
            <a:r>
              <a:rPr lang="en-US" sz="2400" spc="-21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of</a:t>
            </a:r>
            <a:r>
              <a:rPr lang="en-US" sz="2400" spc="-220" dirty="0">
                <a:solidFill>
                  <a:srgbClr val="000000"/>
                </a:solidFill>
                <a:latin typeface="Arial (Body)"/>
                <a:ea typeface="Times New Roman" panose="02020603050405020304" pitchFamily="18" charset="0"/>
              </a:rPr>
              <a:t> </a:t>
            </a:r>
            <a:r>
              <a:rPr lang="en-US" sz="2400" spc="-135" dirty="0">
                <a:solidFill>
                  <a:srgbClr val="000000"/>
                </a:solidFill>
                <a:latin typeface="Arial (Body)"/>
                <a:ea typeface="Times New Roman" panose="02020603050405020304" pitchFamily="18" charset="0"/>
              </a:rPr>
              <a:t>t</a:t>
            </a:r>
            <a:r>
              <a:rPr lang="en-US" sz="2400" spc="-8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160" dirty="0">
                <a:solidFill>
                  <a:srgbClr val="000000"/>
                </a:solidFill>
                <a:latin typeface="Arial (Body)"/>
                <a:ea typeface="Times New Roman" panose="02020603050405020304" pitchFamily="18" charset="0"/>
              </a:rPr>
              <a:t>s</a:t>
            </a:r>
            <a:r>
              <a:rPr lang="en-US" sz="2400" dirty="0">
                <a:solidFill>
                  <a:srgbClr val="000000"/>
                </a:solidFill>
                <a:latin typeface="Arial (Body)"/>
                <a:ea typeface="Times New Roman" panose="02020603050405020304" pitchFamily="18" charset="0"/>
              </a:rPr>
              <a:t>e</a:t>
            </a:r>
            <a:r>
              <a:rPr lang="en-US" sz="2400" spc="-25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a:t>
            </a:r>
            <a:r>
              <a:rPr lang="en-US" sz="2400" spc="-95"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atemen</a:t>
            </a:r>
            <a:r>
              <a:rPr lang="en-US" sz="2400" spc="-65"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s</a:t>
            </a:r>
            <a:r>
              <a:rPr lang="en-US" sz="2400" spc="-120" dirty="0">
                <a:solidFill>
                  <a:srgbClr val="000000"/>
                </a:solidFill>
                <a:latin typeface="Arial (Body)"/>
                <a:ea typeface="Times New Roman" panose="02020603050405020304" pitchFamily="18" charset="0"/>
              </a:rPr>
              <a:t> </a:t>
            </a:r>
            <a:r>
              <a:rPr lang="en-US" sz="2400" spc="-230"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an</a:t>
            </a:r>
            <a:r>
              <a:rPr lang="en-US" sz="2400" spc="-11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be</a:t>
            </a:r>
            <a:r>
              <a:rPr lang="en-US" sz="2400" spc="-2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a:t>
            </a:r>
            <a:r>
              <a:rPr lang="en-US" sz="2400" spc="-120"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h</a:t>
            </a:r>
            <a:r>
              <a:rPr lang="en-US" sz="2400" spc="-90" dirty="0">
                <a:solidFill>
                  <a:srgbClr val="000000"/>
                </a:solidFill>
                <a:latin typeface="Arial (Body)"/>
                <a:ea typeface="Times New Roman" panose="02020603050405020304" pitchFamily="18" charset="0"/>
              </a:rPr>
              <a:t>i</a:t>
            </a:r>
            <a:r>
              <a:rPr lang="en-US" sz="2400" dirty="0">
                <a:solidFill>
                  <a:srgbClr val="000000"/>
                </a:solidFill>
                <a:latin typeface="Arial (Body)"/>
                <a:ea typeface="Times New Roman" panose="02020603050405020304" pitchFamily="18" charset="0"/>
              </a:rPr>
              <a:t>e</a:t>
            </a:r>
            <a:r>
              <a:rPr lang="en-US" sz="2400" spc="-105" dirty="0">
                <a:solidFill>
                  <a:srgbClr val="000000"/>
                </a:solidFill>
                <a:latin typeface="Arial (Body)"/>
                <a:ea typeface="Times New Roman" panose="02020603050405020304" pitchFamily="18" charset="0"/>
              </a:rPr>
              <a:t>v</a:t>
            </a:r>
            <a:r>
              <a:rPr lang="en-US" sz="2400" spc="-14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d</a:t>
            </a:r>
            <a:r>
              <a:rPr lang="en-US" sz="2400" spc="-145" dirty="0">
                <a:solidFill>
                  <a:srgbClr val="000000"/>
                </a:solidFill>
                <a:latin typeface="Arial (Body)"/>
                <a:ea typeface="Times New Roman" panose="02020603050405020304" pitchFamily="18" charset="0"/>
              </a:rPr>
              <a:t> </a:t>
            </a:r>
            <a:r>
              <a:rPr lang="en-US" sz="2400" spc="-420" dirty="0">
                <a:solidFill>
                  <a:srgbClr val="000000"/>
                </a:solidFill>
                <a:latin typeface="Arial (Body)"/>
                <a:ea typeface="Times New Roman" panose="02020603050405020304" pitchFamily="18" charset="0"/>
              </a:rPr>
              <a:t>b</a:t>
            </a:r>
            <a:r>
              <a:rPr lang="en-US" sz="2400" dirty="0">
                <a:solidFill>
                  <a:srgbClr val="000000"/>
                </a:solidFill>
                <a:latin typeface="Arial (Body)"/>
                <a:ea typeface="Times New Roman" panose="02020603050405020304" pitchFamily="18" charset="0"/>
              </a:rPr>
              <a:t>y</a:t>
            </a:r>
            <a:r>
              <a:rPr lang="en-US" sz="2400" spc="-7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structur</a:t>
            </a:r>
            <a:r>
              <a:rPr lang="en-US" sz="2400" spc="15" dirty="0">
                <a:solidFill>
                  <a:srgbClr val="000000"/>
                </a:solidFill>
                <a:latin typeface="Arial (Body)"/>
                <a:ea typeface="Times New Roman" panose="02020603050405020304" pitchFamily="18" charset="0"/>
              </a:rPr>
              <a:t>e</a:t>
            </a:r>
            <a:r>
              <a:rPr lang="en-US" sz="2400" spc="170" dirty="0">
                <a:solidFill>
                  <a:srgbClr val="000000"/>
                </a:solidFill>
                <a:latin typeface="Arial (Body)"/>
                <a:ea typeface="Times New Roman" panose="02020603050405020304" pitchFamily="18" charset="0"/>
              </a:rPr>
              <a:t>d </a:t>
            </a:r>
            <a:r>
              <a:rPr lang="en-US" sz="2400" dirty="0">
                <a:solidFill>
                  <a:srgbClr val="000000"/>
                </a:solidFill>
                <a:latin typeface="Arial (Body)"/>
                <a:ea typeface="Times New Roman" panose="02020603050405020304" pitchFamily="18" charset="0"/>
              </a:rPr>
              <a:t>programmi</a:t>
            </a:r>
            <a:r>
              <a:rPr lang="en-US" sz="2400" spc="-25" dirty="0">
                <a:solidFill>
                  <a:srgbClr val="000000"/>
                </a:solidFill>
                <a:latin typeface="Arial (Body)"/>
                <a:ea typeface="Times New Roman" panose="02020603050405020304" pitchFamily="18" charset="0"/>
              </a:rPr>
              <a:t>n</a:t>
            </a:r>
            <a:r>
              <a:rPr lang="en-US" sz="2400" dirty="0">
                <a:solidFill>
                  <a:srgbClr val="000000"/>
                </a:solidFill>
                <a:latin typeface="Arial (Body)"/>
                <a:ea typeface="Times New Roman" panose="02020603050405020304" pitchFamily="18" charset="0"/>
              </a:rPr>
              <a:t>g te</a:t>
            </a:r>
            <a:r>
              <a:rPr lang="en-US" sz="2400" spc="-13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hniqu</a:t>
            </a:r>
            <a:r>
              <a:rPr lang="en-US" sz="2400" spc="-115"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s</a:t>
            </a:r>
            <a:r>
              <a:rPr lang="en-US" sz="2400" spc="-16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w</a:t>
            </a:r>
            <a:r>
              <a:rPr lang="en-US" sz="2400" spc="-20" dirty="0">
                <a:solidFill>
                  <a:srgbClr val="000000"/>
                </a:solidFill>
                <a:latin typeface="Arial (Body)"/>
                <a:ea typeface="Times New Roman" panose="02020603050405020304" pitchFamily="18" charset="0"/>
              </a:rPr>
              <a:t>e</a:t>
            </a:r>
            <a:r>
              <a:rPr lang="en-US" sz="2400" spc="-260" dirty="0">
                <a:solidFill>
                  <a:srgbClr val="000000"/>
                </a:solidFill>
                <a:latin typeface="Arial (Body)"/>
                <a:ea typeface="Times New Roman" panose="02020603050405020304" pitchFamily="18" charset="0"/>
              </a:rPr>
              <a:t>’</a:t>
            </a:r>
            <a:r>
              <a:rPr lang="en-US" sz="2400" dirty="0">
                <a:solidFill>
                  <a:srgbClr val="000000"/>
                </a:solidFill>
                <a:latin typeface="Arial (Body)"/>
                <a:ea typeface="Times New Roman" panose="02020603050405020304" pitchFamily="18" charset="0"/>
              </a:rPr>
              <a:t>ll</a:t>
            </a:r>
            <a:r>
              <a:rPr lang="en-US" sz="2400" spc="-27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soon</a:t>
            </a:r>
            <a:r>
              <a:rPr lang="en-US" sz="2400" spc="-1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discuss,</a:t>
            </a:r>
            <a:r>
              <a:rPr lang="en-US" sz="2400" spc="-16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so</a:t>
            </a:r>
            <a:r>
              <a:rPr lang="en-US" sz="2400" spc="-16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thes</a:t>
            </a:r>
            <a:r>
              <a:rPr lang="en-US" sz="2400" spc="170" dirty="0">
                <a:solidFill>
                  <a:srgbClr val="000000"/>
                </a:solidFill>
                <a:latin typeface="Arial (Body)"/>
                <a:ea typeface="Times New Roman" panose="02020603050405020304" pitchFamily="18" charset="0"/>
              </a:rPr>
              <a:t>e </a:t>
            </a:r>
            <a:r>
              <a:rPr lang="en-US" sz="2400" dirty="0">
                <a:solidFill>
                  <a:srgbClr val="000000"/>
                </a:solidFill>
                <a:latin typeface="Arial (Body)"/>
                <a:ea typeface="Times New Roman" panose="02020603050405020304" pitchFamily="18" charset="0"/>
              </a:rPr>
              <a:t>programmers</a:t>
            </a:r>
            <a:r>
              <a:rPr lang="en-US" sz="2400" spc="-12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do</a:t>
            </a:r>
            <a:r>
              <a:rPr lang="en-US" sz="2400" spc="-185" dirty="0">
                <a:solidFill>
                  <a:srgbClr val="000000"/>
                </a:solidFill>
                <a:latin typeface="Arial (Body)"/>
                <a:ea typeface="Times New Roman" panose="02020603050405020304" pitchFamily="18" charset="0"/>
              </a:rPr>
              <a:t> </a:t>
            </a:r>
            <a:r>
              <a:rPr lang="en-US" sz="2400" spc="-80" dirty="0">
                <a:solidFill>
                  <a:srgbClr val="000000"/>
                </a:solidFill>
                <a:latin typeface="Arial (Body)"/>
                <a:ea typeface="Times New Roman" panose="02020603050405020304" pitchFamily="18" charset="0"/>
              </a:rPr>
              <a:t>n</a:t>
            </a:r>
            <a:r>
              <a:rPr lang="en-US" sz="2400" dirty="0">
                <a:solidFill>
                  <a:srgbClr val="000000"/>
                </a:solidFill>
                <a:latin typeface="Arial (Body)"/>
                <a:ea typeface="Times New Roman" panose="02020603050405020304" pitchFamily="18" charset="0"/>
              </a:rPr>
              <a:t>ot</a:t>
            </a:r>
            <a:r>
              <a:rPr lang="en-US" sz="2400" spc="-19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use</a:t>
            </a:r>
            <a:r>
              <a:rPr lang="en-US" sz="2400" spc="-205" dirty="0">
                <a:solidFill>
                  <a:srgbClr val="000000"/>
                </a:solidFill>
                <a:latin typeface="Arial (Body)"/>
                <a:ea typeface="Times New Roman" panose="02020603050405020304" pitchFamily="18" charset="0"/>
              </a:rPr>
              <a:t> </a:t>
            </a:r>
            <a:r>
              <a:rPr lang="en-US" sz="2400" spc="5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b</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re</a:t>
            </a:r>
            <a:r>
              <a:rPr lang="en-US" sz="2400" spc="11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k</a:t>
            </a:r>
            <a:r>
              <a:rPr lang="en-US" sz="2400" spc="-12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and</a:t>
            </a:r>
            <a:r>
              <a:rPr lang="en-US" sz="2400" spc="-120" dirty="0">
                <a:solidFill>
                  <a:srgbClr val="000000"/>
                </a:solidFill>
                <a:latin typeface="Arial (Body)"/>
                <a:ea typeface="Times New Roman" panose="02020603050405020304" pitchFamily="18" charset="0"/>
              </a:rPr>
              <a:t>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a:t>
            </a:r>
            <a:r>
              <a:rPr lang="en-US" sz="2400" spc="-7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o</a:t>
            </a:r>
            <a:r>
              <a:rPr lang="en-US" sz="2400" spc="8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n</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t</a:t>
            </a:r>
            <a:r>
              <a:rPr lang="en-US" sz="2400" spc="2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i</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nue</a:t>
            </a:r>
            <a:r>
              <a:rPr lang="en-US" sz="2400" dirty="0" smtClean="0">
                <a:solidFill>
                  <a:srgbClr val="000000"/>
                </a:solidFill>
                <a:latin typeface="Arial (Body)"/>
                <a:ea typeface="Times New Roman" panose="02020603050405020304" pitchFamily="18" charset="0"/>
              </a:rPr>
              <a:t>.</a:t>
            </a:r>
            <a:endParaRPr lang="en-US" sz="2400" dirty="0">
              <a:solidFill>
                <a:srgbClr val="000000"/>
              </a:solidFill>
              <a:latin typeface="Arial (Body)"/>
              <a:ea typeface="Times New Roman" panose="02020603050405020304" pitchFamily="18" charset="0"/>
            </a:endParaRPr>
          </a:p>
        </p:txBody>
      </p:sp>
    </p:spTree>
    <p:extLst>
      <p:ext uri="{BB962C8B-B14F-4D97-AF65-F5344CB8AC3E}">
        <p14:creationId xmlns:p14="http://schemas.microsoft.com/office/powerpoint/2010/main" val="5220480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Performance</a:t>
            </a:r>
            <a:r>
              <a:rPr lang="en-US" spc="-150" dirty="0">
                <a:solidFill>
                  <a:schemeClr val="tx2"/>
                </a:solidFill>
                <a:latin typeface="Times New Roman" panose="02020603050405020304" pitchFamily="18" charset="0"/>
                <a:cs typeface="Times New Roman" panose="02020603050405020304" pitchFamily="18" charset="0"/>
              </a:rPr>
              <a:t> </a:t>
            </a:r>
            <a:r>
              <a:rPr lang="en-US" spc="30" dirty="0">
                <a:solidFill>
                  <a:schemeClr val="tx2"/>
                </a:solidFill>
                <a:latin typeface="Times New Roman" panose="02020603050405020304" pitchFamily="18" charset="0"/>
                <a:cs typeface="Times New Roman" panose="02020603050405020304" pitchFamily="18" charset="0"/>
              </a:rPr>
              <a:t>Tip</a:t>
            </a:r>
            <a:r>
              <a:rPr lang="en-US" spc="-205"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4.1</a:t>
            </a:r>
            <a:endParaRPr lang="en-US" dirty="0"/>
          </a:p>
        </p:txBody>
      </p:sp>
      <p:sp>
        <p:nvSpPr>
          <p:cNvPr id="5" name="Text Placeholder 4"/>
          <p:cNvSpPr>
            <a:spLocks noGrp="1"/>
          </p:cNvSpPr>
          <p:nvPr>
            <p:ph type="body" idx="1"/>
          </p:nvPr>
        </p:nvSpPr>
        <p:spPr/>
        <p:txBody>
          <a:bodyPr/>
          <a:lstStyle/>
          <a:p>
            <a:pPr marL="0" indent="0">
              <a:buNone/>
            </a:pPr>
            <a:r>
              <a:rPr lang="en-US" sz="2400" dirty="0">
                <a:solidFill>
                  <a:srgbClr val="000000"/>
                </a:solidFill>
                <a:latin typeface="+mn-lt"/>
                <a:ea typeface="Times New Roman" panose="02020603050405020304" pitchFamily="18" charset="0"/>
              </a:rPr>
              <a:t>T</a:t>
            </a:r>
            <a:r>
              <a:rPr lang="en-US" sz="2400" spc="-150" dirty="0">
                <a:solidFill>
                  <a:srgbClr val="000000"/>
                </a:solidFill>
                <a:latin typeface="+mn-lt"/>
                <a:ea typeface="Times New Roman" panose="02020603050405020304" pitchFamily="18" charset="0"/>
              </a:rPr>
              <a:t>h</a:t>
            </a:r>
            <a:r>
              <a:rPr lang="en-US" sz="2400" dirty="0">
                <a:solidFill>
                  <a:srgbClr val="000000"/>
                </a:solidFill>
                <a:latin typeface="+mn-lt"/>
                <a:ea typeface="Times New Roman" panose="02020603050405020304" pitchFamily="18" charset="0"/>
              </a:rPr>
              <a:t>e</a:t>
            </a:r>
            <a:r>
              <a:rPr lang="en-US" sz="2400" spc="110" dirty="0">
                <a:solidFill>
                  <a:srgbClr val="000000"/>
                </a:solidFill>
                <a:latin typeface="+mn-lt"/>
                <a:ea typeface="Times New Roman" panose="02020603050405020304" pitchFamily="18" charset="0"/>
              </a:rPr>
              <a:t>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br</a:t>
            </a:r>
            <a:r>
              <a:rPr lang="en-US" sz="2400" spc="-4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e</a:t>
            </a:r>
            <a:r>
              <a:rPr lang="en-US" sz="2400" spc="12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k</a:t>
            </a:r>
            <a:r>
              <a:rPr lang="en-US" sz="2400" spc="210"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and</a:t>
            </a:r>
            <a:r>
              <a:rPr lang="en-US" sz="2400" spc="245" dirty="0">
                <a:solidFill>
                  <a:srgbClr val="000000"/>
                </a:solidFill>
                <a:latin typeface="+mn-lt"/>
                <a:ea typeface="Times New Roman" panose="02020603050405020304" pitchFamily="18" charset="0"/>
              </a:rPr>
              <a:t>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co</a:t>
            </a:r>
            <a:r>
              <a:rPr lang="en-US" sz="2400" spc="8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n</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t</a:t>
            </a:r>
            <a:r>
              <a:rPr lang="en-US" sz="2400" spc="14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i</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nue</a:t>
            </a:r>
            <a:r>
              <a:rPr lang="en-US" sz="2400" spc="13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s</a:t>
            </a:r>
            <a:r>
              <a:rPr lang="en-US" sz="2400" spc="-95" dirty="0">
                <a:solidFill>
                  <a:srgbClr val="000000"/>
                </a:solidFill>
                <a:latin typeface="+mn-lt"/>
                <a:ea typeface="Times New Roman" panose="02020603050405020304" pitchFamily="18" charset="0"/>
              </a:rPr>
              <a:t>t</a:t>
            </a:r>
            <a:r>
              <a:rPr lang="en-US" sz="2400" dirty="0">
                <a:solidFill>
                  <a:srgbClr val="000000"/>
                </a:solidFill>
                <a:latin typeface="+mn-lt"/>
                <a:ea typeface="Times New Roman" panose="02020603050405020304" pitchFamily="18" charset="0"/>
              </a:rPr>
              <a:t>ateme</a:t>
            </a:r>
            <a:r>
              <a:rPr lang="en-US" sz="2400" spc="20" dirty="0">
                <a:solidFill>
                  <a:srgbClr val="000000"/>
                </a:solidFill>
                <a:latin typeface="+mn-lt"/>
                <a:ea typeface="Times New Roman" panose="02020603050405020304" pitchFamily="18" charset="0"/>
              </a:rPr>
              <a:t>n</a:t>
            </a:r>
            <a:r>
              <a:rPr lang="en-US" sz="2400" spc="-135" dirty="0">
                <a:solidFill>
                  <a:srgbClr val="000000"/>
                </a:solidFill>
                <a:latin typeface="+mn-lt"/>
                <a:ea typeface="Times New Roman" panose="02020603050405020304" pitchFamily="18" charset="0"/>
              </a:rPr>
              <a:t>t</a:t>
            </a:r>
            <a:r>
              <a:rPr lang="en-US" sz="2400" spc="-195" dirty="0">
                <a:solidFill>
                  <a:srgbClr val="000000"/>
                </a:solidFill>
                <a:latin typeface="+mn-lt"/>
                <a:ea typeface="Times New Roman" panose="02020603050405020304" pitchFamily="18" charset="0"/>
              </a:rPr>
              <a:t>s</a:t>
            </a:r>
            <a:r>
              <a:rPr lang="en-US" sz="2400" dirty="0">
                <a:solidFill>
                  <a:srgbClr val="000000"/>
                </a:solidFill>
                <a:latin typeface="+mn-lt"/>
                <a:ea typeface="Times New Roman" panose="02020603050405020304" pitchFamily="18" charset="0"/>
              </a:rPr>
              <a:t>,</a:t>
            </a:r>
            <a:r>
              <a:rPr lang="en-US" sz="2400" spc="45" dirty="0">
                <a:solidFill>
                  <a:srgbClr val="000000"/>
                </a:solidFill>
                <a:latin typeface="+mn-lt"/>
                <a:ea typeface="Times New Roman" panose="02020603050405020304" pitchFamily="18" charset="0"/>
              </a:rPr>
              <a:t> </a:t>
            </a:r>
            <a:r>
              <a:rPr lang="en-US" sz="2400" spc="-90" dirty="0">
                <a:solidFill>
                  <a:srgbClr val="000000"/>
                </a:solidFill>
                <a:latin typeface="+mn-lt"/>
                <a:ea typeface="Times New Roman" panose="02020603050405020304" pitchFamily="18" charset="0"/>
              </a:rPr>
              <a:t>w</a:t>
            </a:r>
            <a:r>
              <a:rPr lang="en-US" sz="2400" spc="-80" dirty="0">
                <a:solidFill>
                  <a:srgbClr val="000000"/>
                </a:solidFill>
                <a:latin typeface="+mn-lt"/>
                <a:ea typeface="Times New Roman" panose="02020603050405020304" pitchFamily="18" charset="0"/>
              </a:rPr>
              <a:t>h</a:t>
            </a:r>
            <a:r>
              <a:rPr lang="en-US" sz="2400" spc="-195" dirty="0">
                <a:solidFill>
                  <a:srgbClr val="000000"/>
                </a:solidFill>
                <a:latin typeface="+mn-lt"/>
                <a:ea typeface="Times New Roman" panose="02020603050405020304" pitchFamily="18" charset="0"/>
              </a:rPr>
              <a:t>e</a:t>
            </a:r>
            <a:r>
              <a:rPr lang="en-US" sz="2400" dirty="0">
                <a:solidFill>
                  <a:srgbClr val="000000"/>
                </a:solidFill>
                <a:latin typeface="+mn-lt"/>
                <a:ea typeface="Times New Roman" panose="02020603050405020304" pitchFamily="18" charset="0"/>
              </a:rPr>
              <a:t>n</a:t>
            </a:r>
            <a:r>
              <a:rPr lang="en-US" sz="2400" spc="170"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us</a:t>
            </a:r>
            <a:r>
              <a:rPr lang="en-US" sz="2400" spc="-200" dirty="0">
                <a:solidFill>
                  <a:srgbClr val="000000"/>
                </a:solidFill>
                <a:latin typeface="+mn-lt"/>
                <a:ea typeface="Times New Roman" panose="02020603050405020304" pitchFamily="18" charset="0"/>
              </a:rPr>
              <a:t>e</a:t>
            </a:r>
            <a:r>
              <a:rPr lang="en-US" sz="2400" dirty="0">
                <a:solidFill>
                  <a:srgbClr val="000000"/>
                </a:solidFill>
                <a:latin typeface="+mn-lt"/>
                <a:ea typeface="Times New Roman" panose="02020603050405020304" pitchFamily="18" charset="0"/>
              </a:rPr>
              <a:t>d</a:t>
            </a:r>
            <a:r>
              <a:rPr lang="en-US" sz="2400" spc="-2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prop</a:t>
            </a:r>
            <a:r>
              <a:rPr lang="en-US" sz="2400" spc="135" dirty="0">
                <a:solidFill>
                  <a:srgbClr val="000000"/>
                </a:solidFill>
                <a:latin typeface="+mn-lt"/>
                <a:ea typeface="Times New Roman" panose="02020603050405020304" pitchFamily="18" charset="0"/>
              </a:rPr>
              <a:t>e</a:t>
            </a:r>
            <a:r>
              <a:rPr lang="en-US" sz="2400" spc="-70" dirty="0">
                <a:solidFill>
                  <a:srgbClr val="000000"/>
                </a:solidFill>
                <a:latin typeface="+mn-lt"/>
                <a:ea typeface="Times New Roman" panose="02020603050405020304" pitchFamily="18" charset="0"/>
              </a:rPr>
              <a:t>r</a:t>
            </a:r>
            <a:r>
              <a:rPr lang="en-US" sz="2400" dirty="0">
                <a:solidFill>
                  <a:srgbClr val="000000"/>
                </a:solidFill>
                <a:latin typeface="+mn-lt"/>
                <a:ea typeface="Times New Roman" panose="02020603050405020304" pitchFamily="18" charset="0"/>
              </a:rPr>
              <a:t>l</a:t>
            </a:r>
            <a:r>
              <a:rPr lang="en-US" sz="2400" spc="-210" dirty="0">
                <a:solidFill>
                  <a:srgbClr val="000000"/>
                </a:solidFill>
                <a:latin typeface="+mn-lt"/>
                <a:ea typeface="Times New Roman" panose="02020603050405020304" pitchFamily="18" charset="0"/>
              </a:rPr>
              <a:t>y</a:t>
            </a:r>
            <a:r>
              <a:rPr lang="en-US" sz="2400" dirty="0">
                <a:solidFill>
                  <a:srgbClr val="000000"/>
                </a:solidFill>
                <a:latin typeface="+mn-lt"/>
                <a:ea typeface="Times New Roman" panose="02020603050405020304" pitchFamily="18" charset="0"/>
              </a:rPr>
              <a:t>,</a:t>
            </a:r>
            <a:r>
              <a:rPr lang="en-US" sz="2400" spc="-20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perform faster</a:t>
            </a:r>
            <a:r>
              <a:rPr lang="en-US" sz="2400" spc="255" dirty="0">
                <a:solidFill>
                  <a:srgbClr val="000000"/>
                </a:solidFill>
                <a:latin typeface="+mn-lt"/>
                <a:ea typeface="Times New Roman" panose="02020603050405020304" pitchFamily="18" charset="0"/>
              </a:rPr>
              <a:t> </a:t>
            </a:r>
            <a:r>
              <a:rPr lang="en-US" sz="2400" spc="-135" dirty="0">
                <a:solidFill>
                  <a:srgbClr val="000000"/>
                </a:solidFill>
                <a:latin typeface="+mn-lt"/>
                <a:ea typeface="Times New Roman" panose="02020603050405020304" pitchFamily="18" charset="0"/>
              </a:rPr>
              <a:t>t</a:t>
            </a:r>
            <a:r>
              <a:rPr lang="en-US" sz="2400" dirty="0">
                <a:solidFill>
                  <a:srgbClr val="000000"/>
                </a:solidFill>
                <a:latin typeface="+mn-lt"/>
                <a:ea typeface="Times New Roman" panose="02020603050405020304" pitchFamily="18" charset="0"/>
              </a:rPr>
              <a:t>han</a:t>
            </a:r>
            <a:r>
              <a:rPr lang="en-US" sz="2400" spc="130" dirty="0">
                <a:solidFill>
                  <a:srgbClr val="000000"/>
                </a:solidFill>
                <a:latin typeface="+mn-lt"/>
                <a:ea typeface="Times New Roman" panose="02020603050405020304" pitchFamily="18" charset="0"/>
              </a:rPr>
              <a:t> </a:t>
            </a:r>
            <a:r>
              <a:rPr lang="en-US" sz="2400" spc="-135" dirty="0">
                <a:solidFill>
                  <a:srgbClr val="000000"/>
                </a:solidFill>
                <a:latin typeface="+mn-lt"/>
                <a:ea typeface="Times New Roman" panose="02020603050405020304" pitchFamily="18" charset="0"/>
              </a:rPr>
              <a:t>t</a:t>
            </a:r>
            <a:r>
              <a:rPr lang="en-US" sz="2400" spc="-80" dirty="0">
                <a:solidFill>
                  <a:srgbClr val="000000"/>
                </a:solidFill>
                <a:latin typeface="+mn-lt"/>
                <a:ea typeface="Times New Roman" panose="02020603050405020304" pitchFamily="18" charset="0"/>
              </a:rPr>
              <a:t>h</a:t>
            </a:r>
            <a:r>
              <a:rPr lang="en-US" sz="2400" dirty="0">
                <a:solidFill>
                  <a:srgbClr val="000000"/>
                </a:solidFill>
                <a:latin typeface="+mn-lt"/>
                <a:ea typeface="Times New Roman" panose="02020603050405020304" pitchFamily="18" charset="0"/>
              </a:rPr>
              <a:t>e</a:t>
            </a:r>
            <a:r>
              <a:rPr lang="en-US" sz="2400" spc="125" dirty="0">
                <a:solidFill>
                  <a:srgbClr val="000000"/>
                </a:solidFill>
                <a:latin typeface="+mn-lt"/>
                <a:ea typeface="Times New Roman" panose="02020603050405020304" pitchFamily="18" charset="0"/>
              </a:rPr>
              <a:t> </a:t>
            </a:r>
            <a:r>
              <a:rPr lang="en-US" sz="2400" spc="-145" dirty="0">
                <a:solidFill>
                  <a:srgbClr val="000000"/>
                </a:solidFill>
                <a:latin typeface="+mn-lt"/>
                <a:ea typeface="Times New Roman" panose="02020603050405020304" pitchFamily="18" charset="0"/>
              </a:rPr>
              <a:t>c</a:t>
            </a:r>
            <a:r>
              <a:rPr lang="en-US" sz="2400" dirty="0">
                <a:solidFill>
                  <a:srgbClr val="000000"/>
                </a:solidFill>
                <a:latin typeface="+mn-lt"/>
                <a:ea typeface="Times New Roman" panose="02020603050405020304" pitchFamily="18" charset="0"/>
              </a:rPr>
              <a:t>o</a:t>
            </a:r>
            <a:r>
              <a:rPr lang="en-US" sz="2400" spc="10" dirty="0">
                <a:solidFill>
                  <a:srgbClr val="000000"/>
                </a:solidFill>
                <a:latin typeface="+mn-lt"/>
                <a:ea typeface="Times New Roman" panose="02020603050405020304" pitchFamily="18" charset="0"/>
              </a:rPr>
              <a:t>r</a:t>
            </a:r>
            <a:r>
              <a:rPr lang="en-US" sz="2400" dirty="0">
                <a:solidFill>
                  <a:srgbClr val="000000"/>
                </a:solidFill>
                <a:latin typeface="+mn-lt"/>
                <a:ea typeface="Times New Roman" panose="02020603050405020304" pitchFamily="18" charset="0"/>
              </a:rPr>
              <a:t>responding</a:t>
            </a:r>
            <a:r>
              <a:rPr lang="en-US" sz="2400" spc="-200"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s</a:t>
            </a:r>
            <a:r>
              <a:rPr lang="en-US" sz="2400" spc="-85" dirty="0">
                <a:solidFill>
                  <a:srgbClr val="000000"/>
                </a:solidFill>
                <a:latin typeface="+mn-lt"/>
                <a:ea typeface="Times New Roman" panose="02020603050405020304" pitchFamily="18" charset="0"/>
              </a:rPr>
              <a:t>t</a:t>
            </a:r>
            <a:r>
              <a:rPr lang="en-US" sz="2400" spc="-125" dirty="0">
                <a:solidFill>
                  <a:srgbClr val="000000"/>
                </a:solidFill>
                <a:latin typeface="+mn-lt"/>
                <a:ea typeface="Times New Roman" panose="02020603050405020304" pitchFamily="18" charset="0"/>
              </a:rPr>
              <a:t>r</a:t>
            </a:r>
            <a:r>
              <a:rPr lang="en-US" sz="2400" dirty="0">
                <a:solidFill>
                  <a:srgbClr val="000000"/>
                </a:solidFill>
                <a:latin typeface="+mn-lt"/>
                <a:ea typeface="Times New Roman" panose="02020603050405020304" pitchFamily="18" charset="0"/>
              </a:rPr>
              <a:t>uctured</a:t>
            </a:r>
            <a:r>
              <a:rPr lang="en-US" sz="2400" spc="-215" dirty="0">
                <a:solidFill>
                  <a:srgbClr val="000000"/>
                </a:solidFill>
                <a:latin typeface="+mn-lt"/>
                <a:ea typeface="Times New Roman" panose="02020603050405020304" pitchFamily="18" charset="0"/>
              </a:rPr>
              <a:t> </a:t>
            </a:r>
            <a:r>
              <a:rPr lang="en-US" sz="2400" spc="-135" dirty="0">
                <a:solidFill>
                  <a:srgbClr val="000000"/>
                </a:solidFill>
                <a:latin typeface="+mn-lt"/>
                <a:ea typeface="Times New Roman" panose="02020603050405020304" pitchFamily="18" charset="0"/>
              </a:rPr>
              <a:t>t</a:t>
            </a:r>
            <a:r>
              <a:rPr lang="en-US" sz="2400" spc="-140" dirty="0">
                <a:solidFill>
                  <a:srgbClr val="000000"/>
                </a:solidFill>
                <a:latin typeface="+mn-lt"/>
                <a:ea typeface="Times New Roman" panose="02020603050405020304" pitchFamily="18" charset="0"/>
              </a:rPr>
              <a:t>e</a:t>
            </a:r>
            <a:r>
              <a:rPr lang="en-US" sz="2400" spc="-145" dirty="0">
                <a:solidFill>
                  <a:srgbClr val="000000"/>
                </a:solidFill>
                <a:latin typeface="+mn-lt"/>
                <a:ea typeface="Times New Roman" panose="02020603050405020304" pitchFamily="18" charset="0"/>
              </a:rPr>
              <a:t>c</a:t>
            </a:r>
            <a:r>
              <a:rPr lang="en-US" sz="2400" dirty="0">
                <a:solidFill>
                  <a:srgbClr val="000000"/>
                </a:solidFill>
                <a:latin typeface="+mn-lt"/>
                <a:ea typeface="Times New Roman" panose="02020603050405020304" pitchFamily="18" charset="0"/>
              </a:rPr>
              <a:t>hniques</a:t>
            </a:r>
            <a:r>
              <a:rPr lang="en-US" sz="2400" spc="-170"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t</a:t>
            </a:r>
            <a:r>
              <a:rPr lang="en-US" sz="2400" spc="-175" dirty="0">
                <a:solidFill>
                  <a:srgbClr val="000000"/>
                </a:solidFill>
                <a:latin typeface="+mn-lt"/>
                <a:ea typeface="Times New Roman" panose="02020603050405020304" pitchFamily="18" charset="0"/>
              </a:rPr>
              <a:t>h</a:t>
            </a:r>
            <a:r>
              <a:rPr lang="en-US" sz="2400" dirty="0">
                <a:solidFill>
                  <a:srgbClr val="000000"/>
                </a:solidFill>
                <a:latin typeface="+mn-lt"/>
                <a:ea typeface="Times New Roman" panose="02020603050405020304" pitchFamily="18" charset="0"/>
              </a:rPr>
              <a:t>at</a:t>
            </a:r>
            <a:r>
              <a:rPr lang="en-US" sz="2400" spc="-215" dirty="0">
                <a:solidFill>
                  <a:srgbClr val="000000"/>
                </a:solidFill>
                <a:latin typeface="+mn-lt"/>
                <a:ea typeface="Times New Roman" panose="02020603050405020304" pitchFamily="18" charset="0"/>
              </a:rPr>
              <a:t> </a:t>
            </a:r>
            <a:r>
              <a:rPr lang="en-US" sz="2400" dirty="0" smtClean="0">
                <a:solidFill>
                  <a:srgbClr val="000000"/>
                </a:solidFill>
                <a:latin typeface="+mn-lt"/>
                <a:ea typeface="Times New Roman" panose="02020603050405020304" pitchFamily="18" charset="0"/>
              </a:rPr>
              <a:t>we</a:t>
            </a:r>
            <a:r>
              <a:rPr lang="en-US" sz="2400" spc="-55" dirty="0" smtClean="0">
                <a:solidFill>
                  <a:srgbClr val="000000"/>
                </a:solidFill>
                <a:latin typeface="+mn-lt"/>
                <a:ea typeface="Times New Roman" panose="02020603050405020304" pitchFamily="18" charset="0"/>
              </a:rPr>
              <a:t>’</a:t>
            </a:r>
            <a:r>
              <a:rPr lang="en-US" sz="2400" dirty="0" smtClean="0">
                <a:solidFill>
                  <a:srgbClr val="000000"/>
                </a:solidFill>
                <a:latin typeface="+mn-lt"/>
                <a:ea typeface="Times New Roman" panose="02020603050405020304" pitchFamily="18" charset="0"/>
              </a:rPr>
              <a:t>ll</a:t>
            </a:r>
            <a:r>
              <a:rPr lang="en-US" sz="2400" spc="-295" dirty="0" smtClean="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soon</a:t>
            </a:r>
            <a:r>
              <a:rPr lang="en-US" sz="2400" spc="-175" dirty="0">
                <a:solidFill>
                  <a:srgbClr val="000000"/>
                </a:solidFill>
                <a:latin typeface="+mn-lt"/>
                <a:ea typeface="Times New Roman" panose="02020603050405020304" pitchFamily="18" charset="0"/>
              </a:rPr>
              <a:t> </a:t>
            </a:r>
            <a:r>
              <a:rPr lang="en-US" sz="2400" spc="-145" dirty="0">
                <a:solidFill>
                  <a:srgbClr val="000000"/>
                </a:solidFill>
                <a:latin typeface="+mn-lt"/>
                <a:ea typeface="Times New Roman" panose="02020603050405020304" pitchFamily="18" charset="0"/>
              </a:rPr>
              <a:t>l</a:t>
            </a:r>
            <a:r>
              <a:rPr lang="en-US" sz="2400" spc="-210" dirty="0">
                <a:solidFill>
                  <a:srgbClr val="000000"/>
                </a:solidFill>
                <a:latin typeface="+mn-lt"/>
                <a:ea typeface="Times New Roman" panose="02020603050405020304" pitchFamily="18" charset="0"/>
              </a:rPr>
              <a:t>e</a:t>
            </a:r>
            <a:r>
              <a:rPr lang="en-US" sz="2400" dirty="0">
                <a:solidFill>
                  <a:srgbClr val="000000"/>
                </a:solidFill>
                <a:latin typeface="+mn-lt"/>
                <a:ea typeface="Times New Roman" panose="02020603050405020304" pitchFamily="18" charset="0"/>
              </a:rPr>
              <a:t>arn</a:t>
            </a:r>
            <a:r>
              <a:rPr lang="en-US" sz="2400" dirty="0" smtClean="0">
                <a:solidFill>
                  <a:srgbClr val="000000"/>
                </a:solidFill>
                <a:latin typeface="+mn-lt"/>
                <a:ea typeface="Times New Roman" panose="02020603050405020304" pitchFamily="18" charset="0"/>
              </a:rPr>
              <a:t>.</a:t>
            </a:r>
            <a:endParaRPr lang="en-US" sz="2400" dirty="0">
              <a:solidFill>
                <a:srgbClr val="000000"/>
              </a:solidFill>
              <a:latin typeface="+mn-lt"/>
              <a:ea typeface="Times New Roman" panose="02020603050405020304" pitchFamily="18" charset="0"/>
            </a:endParaRPr>
          </a:p>
        </p:txBody>
      </p:sp>
    </p:spTree>
    <p:extLst>
      <p:ext uri="{BB962C8B-B14F-4D97-AF65-F5344CB8AC3E}">
        <p14:creationId xmlns:p14="http://schemas.microsoft.com/office/powerpoint/2010/main" val="42046525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Software</a:t>
            </a:r>
            <a:r>
              <a:rPr lang="en-US" spc="19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En</a:t>
            </a:r>
            <a:r>
              <a:rPr lang="en-US" spc="-95" dirty="0">
                <a:solidFill>
                  <a:schemeClr val="tx2"/>
                </a:solidFill>
                <a:latin typeface="Times New Roman" panose="02020603050405020304" pitchFamily="18" charset="0"/>
                <a:cs typeface="Times New Roman" panose="02020603050405020304" pitchFamily="18" charset="0"/>
              </a:rPr>
              <a:t>g</a:t>
            </a:r>
            <a:r>
              <a:rPr lang="en-US" spc="-15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ne</a:t>
            </a:r>
            <a:r>
              <a:rPr lang="en-US" spc="-6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a:t>
            </a:r>
            <a:r>
              <a:rPr lang="en-US" spc="-9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ng</a:t>
            </a:r>
            <a:r>
              <a:rPr lang="en-US" spc="-8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Obs</a:t>
            </a:r>
            <a:r>
              <a:rPr lang="en-US" spc="20"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a:t>
            </a:r>
            <a:r>
              <a:rPr lang="en-US" spc="-125" dirty="0">
                <a:solidFill>
                  <a:schemeClr val="tx2"/>
                </a:solidFill>
                <a:latin typeface="Times New Roman" panose="02020603050405020304" pitchFamily="18" charset="0"/>
                <a:cs typeface="Times New Roman" panose="02020603050405020304" pitchFamily="18" charset="0"/>
              </a:rPr>
              <a:t>v</a:t>
            </a:r>
            <a:r>
              <a:rPr lang="en-US" dirty="0">
                <a:solidFill>
                  <a:schemeClr val="tx2"/>
                </a:solidFill>
                <a:latin typeface="Times New Roman" panose="02020603050405020304" pitchFamily="18" charset="0"/>
                <a:cs typeface="Times New Roman" panose="02020603050405020304" pitchFamily="18" charset="0"/>
              </a:rPr>
              <a:t>at</a:t>
            </a:r>
            <a:r>
              <a:rPr lang="en-US" spc="-15" dirty="0">
                <a:solidFill>
                  <a:schemeClr val="tx2"/>
                </a:solidFill>
                <a:latin typeface="Times New Roman" panose="02020603050405020304" pitchFamily="18" charset="0"/>
                <a:cs typeface="Times New Roman" panose="02020603050405020304" pitchFamily="18" charset="0"/>
              </a:rPr>
              <a:t>i</a:t>
            </a:r>
            <a:r>
              <a:rPr lang="en-US" spc="-4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14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80" dirty="0">
                <a:solidFill>
                  <a:schemeClr val="tx2"/>
                </a:solidFill>
                <a:latin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4</a:t>
            </a:r>
            <a:endParaRPr lang="en-US" dirty="0"/>
          </a:p>
        </p:txBody>
      </p:sp>
      <p:sp>
        <p:nvSpPr>
          <p:cNvPr id="6" name="Text Placeholder 5"/>
          <p:cNvSpPr>
            <a:spLocks noGrp="1"/>
          </p:cNvSpPr>
          <p:nvPr>
            <p:ph type="body" idx="1"/>
          </p:nvPr>
        </p:nvSpPr>
        <p:spPr>
          <a:xfrm>
            <a:off x="457200" y="1590675"/>
            <a:ext cx="8229600" cy="4525963"/>
          </a:xfrm>
        </p:spPr>
        <p:txBody>
          <a:bodyPr/>
          <a:lstStyle/>
          <a:p>
            <a:pPr marL="0" indent="0">
              <a:buNone/>
            </a:pPr>
            <a:r>
              <a:rPr lang="en-US" sz="2400" dirty="0">
                <a:solidFill>
                  <a:srgbClr val="000000"/>
                </a:solidFill>
                <a:latin typeface="Arial (Body)"/>
                <a:ea typeface="Times New Roman" panose="02020603050405020304" pitchFamily="18" charset="0"/>
              </a:rPr>
              <a:t>There’s a tension between achieving quality software engineering and achieving the best­-performing software. Often one of these goals is achieved at the expense of the other. For all but the most performance-intensive situations, apply the following guidelines: First, make your code simple and correct; then make it fast and small, but only if necessary</a:t>
            </a:r>
            <a:r>
              <a:rPr lang="en-US" sz="2400" dirty="0" smtClean="0">
                <a:solidFill>
                  <a:srgbClr val="000000"/>
                </a:solidFill>
                <a:latin typeface="Arial (Body)"/>
                <a:ea typeface="Times New Roman" panose="02020603050405020304" pitchFamily="18" charset="0"/>
              </a:rPr>
              <a:t>.</a:t>
            </a:r>
            <a:endParaRPr lang="en-US" sz="2400" dirty="0">
              <a:solidFill>
                <a:srgbClr val="000000"/>
              </a:solidFill>
              <a:latin typeface="Arial (Body)"/>
              <a:ea typeface="Times New Roman" panose="02020603050405020304" pitchFamily="18" charset="0"/>
            </a:endParaRPr>
          </a:p>
        </p:txBody>
      </p:sp>
    </p:spTree>
    <p:extLst>
      <p:ext uri="{BB962C8B-B14F-4D97-AF65-F5344CB8AC3E}">
        <p14:creationId xmlns:p14="http://schemas.microsoft.com/office/powerpoint/2010/main" val="19139905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kern="1200" dirty="0">
                <a:latin typeface="Times New Roman" panose="02020603050405020304" pitchFamily="18" charset="0"/>
              </a:rPr>
              <a:t>4.10 Logical Operators </a:t>
            </a:r>
            <a:r>
              <a:rPr lang="en-US" sz="2000" b="0" kern="1200" dirty="0">
                <a:latin typeface="Times New Roman" panose="02020603050405020304" pitchFamily="18" charset="0"/>
              </a:rPr>
              <a:t>(1 of </a:t>
            </a:r>
            <a:r>
              <a:rPr lang="en-US" sz="2000" b="0" kern="1200" dirty="0" smtClean="0">
                <a:latin typeface="Times New Roman" panose="02020603050405020304" pitchFamily="18" charset="0"/>
              </a:rPr>
              <a:t>12)</a:t>
            </a:r>
            <a:endParaRPr lang="en-US" dirty="0"/>
          </a:p>
        </p:txBody>
      </p:sp>
      <p:sp>
        <p:nvSpPr>
          <p:cNvPr id="5" name="Text Placeholder 4"/>
          <p:cNvSpPr>
            <a:spLocks noGrp="1"/>
          </p:cNvSpPr>
          <p:nvPr>
            <p:ph type="body" idx="1"/>
          </p:nvPr>
        </p:nvSpPr>
        <p:spPr>
          <a:xfrm>
            <a:off x="457200" y="1600201"/>
            <a:ext cx="8229600" cy="968828"/>
          </a:xfrm>
        </p:spPr>
        <p:txBody>
          <a:bodyPr/>
          <a:lstStyle/>
          <a:p>
            <a:pPr lvl="0"/>
            <a:r>
              <a:rPr lang="en-US" altLang="en-US" sz="2400" kern="1200" dirty="0">
                <a:solidFill>
                  <a:srgbClr val="000000"/>
                </a:solidFill>
                <a:latin typeface="Arial (Body)"/>
              </a:rPr>
              <a:t>C provides </a:t>
            </a:r>
            <a:r>
              <a:rPr lang="en-US" altLang="en-US" sz="2400" b="1" kern="1200" dirty="0">
                <a:solidFill>
                  <a:srgbClr val="000000"/>
                </a:solidFill>
                <a:latin typeface="Arial (Body)"/>
              </a:rPr>
              <a:t>logical operators </a:t>
            </a:r>
            <a:r>
              <a:rPr lang="en-US" altLang="en-US" sz="2400" kern="1200" dirty="0">
                <a:solidFill>
                  <a:srgbClr val="000000"/>
                </a:solidFill>
                <a:latin typeface="Arial (Body)"/>
              </a:rPr>
              <a:t>that may be used to form more complex conditions by combining simple conditions</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
        <p:nvSpPr>
          <p:cNvPr id="6" name="Content Placeholder 5"/>
          <p:cNvSpPr>
            <a:spLocks noGrp="1"/>
          </p:cNvSpPr>
          <p:nvPr>
            <p:ph sz="quarter" idx="13"/>
          </p:nvPr>
        </p:nvSpPr>
        <p:spPr>
          <a:xfrm>
            <a:off x="460375" y="2536669"/>
            <a:ext cx="3854034" cy="558800"/>
          </a:xfrm>
        </p:spPr>
        <p:txBody>
          <a:bodyPr/>
          <a:lstStyle/>
          <a:p>
            <a:r>
              <a:rPr lang="en-US" altLang="en-US" sz="2400" kern="1200" dirty="0">
                <a:solidFill>
                  <a:srgbClr val="000000"/>
                </a:solidFill>
                <a:latin typeface="Arial (Body)"/>
              </a:rPr>
              <a:t>The logical operators are</a:t>
            </a:r>
            <a:endParaRPr lang="en-US" sz="2400" dirty="0"/>
          </a:p>
        </p:txBody>
      </p:sp>
      <p:graphicFrame>
        <p:nvGraphicFramePr>
          <p:cNvPr id="14" name="Object 13" descr="Ampersand ampersand."/>
          <p:cNvGraphicFramePr>
            <a:graphicFrameLocks noChangeAspect="1"/>
          </p:cNvGraphicFramePr>
          <p:nvPr>
            <p:extLst>
              <p:ext uri="{D42A27DB-BD31-4B8C-83A1-F6EECF244321}">
                <p14:modId xmlns:p14="http://schemas.microsoft.com/office/powerpoint/2010/main" val="3804904155"/>
              </p:ext>
            </p:extLst>
          </p:nvPr>
        </p:nvGraphicFramePr>
        <p:xfrm>
          <a:off x="4267328" y="2655585"/>
          <a:ext cx="631569" cy="353031"/>
        </p:xfrm>
        <a:graphic>
          <a:graphicData uri="http://schemas.openxmlformats.org/presentationml/2006/ole">
            <mc:AlternateContent xmlns:mc="http://schemas.openxmlformats.org/markup-compatibility/2006">
              <mc:Choice xmlns:v="urn:schemas-microsoft-com:vml" Requires="v">
                <p:oleObj spid="_x0000_s3671" name="Equation" r:id="rId3" imgW="317160" imgH="177480" progId="Equation.DSMT4">
                  <p:embed/>
                </p:oleObj>
              </mc:Choice>
              <mc:Fallback>
                <p:oleObj name="Equation" r:id="rId3" imgW="317160" imgH="177480" progId="Equation.DSMT4">
                  <p:embed/>
                  <p:pic>
                    <p:nvPicPr>
                      <p:cNvPr id="0" name=""/>
                      <p:cNvPicPr/>
                      <p:nvPr/>
                    </p:nvPicPr>
                    <p:blipFill>
                      <a:blip r:embed="rId4"/>
                      <a:stretch>
                        <a:fillRect/>
                      </a:stretch>
                    </p:blipFill>
                    <p:spPr>
                      <a:xfrm>
                        <a:off x="4267328" y="2655585"/>
                        <a:ext cx="631569" cy="353031"/>
                      </a:xfrm>
                      <a:prstGeom prst="rect">
                        <a:avLst/>
                      </a:prstGeom>
                    </p:spPr>
                  </p:pic>
                </p:oleObj>
              </mc:Fallback>
            </mc:AlternateContent>
          </a:graphicData>
        </a:graphic>
      </p:graphicFrame>
      <p:sp>
        <p:nvSpPr>
          <p:cNvPr id="7" name="Content Placeholder 6"/>
          <p:cNvSpPr>
            <a:spLocks noGrp="1"/>
          </p:cNvSpPr>
          <p:nvPr>
            <p:ph sz="quarter" idx="14"/>
          </p:nvPr>
        </p:nvSpPr>
        <p:spPr>
          <a:xfrm>
            <a:off x="4894397" y="2530306"/>
            <a:ext cx="2268403" cy="526440"/>
          </a:xfrm>
        </p:spPr>
        <p:txBody>
          <a:bodyPr/>
          <a:lstStyle/>
          <a:p>
            <a:pPr marL="432" indent="0">
              <a:buNone/>
            </a:pPr>
            <a:r>
              <a:rPr lang="en-US" altLang="en-US" sz="2400" b="1" kern="1200" dirty="0">
                <a:solidFill>
                  <a:srgbClr val="000000"/>
                </a:solidFill>
                <a:latin typeface="Arial (Body)"/>
              </a:rPr>
              <a:t> (logical AND</a:t>
            </a:r>
            <a:r>
              <a:rPr lang="en-US" altLang="en-US" sz="2400" b="1" kern="1200" dirty="0" smtClean="0">
                <a:solidFill>
                  <a:srgbClr val="000000"/>
                </a:solidFill>
                <a:latin typeface="Arial (Body)"/>
              </a:rPr>
              <a:t>)</a:t>
            </a:r>
            <a:r>
              <a:rPr lang="en-US" altLang="en-US" sz="2400" kern="1200" dirty="0" smtClean="0">
                <a:solidFill>
                  <a:srgbClr val="000000"/>
                </a:solidFill>
                <a:latin typeface="Arial (Body)"/>
              </a:rPr>
              <a:t>,</a:t>
            </a:r>
            <a:endParaRPr lang="en-US" sz="2400" dirty="0"/>
          </a:p>
        </p:txBody>
      </p:sp>
      <p:graphicFrame>
        <p:nvGraphicFramePr>
          <p:cNvPr id="15" name="Object 14" descr="double pipe"/>
          <p:cNvGraphicFramePr>
            <a:graphicFrameLocks noChangeAspect="1"/>
          </p:cNvGraphicFramePr>
          <p:nvPr>
            <p:extLst>
              <p:ext uri="{D42A27DB-BD31-4B8C-83A1-F6EECF244321}">
                <p14:modId xmlns:p14="http://schemas.microsoft.com/office/powerpoint/2010/main" val="664161577"/>
              </p:ext>
            </p:extLst>
          </p:nvPr>
        </p:nvGraphicFramePr>
        <p:xfrm>
          <a:off x="7260507" y="2601323"/>
          <a:ext cx="212575" cy="423683"/>
        </p:xfrm>
        <a:graphic>
          <a:graphicData uri="http://schemas.openxmlformats.org/presentationml/2006/ole">
            <mc:AlternateContent xmlns:mc="http://schemas.openxmlformats.org/markup-compatibility/2006">
              <mc:Choice xmlns:v="urn:schemas-microsoft-com:vml" Requires="v">
                <p:oleObj spid="_x0000_s3672" name="Equation" r:id="rId5" imgW="101520" imgH="203040" progId="Equation.DSMT4">
                  <p:embed/>
                </p:oleObj>
              </mc:Choice>
              <mc:Fallback>
                <p:oleObj name="Equation" r:id="rId5" imgW="101520" imgH="203040" progId="Equation.DSMT4">
                  <p:embed/>
                  <p:pic>
                    <p:nvPicPr>
                      <p:cNvPr id="0" name=""/>
                      <p:cNvPicPr/>
                      <p:nvPr/>
                    </p:nvPicPr>
                    <p:blipFill>
                      <a:blip r:embed="rId6"/>
                      <a:stretch>
                        <a:fillRect/>
                      </a:stretch>
                    </p:blipFill>
                    <p:spPr>
                      <a:xfrm>
                        <a:off x="7260507" y="2601323"/>
                        <a:ext cx="212575" cy="423683"/>
                      </a:xfrm>
                      <a:prstGeom prst="rect">
                        <a:avLst/>
                      </a:prstGeom>
                    </p:spPr>
                  </p:pic>
                </p:oleObj>
              </mc:Fallback>
            </mc:AlternateContent>
          </a:graphicData>
        </a:graphic>
      </p:graphicFrame>
      <p:sp>
        <p:nvSpPr>
          <p:cNvPr id="8" name="Content Placeholder 7"/>
          <p:cNvSpPr>
            <a:spLocks noGrp="1"/>
          </p:cNvSpPr>
          <p:nvPr>
            <p:ph sz="quarter" idx="15"/>
          </p:nvPr>
        </p:nvSpPr>
        <p:spPr>
          <a:xfrm>
            <a:off x="728018" y="3036831"/>
            <a:ext cx="2587625" cy="481749"/>
          </a:xfrm>
        </p:spPr>
        <p:txBody>
          <a:bodyPr/>
          <a:lstStyle/>
          <a:p>
            <a:pPr marL="0" indent="0">
              <a:buNone/>
            </a:pPr>
            <a:r>
              <a:rPr lang="en-US" altLang="en-US" sz="2400" b="1" kern="1200" dirty="0">
                <a:solidFill>
                  <a:srgbClr val="000000"/>
                </a:solidFill>
                <a:latin typeface="Arial (Body)"/>
              </a:rPr>
              <a:t>(logical OR) </a:t>
            </a:r>
            <a:r>
              <a:rPr lang="en-US" altLang="en-US" sz="2400" kern="1200" dirty="0">
                <a:solidFill>
                  <a:srgbClr val="000000"/>
                </a:solidFill>
                <a:latin typeface="Arial (Body)"/>
              </a:rPr>
              <a:t>and</a:t>
            </a:r>
            <a:endParaRPr lang="en-US" sz="2400" dirty="0"/>
          </a:p>
        </p:txBody>
      </p:sp>
      <p:graphicFrame>
        <p:nvGraphicFramePr>
          <p:cNvPr id="16" name="Object 15" descr="Exclamation point"/>
          <p:cNvGraphicFramePr>
            <a:graphicFrameLocks noChangeAspect="1"/>
          </p:cNvGraphicFramePr>
          <p:nvPr>
            <p:extLst>
              <p:ext uri="{D42A27DB-BD31-4B8C-83A1-F6EECF244321}">
                <p14:modId xmlns:p14="http://schemas.microsoft.com/office/powerpoint/2010/main" val="2928503879"/>
              </p:ext>
            </p:extLst>
          </p:nvPr>
        </p:nvGraphicFramePr>
        <p:xfrm>
          <a:off x="3177985" y="3101848"/>
          <a:ext cx="206375" cy="485775"/>
        </p:xfrm>
        <a:graphic>
          <a:graphicData uri="http://schemas.openxmlformats.org/presentationml/2006/ole">
            <mc:AlternateContent xmlns:mc="http://schemas.openxmlformats.org/markup-compatibility/2006">
              <mc:Choice xmlns:v="urn:schemas-microsoft-com:vml" Requires="v">
                <p:oleObj spid="_x0000_s3673" name="Equation" r:id="rId7" imgW="75960" imgH="177480" progId="Equation.DSMT4">
                  <p:embed/>
                </p:oleObj>
              </mc:Choice>
              <mc:Fallback>
                <p:oleObj name="Equation" r:id="rId7" imgW="75960" imgH="177480" progId="Equation.DSMT4">
                  <p:embed/>
                  <p:pic>
                    <p:nvPicPr>
                      <p:cNvPr id="0" name=""/>
                      <p:cNvPicPr/>
                      <p:nvPr/>
                    </p:nvPicPr>
                    <p:blipFill>
                      <a:blip r:embed="rId8"/>
                      <a:stretch>
                        <a:fillRect/>
                      </a:stretch>
                    </p:blipFill>
                    <p:spPr>
                      <a:xfrm>
                        <a:off x="3177985" y="3101848"/>
                        <a:ext cx="206375" cy="485775"/>
                      </a:xfrm>
                      <a:prstGeom prst="rect">
                        <a:avLst/>
                      </a:prstGeom>
                    </p:spPr>
                  </p:pic>
                </p:oleObj>
              </mc:Fallback>
            </mc:AlternateContent>
          </a:graphicData>
        </a:graphic>
      </p:graphicFrame>
      <p:sp>
        <p:nvSpPr>
          <p:cNvPr id="9" name="Content Placeholder 8"/>
          <p:cNvSpPr>
            <a:spLocks noGrp="1"/>
          </p:cNvSpPr>
          <p:nvPr>
            <p:ph sz="quarter" idx="16"/>
          </p:nvPr>
        </p:nvSpPr>
        <p:spPr>
          <a:xfrm>
            <a:off x="3415095" y="3025898"/>
            <a:ext cx="4885751" cy="652462"/>
          </a:xfrm>
        </p:spPr>
        <p:txBody>
          <a:bodyPr/>
          <a:lstStyle/>
          <a:p>
            <a:pPr marL="0" indent="0">
              <a:buNone/>
            </a:pPr>
            <a:r>
              <a:rPr lang="en-US" altLang="en-US" sz="2400" kern="1200" dirty="0">
                <a:solidFill>
                  <a:srgbClr val="000000"/>
                </a:solidFill>
                <a:latin typeface="Arial (Body)"/>
              </a:rPr>
              <a:t>(</a:t>
            </a:r>
            <a:r>
              <a:rPr lang="en-US" altLang="en-US" sz="2400" b="1" kern="1200" dirty="0">
                <a:solidFill>
                  <a:srgbClr val="000000"/>
                </a:solidFill>
                <a:latin typeface="Arial (Body)"/>
              </a:rPr>
              <a:t>logical NOT</a:t>
            </a:r>
            <a:r>
              <a:rPr lang="en-US" altLang="en-US" sz="2400" kern="1200" dirty="0">
                <a:solidFill>
                  <a:srgbClr val="000000"/>
                </a:solidFill>
                <a:latin typeface="Arial (Body)"/>
              </a:rPr>
              <a:t> also </a:t>
            </a:r>
            <a:r>
              <a:rPr lang="en-US" altLang="en-US" sz="2400" kern="1200" dirty="0" smtClean="0">
                <a:solidFill>
                  <a:srgbClr val="000000"/>
                </a:solidFill>
                <a:latin typeface="Arial (Body)"/>
              </a:rPr>
              <a:t>called </a:t>
            </a:r>
            <a:r>
              <a:rPr lang="en-US" altLang="en-US" sz="2400" b="1" kern="1200" dirty="0" smtClean="0">
                <a:solidFill>
                  <a:srgbClr val="000000"/>
                </a:solidFill>
                <a:latin typeface="Arial (Body)"/>
              </a:rPr>
              <a:t>logical</a:t>
            </a:r>
            <a:endParaRPr lang="en-US" sz="2400" dirty="0"/>
          </a:p>
        </p:txBody>
      </p:sp>
      <p:sp>
        <p:nvSpPr>
          <p:cNvPr id="10" name="Content Placeholder 9"/>
          <p:cNvSpPr>
            <a:spLocks noGrp="1"/>
          </p:cNvSpPr>
          <p:nvPr>
            <p:ph sz="quarter" idx="17"/>
          </p:nvPr>
        </p:nvSpPr>
        <p:spPr>
          <a:xfrm>
            <a:off x="758201" y="3526697"/>
            <a:ext cx="1718808" cy="500063"/>
          </a:xfrm>
        </p:spPr>
        <p:txBody>
          <a:bodyPr/>
          <a:lstStyle/>
          <a:p>
            <a:pPr marL="0" indent="0">
              <a:buNone/>
            </a:pPr>
            <a:r>
              <a:rPr lang="en-US" altLang="en-US" sz="2400" b="1" kern="1200" dirty="0" smtClean="0">
                <a:solidFill>
                  <a:srgbClr val="000000"/>
                </a:solidFill>
                <a:latin typeface="Arial (Body)"/>
              </a:rPr>
              <a:t>negation</a:t>
            </a:r>
            <a:r>
              <a:rPr lang="en-US" altLang="en-US" sz="2400" kern="1200" dirty="0">
                <a:solidFill>
                  <a:srgbClr val="000000"/>
                </a:solidFill>
                <a:latin typeface="Arial (Body)"/>
              </a:rPr>
              <a:t>).</a:t>
            </a:r>
            <a:endParaRPr lang="en-US" sz="2400" dirty="0"/>
          </a:p>
        </p:txBody>
      </p:sp>
    </p:spTree>
    <p:extLst>
      <p:ext uri="{BB962C8B-B14F-4D97-AF65-F5344CB8AC3E}">
        <p14:creationId xmlns:p14="http://schemas.microsoft.com/office/powerpoint/2010/main" val="413484355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kern="1200" dirty="0">
                <a:latin typeface="Times New Roman" panose="02020603050405020304" pitchFamily="18" charset="0"/>
              </a:rPr>
              <a:t>4.10 Logical Operators </a:t>
            </a:r>
            <a:r>
              <a:rPr lang="en-US" sz="2000" b="0" kern="1200" dirty="0">
                <a:latin typeface="Times New Roman" panose="02020603050405020304" pitchFamily="18" charset="0"/>
              </a:rPr>
              <a:t>(2 of </a:t>
            </a:r>
            <a:r>
              <a:rPr lang="en-US" sz="2000" b="0" kern="1200" dirty="0" smtClean="0">
                <a:latin typeface="Times New Roman" panose="02020603050405020304" pitchFamily="18" charset="0"/>
              </a:rPr>
              <a:t>12)</a:t>
            </a:r>
            <a:endParaRPr lang="en-US" dirty="0"/>
          </a:p>
        </p:txBody>
      </p:sp>
      <p:sp>
        <p:nvSpPr>
          <p:cNvPr id="6" name="Text Placeholder 5"/>
          <p:cNvSpPr>
            <a:spLocks noGrp="1"/>
          </p:cNvSpPr>
          <p:nvPr>
            <p:ph type="body" idx="1"/>
          </p:nvPr>
        </p:nvSpPr>
        <p:spPr>
          <a:xfrm>
            <a:off x="457200" y="1600201"/>
            <a:ext cx="1562100" cy="533400"/>
          </a:xfrm>
        </p:spPr>
        <p:txBody>
          <a:bodyPr/>
          <a:lstStyle/>
          <a:p>
            <a:pPr marL="0" indent="0">
              <a:buNone/>
            </a:pPr>
            <a:r>
              <a:rPr lang="en-US" sz="1800" b="1" kern="1200" dirty="0">
                <a:solidFill>
                  <a:srgbClr val="000000"/>
                </a:solidFill>
                <a:latin typeface="Arial (Body)"/>
              </a:rPr>
              <a:t>Logical </a:t>
            </a:r>
            <a:r>
              <a:rPr lang="en-US" sz="1800" b="1" kern="1200" dirty="0" smtClean="0">
                <a:solidFill>
                  <a:srgbClr val="000000"/>
                </a:solidFill>
                <a:latin typeface="Arial (Body)"/>
              </a:rPr>
              <a:t>AND</a:t>
            </a:r>
            <a:endParaRPr lang="en-US" sz="1800" dirty="0"/>
          </a:p>
        </p:txBody>
      </p:sp>
      <p:graphicFrame>
        <p:nvGraphicFramePr>
          <p:cNvPr id="13" name="Object 12" descr="left parenthesis Ampersand ampersand right parenthesis."/>
          <p:cNvGraphicFramePr>
            <a:graphicFrameLocks noChangeAspect="1"/>
          </p:cNvGraphicFramePr>
          <p:nvPr>
            <p:extLst>
              <p:ext uri="{D42A27DB-BD31-4B8C-83A1-F6EECF244321}">
                <p14:modId xmlns:p14="http://schemas.microsoft.com/office/powerpoint/2010/main" val="1322643108"/>
              </p:ext>
            </p:extLst>
          </p:nvPr>
        </p:nvGraphicFramePr>
        <p:xfrm>
          <a:off x="1924050" y="1643539"/>
          <a:ext cx="652374" cy="415450"/>
        </p:xfrm>
        <a:graphic>
          <a:graphicData uri="http://schemas.openxmlformats.org/presentationml/2006/ole">
            <mc:AlternateContent xmlns:mc="http://schemas.openxmlformats.org/markup-compatibility/2006">
              <mc:Choice xmlns:v="urn:schemas-microsoft-com:vml" Requires="v">
                <p:oleObj spid="_x0000_s6736" name="Equation" r:id="rId3" imgW="317160" imgH="203040" progId="Equation.DSMT4">
                  <p:embed/>
                </p:oleObj>
              </mc:Choice>
              <mc:Fallback>
                <p:oleObj name="Equation" r:id="rId3" imgW="317160" imgH="203040" progId="Equation.DSMT4">
                  <p:embed/>
                  <p:pic>
                    <p:nvPicPr>
                      <p:cNvPr id="7" name="Object 6"/>
                      <p:cNvPicPr/>
                      <p:nvPr/>
                    </p:nvPicPr>
                    <p:blipFill>
                      <a:blip r:embed="rId4"/>
                      <a:stretch>
                        <a:fillRect/>
                      </a:stretch>
                    </p:blipFill>
                    <p:spPr>
                      <a:xfrm>
                        <a:off x="1924050" y="1643539"/>
                        <a:ext cx="652374" cy="415450"/>
                      </a:xfrm>
                      <a:prstGeom prst="rect">
                        <a:avLst/>
                      </a:prstGeom>
                    </p:spPr>
                  </p:pic>
                </p:oleObj>
              </mc:Fallback>
            </mc:AlternateContent>
          </a:graphicData>
        </a:graphic>
      </p:graphicFrame>
      <p:sp>
        <p:nvSpPr>
          <p:cNvPr id="8" name="Content Placeholder 7"/>
          <p:cNvSpPr>
            <a:spLocks noGrp="1"/>
          </p:cNvSpPr>
          <p:nvPr>
            <p:ph sz="quarter" idx="14"/>
          </p:nvPr>
        </p:nvSpPr>
        <p:spPr>
          <a:xfrm>
            <a:off x="457200" y="1600202"/>
            <a:ext cx="8229600" cy="1556780"/>
          </a:xfrm>
        </p:spPr>
        <p:txBody>
          <a:bodyPr/>
          <a:lstStyle/>
          <a:p>
            <a:pPr marL="0" indent="2057400">
              <a:buNone/>
            </a:pPr>
            <a:r>
              <a:rPr lang="en-US" sz="1800" b="1" kern="1200" dirty="0" smtClean="0">
                <a:solidFill>
                  <a:srgbClr val="000000"/>
                </a:solidFill>
                <a:latin typeface="Arial (Body)"/>
              </a:rPr>
              <a:t>Operator</a:t>
            </a:r>
            <a:endParaRPr lang="en-US" sz="1800" kern="1200" dirty="0" smtClean="0">
              <a:solidFill>
                <a:srgbClr val="000000"/>
              </a:solidFill>
              <a:latin typeface="Arial (Body)"/>
            </a:endParaRPr>
          </a:p>
          <a:p>
            <a:r>
              <a:rPr lang="en-US" sz="1800" kern="1200" dirty="0" smtClean="0">
                <a:solidFill>
                  <a:srgbClr val="000000"/>
                </a:solidFill>
                <a:latin typeface="Arial (Body)"/>
              </a:rPr>
              <a:t>Suppose </a:t>
            </a:r>
            <a:r>
              <a:rPr lang="en-US" sz="1800" kern="1200" dirty="0">
                <a:solidFill>
                  <a:srgbClr val="000000"/>
                </a:solidFill>
                <a:latin typeface="Arial (Body)"/>
              </a:rPr>
              <a:t>we wish to ensure that two conditions are both true before we choose a certain path of execution</a:t>
            </a:r>
            <a:r>
              <a:rPr lang="en-US" sz="1800" kern="1200" dirty="0" smtClean="0">
                <a:solidFill>
                  <a:srgbClr val="000000"/>
                </a:solidFill>
                <a:latin typeface="Arial (Body)"/>
              </a:rPr>
              <a:t>.</a:t>
            </a:r>
          </a:p>
          <a:p>
            <a:r>
              <a:rPr lang="en-US" sz="1800" kern="1200" dirty="0">
                <a:solidFill>
                  <a:srgbClr val="000000"/>
                </a:solidFill>
                <a:latin typeface="Arial (Body)"/>
              </a:rPr>
              <a:t>In this case, we can use the logical </a:t>
            </a:r>
            <a:r>
              <a:rPr lang="en-US" sz="1800" kern="1200" dirty="0" smtClean="0">
                <a:solidFill>
                  <a:srgbClr val="000000"/>
                </a:solidFill>
                <a:latin typeface="Arial (Body)"/>
              </a:rPr>
              <a:t>operator</a:t>
            </a:r>
            <a:endParaRPr lang="en-US" sz="1800" dirty="0"/>
          </a:p>
        </p:txBody>
      </p:sp>
      <p:graphicFrame>
        <p:nvGraphicFramePr>
          <p:cNvPr id="16" name="Object 15" descr="Ampersand ampersand."/>
          <p:cNvGraphicFramePr>
            <a:graphicFrameLocks noChangeAspect="1"/>
          </p:cNvGraphicFramePr>
          <p:nvPr>
            <p:extLst>
              <p:ext uri="{D42A27DB-BD31-4B8C-83A1-F6EECF244321}">
                <p14:modId xmlns:p14="http://schemas.microsoft.com/office/powerpoint/2010/main" val="1998188216"/>
              </p:ext>
            </p:extLst>
          </p:nvPr>
        </p:nvGraphicFramePr>
        <p:xfrm>
          <a:off x="5301661" y="2898695"/>
          <a:ext cx="426626" cy="313133"/>
        </p:xfrm>
        <a:graphic>
          <a:graphicData uri="http://schemas.openxmlformats.org/presentationml/2006/ole">
            <mc:AlternateContent xmlns:mc="http://schemas.openxmlformats.org/markup-compatibility/2006">
              <mc:Choice xmlns:v="urn:schemas-microsoft-com:vml" Requires="v">
                <p:oleObj spid="_x0000_s6737" name="Equation" r:id="rId5" imgW="241200" imgH="177480" progId="Equation.DSMT4">
                  <p:embed/>
                </p:oleObj>
              </mc:Choice>
              <mc:Fallback>
                <p:oleObj name="Equation" r:id="rId5" imgW="241200" imgH="177480" progId="Equation.DSMT4">
                  <p:embed/>
                  <p:pic>
                    <p:nvPicPr>
                      <p:cNvPr id="13" name="Object 12"/>
                      <p:cNvPicPr/>
                      <p:nvPr/>
                    </p:nvPicPr>
                    <p:blipFill>
                      <a:blip r:embed="rId6"/>
                      <a:stretch>
                        <a:fillRect/>
                      </a:stretch>
                    </p:blipFill>
                    <p:spPr>
                      <a:xfrm>
                        <a:off x="5301661" y="2898695"/>
                        <a:ext cx="426626" cy="313133"/>
                      </a:xfrm>
                      <a:prstGeom prst="rect">
                        <a:avLst/>
                      </a:prstGeom>
                    </p:spPr>
                  </p:pic>
                </p:oleObj>
              </mc:Fallback>
            </mc:AlternateContent>
          </a:graphicData>
        </a:graphic>
      </p:graphicFrame>
      <p:sp>
        <p:nvSpPr>
          <p:cNvPr id="14" name="Content Placeholder 13"/>
          <p:cNvSpPr>
            <a:spLocks noGrp="1"/>
          </p:cNvSpPr>
          <p:nvPr>
            <p:ph sz="quarter" idx="16"/>
          </p:nvPr>
        </p:nvSpPr>
        <p:spPr>
          <a:xfrm>
            <a:off x="5705475" y="2790825"/>
            <a:ext cx="1438275" cy="374905"/>
          </a:xfrm>
        </p:spPr>
        <p:txBody>
          <a:bodyPr/>
          <a:lstStyle/>
          <a:p>
            <a:pPr marL="0" lvl="0" indent="0">
              <a:buNone/>
            </a:pPr>
            <a:r>
              <a:rPr lang="en-US" sz="2000" kern="1200" dirty="0">
                <a:solidFill>
                  <a:srgbClr val="000000"/>
                </a:solidFill>
                <a:latin typeface="Arial (Body)"/>
              </a:rPr>
              <a:t>as follows</a:t>
            </a:r>
            <a:r>
              <a:rPr lang="en-US" sz="2000" kern="1200" dirty="0" smtClean="0">
                <a:solidFill>
                  <a:srgbClr val="000000"/>
                </a:solidFill>
                <a:latin typeface="Arial (Body)"/>
              </a:rPr>
              <a:t>:</a:t>
            </a:r>
            <a:endParaRPr lang="en-US" sz="2000" kern="1200" dirty="0">
              <a:solidFill>
                <a:srgbClr val="000000"/>
              </a:solidFill>
              <a:latin typeface="Arial (Body)"/>
            </a:endParaRPr>
          </a:p>
        </p:txBody>
      </p:sp>
      <p:pic>
        <p:nvPicPr>
          <p:cNvPr id="3" name="Picture 2" descr="Computer code reads as follows. if left parenthesis gender equals equals 1 Ampersand ampersand, Age greater than equal to sign 65 right parenthesis plus plus senior Females one word, semicolon."/>
          <p:cNvPicPr>
            <a:picLocks noChangeAspect="1"/>
          </p:cNvPicPr>
          <p:nvPr/>
        </p:nvPicPr>
        <p:blipFill rotWithShape="1">
          <a:blip r:embed="rId7"/>
          <a:srcRect t="9020" r="3339" b="21542"/>
          <a:stretch/>
        </p:blipFill>
        <p:spPr>
          <a:xfrm>
            <a:off x="2049709" y="3222881"/>
            <a:ext cx="3865296" cy="505257"/>
          </a:xfrm>
          <a:prstGeom prst="rect">
            <a:avLst/>
          </a:prstGeom>
        </p:spPr>
      </p:pic>
      <p:sp>
        <p:nvSpPr>
          <p:cNvPr id="15" name="Content Placeholder 14"/>
          <p:cNvSpPr>
            <a:spLocks noGrp="1"/>
          </p:cNvSpPr>
          <p:nvPr>
            <p:ph sz="quarter" idx="17"/>
          </p:nvPr>
        </p:nvSpPr>
        <p:spPr>
          <a:xfrm>
            <a:off x="457200" y="3765461"/>
            <a:ext cx="8229600" cy="2606763"/>
          </a:xfrm>
        </p:spPr>
        <p:txBody>
          <a:bodyPr/>
          <a:lstStyle/>
          <a:p>
            <a:pPr lvl="0">
              <a:tabLst/>
              <a:defRPr/>
            </a:pPr>
            <a:r>
              <a:rPr lang="en-US" sz="1800" kern="1200" dirty="0">
                <a:solidFill>
                  <a:srgbClr val="000000"/>
                </a:solidFill>
                <a:latin typeface="Arial (Body)"/>
              </a:rPr>
              <a:t>This </a:t>
            </a:r>
            <a:r>
              <a:rPr lang="en-US" sz="1800" kern="1200" dirty="0">
                <a:solidFill>
                  <a:srgbClr val="000000"/>
                </a:solidFill>
                <a:latin typeface="Consolas" panose="020B0609020204030204" pitchFamily="49" charset="0"/>
                <a:cs typeface="Consolas" panose="020B0609020204030204" pitchFamily="49" charset="0"/>
              </a:rPr>
              <a:t>if</a:t>
            </a:r>
            <a:r>
              <a:rPr lang="en-US" sz="1800" kern="1200" dirty="0">
                <a:solidFill>
                  <a:srgbClr val="000000"/>
                </a:solidFill>
                <a:latin typeface="Arial (Body)"/>
              </a:rPr>
              <a:t> statement contains </a:t>
            </a:r>
            <a:r>
              <a:rPr lang="en-US" sz="1800" b="1" kern="1200" dirty="0">
                <a:solidFill>
                  <a:srgbClr val="000000"/>
                </a:solidFill>
                <a:latin typeface="Arial (Body)"/>
              </a:rPr>
              <a:t>two</a:t>
            </a:r>
            <a:r>
              <a:rPr lang="en-US" sz="1800" kern="1200" dirty="0">
                <a:solidFill>
                  <a:srgbClr val="000000"/>
                </a:solidFill>
                <a:latin typeface="Arial (Body)"/>
              </a:rPr>
              <a:t> simple conditions.</a:t>
            </a:r>
          </a:p>
          <a:p>
            <a:pPr lvl="0">
              <a:tabLst/>
              <a:defRPr/>
            </a:pPr>
            <a:r>
              <a:rPr lang="en-US" sz="1800" kern="1200" dirty="0">
                <a:solidFill>
                  <a:srgbClr val="000000"/>
                </a:solidFill>
                <a:latin typeface="Arial (Body)"/>
              </a:rPr>
              <a:t>The condition </a:t>
            </a:r>
            <a:r>
              <a:rPr lang="en-US" sz="1800" kern="1200" dirty="0">
                <a:solidFill>
                  <a:srgbClr val="000000"/>
                </a:solidFill>
                <a:latin typeface="Consolas" panose="020B0609020204030204" pitchFamily="49" charset="0"/>
                <a:cs typeface="Consolas" panose="020B0609020204030204" pitchFamily="49" charset="0"/>
              </a:rPr>
              <a:t>gender == 1 </a:t>
            </a:r>
            <a:r>
              <a:rPr lang="en-US" sz="1800" kern="1200" dirty="0">
                <a:solidFill>
                  <a:srgbClr val="000000"/>
                </a:solidFill>
                <a:latin typeface="Arial (Body)"/>
              </a:rPr>
              <a:t>might be evaluated, for example, to determine if a person is a female.</a:t>
            </a:r>
          </a:p>
          <a:p>
            <a:pPr lvl="0">
              <a:tabLst/>
              <a:defRPr/>
            </a:pPr>
            <a:r>
              <a:rPr lang="en-US" sz="1800" kern="1200" dirty="0">
                <a:solidFill>
                  <a:srgbClr val="000000"/>
                </a:solidFill>
                <a:latin typeface="Arial (Body)"/>
              </a:rPr>
              <a:t>The condition </a:t>
            </a:r>
            <a:r>
              <a:rPr lang="en-US" sz="1800" kern="1200" dirty="0">
                <a:solidFill>
                  <a:srgbClr val="000000"/>
                </a:solidFill>
                <a:latin typeface="Consolas" panose="020B0609020204030204" pitchFamily="49" charset="0"/>
                <a:cs typeface="Consolas" panose="020B0609020204030204" pitchFamily="49" charset="0"/>
              </a:rPr>
              <a:t>age &gt;= 65</a:t>
            </a:r>
            <a:r>
              <a:rPr lang="en-US" sz="1800" kern="1200" dirty="0">
                <a:solidFill>
                  <a:srgbClr val="000000"/>
                </a:solidFill>
                <a:latin typeface="Arial (Body)"/>
              </a:rPr>
              <a:t> is evaluated to determine whether a person is a senior citizen.</a:t>
            </a:r>
          </a:p>
          <a:p>
            <a:pPr lvl="0">
              <a:tabLst/>
              <a:defRPr/>
            </a:pPr>
            <a:r>
              <a:rPr lang="en-US" sz="1800" kern="1200" dirty="0">
                <a:solidFill>
                  <a:srgbClr val="000000"/>
                </a:solidFill>
                <a:latin typeface="Arial (Body)"/>
              </a:rPr>
              <a:t>The two simple conditions are evaluated first because the precedences of </a:t>
            </a:r>
            <a:r>
              <a:rPr lang="en-US" sz="1800" kern="1200" dirty="0">
                <a:solidFill>
                  <a:srgbClr val="000000"/>
                </a:solidFill>
                <a:latin typeface="Consolas" panose="020B0609020204030204" pitchFamily="49" charset="0"/>
                <a:cs typeface="Consolas" panose="020B0609020204030204" pitchFamily="49" charset="0"/>
              </a:rPr>
              <a:t>==</a:t>
            </a:r>
            <a:r>
              <a:rPr lang="en-US" sz="1800" kern="1200" dirty="0">
                <a:solidFill>
                  <a:srgbClr val="000000"/>
                </a:solidFill>
                <a:latin typeface="Arial (Body)"/>
              </a:rPr>
              <a:t> and </a:t>
            </a:r>
            <a:r>
              <a:rPr lang="en-US" sz="1800" kern="1200" dirty="0">
                <a:solidFill>
                  <a:srgbClr val="000000"/>
                </a:solidFill>
                <a:latin typeface="Consolas" panose="020B0609020204030204" pitchFamily="49" charset="0"/>
                <a:cs typeface="Consolas" panose="020B0609020204030204" pitchFamily="49" charset="0"/>
              </a:rPr>
              <a:t>&gt;=</a:t>
            </a:r>
            <a:r>
              <a:rPr lang="en-US" sz="1800" kern="1200" dirty="0">
                <a:solidFill>
                  <a:srgbClr val="000000"/>
                </a:solidFill>
                <a:latin typeface="Arial (Body)"/>
              </a:rPr>
              <a:t> are both </a:t>
            </a:r>
            <a:r>
              <a:rPr lang="en-US" sz="1800" b="1" kern="1200" dirty="0">
                <a:solidFill>
                  <a:srgbClr val="000000"/>
                </a:solidFill>
                <a:latin typeface="Arial (Body)"/>
              </a:rPr>
              <a:t>higher</a:t>
            </a:r>
            <a:r>
              <a:rPr lang="en-US" sz="1800" kern="1200" dirty="0">
                <a:solidFill>
                  <a:srgbClr val="000000"/>
                </a:solidFill>
                <a:latin typeface="Arial (Body)"/>
              </a:rPr>
              <a:t> than the precedence </a:t>
            </a:r>
            <a:r>
              <a:rPr lang="en-US" sz="1800" kern="1200" dirty="0" smtClean="0">
                <a:solidFill>
                  <a:srgbClr val="000000"/>
                </a:solidFill>
                <a:latin typeface="Arial (Body)"/>
              </a:rPr>
              <a:t>of</a:t>
            </a:r>
            <a:endParaRPr lang="en-US" sz="1800" kern="1200" dirty="0">
              <a:solidFill>
                <a:srgbClr val="000000"/>
              </a:solidFill>
              <a:latin typeface="Arial (Body)"/>
            </a:endParaRPr>
          </a:p>
        </p:txBody>
      </p:sp>
      <p:graphicFrame>
        <p:nvGraphicFramePr>
          <p:cNvPr id="12" name="Object 11" descr="Ampersand ampersand."/>
          <p:cNvGraphicFramePr>
            <a:graphicFrameLocks noChangeAspect="1"/>
          </p:cNvGraphicFramePr>
          <p:nvPr>
            <p:extLst>
              <p:ext uri="{D42A27DB-BD31-4B8C-83A1-F6EECF244321}">
                <p14:modId xmlns:p14="http://schemas.microsoft.com/office/powerpoint/2010/main" val="728783243"/>
              </p:ext>
            </p:extLst>
          </p:nvPr>
        </p:nvGraphicFramePr>
        <p:xfrm>
          <a:off x="5623315" y="6085842"/>
          <a:ext cx="507178" cy="307124"/>
        </p:xfrm>
        <a:graphic>
          <a:graphicData uri="http://schemas.openxmlformats.org/presentationml/2006/ole">
            <mc:AlternateContent xmlns:mc="http://schemas.openxmlformats.org/markup-compatibility/2006">
              <mc:Choice xmlns:v="urn:schemas-microsoft-com:vml" Requires="v">
                <p:oleObj spid="_x0000_s6738" name="Equation" r:id="rId8" imgW="291960" imgH="177480" progId="Equation.DSMT4">
                  <p:embed/>
                </p:oleObj>
              </mc:Choice>
              <mc:Fallback>
                <p:oleObj name="Equation" r:id="rId8" imgW="291960" imgH="177480" progId="Equation.DSMT4">
                  <p:embed/>
                  <p:pic>
                    <p:nvPicPr>
                      <p:cNvPr id="7" name="Object 6"/>
                      <p:cNvPicPr/>
                      <p:nvPr/>
                    </p:nvPicPr>
                    <p:blipFill>
                      <a:blip r:embed="rId9"/>
                      <a:stretch>
                        <a:fillRect/>
                      </a:stretch>
                    </p:blipFill>
                    <p:spPr>
                      <a:xfrm>
                        <a:off x="5623315" y="6085842"/>
                        <a:ext cx="507178" cy="307124"/>
                      </a:xfrm>
                      <a:prstGeom prst="rect">
                        <a:avLst/>
                      </a:prstGeom>
                    </p:spPr>
                  </p:pic>
                </p:oleObj>
              </mc:Fallback>
            </mc:AlternateContent>
          </a:graphicData>
        </a:graphic>
      </p:graphicFrame>
    </p:spTree>
    <p:extLst>
      <p:ext uri="{BB962C8B-B14F-4D97-AF65-F5344CB8AC3E}">
        <p14:creationId xmlns:p14="http://schemas.microsoft.com/office/powerpoint/2010/main" val="22398035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kern="1200" dirty="0">
                <a:latin typeface="Times New Roman" panose="02020603050405020304" pitchFamily="18" charset="0"/>
              </a:rPr>
              <a:t>4.10 Logical Operators </a:t>
            </a:r>
            <a:r>
              <a:rPr lang="en-US" sz="2000" b="0" kern="1200" dirty="0">
                <a:latin typeface="Times New Roman" panose="02020603050405020304" pitchFamily="18" charset="0"/>
              </a:rPr>
              <a:t>(3 of </a:t>
            </a:r>
            <a:r>
              <a:rPr lang="en-US" sz="2000" b="0" kern="1200" dirty="0" smtClean="0">
                <a:latin typeface="Times New Roman" panose="02020603050405020304" pitchFamily="18" charset="0"/>
              </a:rPr>
              <a:t>12)</a:t>
            </a:r>
            <a:endParaRPr lang="en-US" dirty="0"/>
          </a:p>
        </p:txBody>
      </p:sp>
      <p:sp>
        <p:nvSpPr>
          <p:cNvPr id="6" name="Text Placeholder 5"/>
          <p:cNvSpPr>
            <a:spLocks noGrp="1"/>
          </p:cNvSpPr>
          <p:nvPr>
            <p:ph type="body" idx="1"/>
          </p:nvPr>
        </p:nvSpPr>
        <p:spPr/>
        <p:txBody>
          <a:bodyPr/>
          <a:lstStyle/>
          <a:p>
            <a:pPr lvl="0"/>
            <a:r>
              <a:rPr lang="en-US" sz="2400" kern="1200" dirty="0">
                <a:solidFill>
                  <a:srgbClr val="000000"/>
                </a:solidFill>
                <a:latin typeface="Arial (Body)"/>
              </a:rPr>
              <a:t>The </a:t>
            </a:r>
            <a:r>
              <a:rPr lang="en-US" sz="2400" kern="1200" dirty="0">
                <a:solidFill>
                  <a:srgbClr val="000000"/>
                </a:solidFill>
                <a:latin typeface="Consolas" panose="020B0609020204030204" pitchFamily="49" charset="0"/>
                <a:cs typeface="Consolas" panose="020B0609020204030204" pitchFamily="49" charset="0"/>
              </a:rPr>
              <a:t>if</a:t>
            </a:r>
            <a:r>
              <a:rPr lang="en-US" sz="2400" kern="1200" dirty="0">
                <a:solidFill>
                  <a:srgbClr val="000000"/>
                </a:solidFill>
                <a:latin typeface="Arial (Body)"/>
              </a:rPr>
              <a:t> statement then considers the combined </a:t>
            </a:r>
            <a:r>
              <a:rPr lang="en-US" sz="2400" kern="1200" dirty="0" smtClean="0">
                <a:solidFill>
                  <a:srgbClr val="000000"/>
                </a:solidFill>
                <a:latin typeface="Arial (Body)"/>
              </a:rPr>
              <a:t>condition</a:t>
            </a:r>
            <a:endParaRPr lang="en-US" sz="2400" kern="1200" dirty="0">
              <a:solidFill>
                <a:srgbClr val="000000"/>
              </a:solidFill>
              <a:latin typeface="Arial (Body)"/>
            </a:endParaRPr>
          </a:p>
        </p:txBody>
      </p:sp>
      <p:pic>
        <p:nvPicPr>
          <p:cNvPr id="12" name="Picture 11" descr="The statement reads as follows. Gender equals equals 1 ampersand ampersand, Age greater than equal to sign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821" y="2229428"/>
            <a:ext cx="4079786" cy="274137"/>
          </a:xfrm>
          <a:prstGeom prst="rect">
            <a:avLst/>
          </a:prstGeom>
        </p:spPr>
      </p:pic>
      <p:sp>
        <p:nvSpPr>
          <p:cNvPr id="7" name="Content Placeholder 6"/>
          <p:cNvSpPr>
            <a:spLocks noGrp="1"/>
          </p:cNvSpPr>
          <p:nvPr>
            <p:ph sz="quarter" idx="13"/>
          </p:nvPr>
        </p:nvSpPr>
        <p:spPr>
          <a:xfrm>
            <a:off x="457200" y="2633663"/>
            <a:ext cx="8229600" cy="2918053"/>
          </a:xfrm>
        </p:spPr>
        <p:txBody>
          <a:bodyPr/>
          <a:lstStyle/>
          <a:p>
            <a:pPr marL="603250" lvl="2" indent="0">
              <a:lnSpc>
                <a:spcPct val="90000"/>
              </a:lnSpc>
              <a:spcBef>
                <a:spcPct val="20000"/>
              </a:spcBef>
              <a:buNone/>
              <a:defRPr/>
            </a:pPr>
            <a:r>
              <a:rPr lang="en-US" sz="2400" kern="1200" dirty="0">
                <a:solidFill>
                  <a:srgbClr val="000000"/>
                </a:solidFill>
                <a:latin typeface="Arial (Body)"/>
              </a:rPr>
              <a:t>Which is </a:t>
            </a:r>
            <a:r>
              <a:rPr lang="en-US" sz="2400" b="1" kern="1200" dirty="0">
                <a:solidFill>
                  <a:srgbClr val="000000"/>
                </a:solidFill>
                <a:latin typeface="Arial (Body)"/>
              </a:rPr>
              <a:t>true</a:t>
            </a:r>
            <a:r>
              <a:rPr lang="en-US" sz="2400" kern="1200" dirty="0">
                <a:solidFill>
                  <a:srgbClr val="000000"/>
                </a:solidFill>
                <a:latin typeface="Arial (Body)"/>
              </a:rPr>
              <a:t> if and only if </a:t>
            </a:r>
            <a:r>
              <a:rPr lang="en-US" sz="2400" b="1" kern="1200" dirty="0">
                <a:solidFill>
                  <a:srgbClr val="000000"/>
                </a:solidFill>
                <a:latin typeface="Arial (Body)"/>
              </a:rPr>
              <a:t>both</a:t>
            </a:r>
            <a:r>
              <a:rPr lang="en-US" sz="2400" kern="1200" dirty="0">
                <a:solidFill>
                  <a:srgbClr val="000000"/>
                </a:solidFill>
                <a:latin typeface="Arial (Body)"/>
              </a:rPr>
              <a:t> of the simple conditions are </a:t>
            </a:r>
            <a:r>
              <a:rPr lang="en-US" sz="2400" b="1" kern="1200" dirty="0">
                <a:solidFill>
                  <a:srgbClr val="000000"/>
                </a:solidFill>
                <a:latin typeface="Arial (Body)"/>
              </a:rPr>
              <a:t>true</a:t>
            </a:r>
            <a:r>
              <a:rPr lang="en-US" sz="2400" kern="1200" dirty="0">
                <a:solidFill>
                  <a:srgbClr val="000000"/>
                </a:solidFill>
                <a:latin typeface="Arial (Body)"/>
              </a:rPr>
              <a:t>.</a:t>
            </a:r>
          </a:p>
          <a:p>
            <a:pPr lvl="0">
              <a:tabLst/>
              <a:defRPr/>
            </a:pPr>
            <a:r>
              <a:rPr lang="en-US" sz="2400" kern="1200" dirty="0">
                <a:solidFill>
                  <a:srgbClr val="000000"/>
                </a:solidFill>
                <a:latin typeface="Arial (Body)"/>
              </a:rPr>
              <a:t>Finally, if this combined condition is true, then the count of </a:t>
            </a:r>
            <a:r>
              <a:rPr lang="en-US" sz="2400" kern="1200" dirty="0">
                <a:solidFill>
                  <a:srgbClr val="000000"/>
                </a:solidFill>
                <a:latin typeface="Consolas" panose="020B0609020204030204" pitchFamily="49" charset="0"/>
                <a:cs typeface="Consolas" panose="020B0609020204030204" pitchFamily="49" charset="0"/>
              </a:rPr>
              <a:t>seniorFemales</a:t>
            </a:r>
            <a:r>
              <a:rPr lang="en-US" sz="2400" kern="1200" dirty="0">
                <a:solidFill>
                  <a:srgbClr val="000000"/>
                </a:solidFill>
                <a:latin typeface="Arial (Body)"/>
              </a:rPr>
              <a:t> is incremented by </a:t>
            </a:r>
            <a:r>
              <a:rPr lang="en-US" sz="2400" kern="1200" dirty="0">
                <a:solidFill>
                  <a:srgbClr val="000000"/>
                </a:solidFill>
                <a:latin typeface="Consolas" panose="020B0609020204030204" pitchFamily="49" charset="0"/>
                <a:cs typeface="Consolas" panose="020B0609020204030204" pitchFamily="49" charset="0"/>
              </a:rPr>
              <a:t>1</a:t>
            </a:r>
            <a:r>
              <a:rPr lang="en-US" sz="2400" kern="1200" dirty="0">
                <a:solidFill>
                  <a:srgbClr val="000000"/>
                </a:solidFill>
                <a:latin typeface="Arial (Body)"/>
              </a:rPr>
              <a:t>.</a:t>
            </a:r>
          </a:p>
          <a:p>
            <a:pPr lvl="0">
              <a:tabLst/>
              <a:defRPr/>
            </a:pPr>
            <a:r>
              <a:rPr lang="en-US" sz="2400" kern="1200" dirty="0">
                <a:solidFill>
                  <a:srgbClr val="000000"/>
                </a:solidFill>
                <a:latin typeface="Arial (Body)"/>
              </a:rPr>
              <a:t>If </a:t>
            </a:r>
            <a:r>
              <a:rPr lang="en-US" sz="2400" b="1" kern="1200" dirty="0">
                <a:solidFill>
                  <a:srgbClr val="000000"/>
                </a:solidFill>
                <a:cs typeface="Consolas" panose="020B0609020204030204" pitchFamily="49" charset="0"/>
              </a:rPr>
              <a:t>either</a:t>
            </a:r>
            <a:r>
              <a:rPr lang="en-US" sz="2400" kern="1200" dirty="0">
                <a:solidFill>
                  <a:srgbClr val="000000"/>
                </a:solidFill>
                <a:latin typeface="Arial (Body)"/>
              </a:rPr>
              <a:t> or </a:t>
            </a:r>
            <a:r>
              <a:rPr lang="en-US" sz="2400" b="1" kern="1200" dirty="0">
                <a:solidFill>
                  <a:srgbClr val="000000"/>
                </a:solidFill>
                <a:cs typeface="Consolas" panose="020B0609020204030204" pitchFamily="49" charset="0"/>
              </a:rPr>
              <a:t>both</a:t>
            </a:r>
            <a:r>
              <a:rPr lang="en-US" sz="2400" kern="1200" dirty="0">
                <a:solidFill>
                  <a:srgbClr val="000000"/>
                </a:solidFill>
                <a:latin typeface="Arial (Body)"/>
              </a:rPr>
              <a:t> of the simple conditions are false, then the program skips the incrementing and proceeds to the statement following the </a:t>
            </a:r>
            <a:r>
              <a:rPr lang="en-US" sz="2400" kern="1200" dirty="0">
                <a:solidFill>
                  <a:srgbClr val="000000"/>
                </a:solidFill>
                <a:latin typeface="Consolas" panose="020B0609020204030204" pitchFamily="49" charset="0"/>
                <a:cs typeface="Consolas" panose="020B0609020204030204" pitchFamily="49" charset="0"/>
              </a:rPr>
              <a:t>if</a:t>
            </a:r>
            <a:r>
              <a:rPr lang="en-US" sz="2400" kern="1200" dirty="0" smtClean="0">
                <a:solidFill>
                  <a:srgbClr val="000000"/>
                </a:solidFill>
                <a:latin typeface="Arial (Body)"/>
              </a:rPr>
              <a:t>.</a:t>
            </a:r>
            <a:endParaRPr lang="en-US" sz="2400" kern="1200" dirty="0">
              <a:solidFill>
                <a:srgbClr val="000000"/>
              </a:solidFill>
              <a:latin typeface="Arial (Body)"/>
            </a:endParaRPr>
          </a:p>
        </p:txBody>
      </p:sp>
      <p:sp>
        <p:nvSpPr>
          <p:cNvPr id="8" name="Content Placeholder 7"/>
          <p:cNvSpPr>
            <a:spLocks noGrp="1"/>
          </p:cNvSpPr>
          <p:nvPr>
            <p:ph sz="quarter" idx="14"/>
          </p:nvPr>
        </p:nvSpPr>
        <p:spPr>
          <a:xfrm>
            <a:off x="454026" y="5616804"/>
            <a:ext cx="6399058" cy="609600"/>
          </a:xfrm>
        </p:spPr>
        <p:txBody>
          <a:bodyPr/>
          <a:lstStyle/>
          <a:p>
            <a:r>
              <a:rPr lang="en-US" sz="2400" kern="1200" dirty="0">
                <a:solidFill>
                  <a:srgbClr val="000000"/>
                </a:solidFill>
                <a:latin typeface="Arial (Body)"/>
              </a:rPr>
              <a:t>Figure </a:t>
            </a:r>
            <a:r>
              <a:rPr lang="en-US" sz="2400" kern="1200" dirty="0" smtClean="0">
                <a:solidFill>
                  <a:srgbClr val="000000"/>
                </a:solidFill>
                <a:latin typeface="Arial (Body)"/>
              </a:rPr>
              <a:t>4.13 (see slide 111) </a:t>
            </a:r>
            <a:r>
              <a:rPr lang="en-US" sz="2400" kern="1200" dirty="0">
                <a:solidFill>
                  <a:srgbClr val="000000"/>
                </a:solidFill>
                <a:latin typeface="Arial (Body)"/>
              </a:rPr>
              <a:t>summarizes the</a:t>
            </a:r>
            <a:endParaRPr lang="en-US" sz="2400" dirty="0"/>
          </a:p>
        </p:txBody>
      </p:sp>
      <p:graphicFrame>
        <p:nvGraphicFramePr>
          <p:cNvPr id="15" name="Object 14" descr="Ampersand ampersand."/>
          <p:cNvGraphicFramePr>
            <a:graphicFrameLocks noChangeAspect="1"/>
          </p:cNvGraphicFramePr>
          <p:nvPr>
            <p:extLst>
              <p:ext uri="{D42A27DB-BD31-4B8C-83A1-F6EECF244321}">
                <p14:modId xmlns:p14="http://schemas.microsoft.com/office/powerpoint/2010/main" val="2470977066"/>
              </p:ext>
            </p:extLst>
          </p:nvPr>
        </p:nvGraphicFramePr>
        <p:xfrm>
          <a:off x="6674606" y="5731230"/>
          <a:ext cx="612995" cy="342649"/>
        </p:xfrm>
        <a:graphic>
          <a:graphicData uri="http://schemas.openxmlformats.org/presentationml/2006/ole">
            <mc:AlternateContent xmlns:mc="http://schemas.openxmlformats.org/markup-compatibility/2006">
              <mc:Choice xmlns:v="urn:schemas-microsoft-com:vml" Requires="v">
                <p:oleObj spid="_x0000_s4296" name="Equation" r:id="rId4" imgW="317160" imgH="177480" progId="Equation.DSMT4">
                  <p:embed/>
                </p:oleObj>
              </mc:Choice>
              <mc:Fallback>
                <p:oleObj name="Equation" r:id="rId4" imgW="317160" imgH="177480" progId="Equation.DSMT4">
                  <p:embed/>
                  <p:pic>
                    <p:nvPicPr>
                      <p:cNvPr id="14" name="Object 13"/>
                      <p:cNvPicPr/>
                      <p:nvPr/>
                    </p:nvPicPr>
                    <p:blipFill>
                      <a:blip r:embed="rId5"/>
                      <a:stretch>
                        <a:fillRect/>
                      </a:stretch>
                    </p:blipFill>
                    <p:spPr>
                      <a:xfrm>
                        <a:off x="6674606" y="5731230"/>
                        <a:ext cx="612995" cy="342649"/>
                      </a:xfrm>
                      <a:prstGeom prst="rect">
                        <a:avLst/>
                      </a:prstGeom>
                    </p:spPr>
                  </p:pic>
                </p:oleObj>
              </mc:Fallback>
            </mc:AlternateContent>
          </a:graphicData>
        </a:graphic>
      </p:graphicFrame>
      <p:sp>
        <p:nvSpPr>
          <p:cNvPr id="9" name="Content Placeholder 8"/>
          <p:cNvSpPr>
            <a:spLocks noGrp="1"/>
          </p:cNvSpPr>
          <p:nvPr>
            <p:ph sz="quarter" idx="15"/>
          </p:nvPr>
        </p:nvSpPr>
        <p:spPr>
          <a:xfrm>
            <a:off x="7262091" y="5616804"/>
            <a:ext cx="1526721" cy="550863"/>
          </a:xfrm>
        </p:spPr>
        <p:txBody>
          <a:bodyPr/>
          <a:lstStyle/>
          <a:p>
            <a:pPr marL="0" indent="0">
              <a:buNone/>
            </a:pPr>
            <a:r>
              <a:rPr lang="en-US" sz="2400" b="1" kern="1200" dirty="0">
                <a:solidFill>
                  <a:srgbClr val="000000"/>
                </a:solidFill>
                <a:latin typeface="Arial (Body)"/>
              </a:rPr>
              <a:t>operator</a:t>
            </a:r>
            <a:r>
              <a:rPr lang="en-US" sz="2400" kern="1200" dirty="0">
                <a:solidFill>
                  <a:srgbClr val="000000"/>
                </a:solidFill>
                <a:latin typeface="Arial (Body)"/>
              </a:rPr>
              <a:t>.</a:t>
            </a:r>
            <a:endParaRPr lang="en-US" sz="2400" dirty="0"/>
          </a:p>
        </p:txBody>
      </p:sp>
    </p:spTree>
    <p:extLst>
      <p:ext uri="{BB962C8B-B14F-4D97-AF65-F5344CB8AC3E}">
        <p14:creationId xmlns:p14="http://schemas.microsoft.com/office/powerpoint/2010/main" val="17725438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US" dirty="0">
                <a:latin typeface="Times New Roman" panose="02020603050405020304" pitchFamily="18" charset="0"/>
              </a:rPr>
              <a:t>Figure 4.1 Counter-Controlled Iteration</a:t>
            </a:r>
          </a:p>
        </p:txBody>
      </p:sp>
      <p:pic>
        <p:nvPicPr>
          <p:cNvPr id="5" name="Picture 4" descr="The computer code has 13 lines. The lines read as follows. Line 1. forward slash forward slash F i g period 4 period 1 colon f i g 0 4 underscore 0 1 period c. Line 2. forward slash forward slash Counter dash controlled iteration period. Line 3. hash include left angle bracket s t d i o period h right angle bracket. Line 4. blank. Line 5. I n t main left parenthesis void right parenthesis. Line 6. left brace. Line 7, indented once. unsigned I n t counter equals 1 semicolon forward slash forward slash initialization. Line 7 except comments is highlighted. Line 8. blank. Line 9, indented once. while left parenthesis counter left angle bracket equals 10 right parenthesis left brace forward slash forward slash iteration condition. The words, counter less then sign equals 10, in line 9 are highlighted. Line 10, indented twice. print f left parenthesis double quote percent sign u back slash n double quote comma counter right parenthesis semicolon. Line 11, indented twice. plus plus counter semicolon forward slash forward slash increment. Line 11 is highlighted. Line 12, indented once. right brace. Line 13. right brace. Double forward slashes and comments following are in green text. Hash include, I n t, void, unsigned I n t, and while are in blue text. Integers and double quotes and characters within them are in cyan. Remaining characters are in black text. Below that in a grey field are the numbers 1 to 10 listed in order in a column. The code output has 10 lines. The lines read as follows. Line 1. 1. Line 2. 2. Line 3. 3. Line 4. 4. Line 5. 5. Line 6. 6. Line 7. 7. Line 8. 8. Line 9. 9. Line 10.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45" y="1551680"/>
            <a:ext cx="6989710" cy="4654527"/>
          </a:xfrm>
          <a:prstGeom prst="rect">
            <a:avLst/>
          </a:prstGeom>
        </p:spPr>
      </p:pic>
    </p:spTree>
    <p:extLst>
      <p:ext uri="{BB962C8B-B14F-4D97-AF65-F5344CB8AC3E}">
        <p14:creationId xmlns:p14="http://schemas.microsoft.com/office/powerpoint/2010/main" val="338293667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kern="1200" dirty="0">
                <a:latin typeface="Times New Roman" panose="02020603050405020304" pitchFamily="18" charset="0"/>
              </a:rPr>
              <a:t>4.10 Logical Operators </a:t>
            </a:r>
            <a:r>
              <a:rPr lang="en-US" sz="2000" b="0" kern="1200" dirty="0" smtClean="0">
                <a:latin typeface="Times New Roman" panose="02020603050405020304" pitchFamily="18" charset="0"/>
              </a:rPr>
              <a:t>(4 </a:t>
            </a:r>
            <a:r>
              <a:rPr lang="en-US" sz="2000" b="0" kern="1200" dirty="0">
                <a:latin typeface="Times New Roman" panose="02020603050405020304" pitchFamily="18" charset="0"/>
              </a:rPr>
              <a:t>of </a:t>
            </a:r>
            <a:r>
              <a:rPr lang="en-US" sz="2000" b="0" kern="1200" dirty="0" smtClean="0">
                <a:latin typeface="Times New Roman" panose="02020603050405020304" pitchFamily="18" charset="0"/>
              </a:rPr>
              <a:t>12)</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table shows all four possible combinations of zero (false) and nonzero (true) values for expression1 and expression2.</a:t>
            </a:r>
          </a:p>
          <a:p>
            <a:pPr lvl="0">
              <a:tabLst/>
            </a:pPr>
            <a:r>
              <a:rPr lang="en-US" altLang="en-US" sz="2400" kern="1200" dirty="0">
                <a:solidFill>
                  <a:srgbClr val="000000"/>
                </a:solidFill>
                <a:latin typeface="Arial (Body)"/>
                <a:ea typeface="+mn-ea"/>
                <a:cs typeface="+mn-cs"/>
              </a:rPr>
              <a:t>Such tables are often called </a:t>
            </a:r>
            <a:r>
              <a:rPr lang="en-US" altLang="en-US" sz="2400" b="1" kern="1200" dirty="0">
                <a:solidFill>
                  <a:srgbClr val="000000"/>
                </a:solidFill>
                <a:latin typeface="Arial (Body)"/>
                <a:ea typeface="+mn-ea"/>
                <a:cs typeface="+mn-cs"/>
              </a:rPr>
              <a:t>truth tables</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C evaluates all expressions that include relational operators, equality operators, and/or logical operators to 0 or 1.</a:t>
            </a:r>
          </a:p>
          <a:p>
            <a:pPr lvl="0">
              <a:tabLst/>
            </a:pPr>
            <a:r>
              <a:rPr lang="en-US" altLang="en-US" sz="2400" kern="1200" dirty="0">
                <a:solidFill>
                  <a:srgbClr val="000000"/>
                </a:solidFill>
                <a:latin typeface="Arial (Body)"/>
                <a:ea typeface="+mn-ea"/>
                <a:cs typeface="+mn-cs"/>
              </a:rPr>
              <a:t>Although C sets a true value to 1, it accepts any nonzero value as true.</a:t>
            </a:r>
          </a:p>
        </p:txBody>
      </p:sp>
    </p:spTree>
    <p:extLst>
      <p:ext uri="{BB962C8B-B14F-4D97-AF65-F5344CB8AC3E}">
        <p14:creationId xmlns:p14="http://schemas.microsoft.com/office/powerpoint/2010/main" val="29552131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1574"/>
            <a:ext cx="8411029" cy="1231076"/>
          </a:xfrm>
        </p:spPr>
        <p:txBody>
          <a:bodyPr wrap="square" tIns="91425">
            <a:spAutoFit/>
          </a:bodyPr>
          <a:lstStyle/>
          <a:p>
            <a:r>
              <a:rPr lang="en-US" dirty="0" smtClean="0">
                <a:latin typeface="Times New Roman" panose="02020603050405020304" pitchFamily="18" charset="0"/>
              </a:rPr>
              <a:t>Figure 4.13 Truth Table for the Logical </a:t>
            </a:r>
            <a:r>
              <a:rPr lang="en-US" dirty="0">
                <a:latin typeface="Consolas" panose="020B0609020204030204" pitchFamily="49" charset="0"/>
                <a:cs typeface="Consolas" panose="020B0609020204030204" pitchFamily="49" charset="0"/>
              </a:rPr>
              <a:t>AND </a:t>
            </a:r>
            <a:r>
              <a:rPr lang="en-US" sz="600" dirty="0">
                <a:solidFill>
                  <a:schemeClr val="bg1"/>
                </a:solidFill>
              </a:rPr>
              <a:t>Ampersand ampersand</a:t>
            </a:r>
            <a:r>
              <a:rPr lang="en-US" sz="600" dirty="0" smtClean="0">
                <a:solidFill>
                  <a:schemeClr val="bg1"/>
                </a:solidFill>
              </a:rPr>
              <a:t>.</a:t>
            </a:r>
            <a:r>
              <a:rPr lang="en-US" sz="1200" dirty="0" smtClean="0">
                <a:solidFill>
                  <a:schemeClr val="tx1"/>
                </a:solidFill>
              </a:rPr>
              <a:t> </a:t>
            </a:r>
            <a:r>
              <a:rPr lang="en-US" dirty="0" smtClean="0">
                <a:latin typeface="Times New Roman" panose="02020603050405020304" pitchFamily="18" charset="0"/>
              </a:rPr>
              <a:t>Operator</a:t>
            </a:r>
            <a:endParaRPr lang="en-US" dirty="0">
              <a:latin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113778505"/>
              </p:ext>
            </p:extLst>
          </p:nvPr>
        </p:nvGraphicFramePr>
        <p:xfrm>
          <a:off x="458182" y="702203"/>
          <a:ext cx="912736" cy="599237"/>
        </p:xfrm>
        <a:graphic>
          <a:graphicData uri="http://schemas.openxmlformats.org/presentationml/2006/ole">
            <mc:AlternateContent xmlns:mc="http://schemas.openxmlformats.org/markup-compatibility/2006">
              <mc:Choice xmlns:v="urn:schemas-microsoft-com:vml" Requires="v">
                <p:oleObj spid="_x0000_s7551" name="Equation" r:id="rId3" imgW="368280" imgH="253800" progId="Equation.DSMT4">
                  <p:embed/>
                </p:oleObj>
              </mc:Choice>
              <mc:Fallback>
                <p:oleObj name="Equation" r:id="rId3" imgW="368280" imgH="253800" progId="Equation.DSMT4">
                  <p:embed/>
                  <p:pic>
                    <p:nvPicPr>
                      <p:cNvPr id="0" name=""/>
                      <p:cNvPicPr/>
                      <p:nvPr/>
                    </p:nvPicPr>
                    <p:blipFill>
                      <a:blip r:embed="rId4"/>
                      <a:stretch>
                        <a:fillRect/>
                      </a:stretch>
                    </p:blipFill>
                    <p:spPr>
                      <a:xfrm>
                        <a:off x="458182" y="702203"/>
                        <a:ext cx="912736" cy="599237"/>
                      </a:xfrm>
                      <a:prstGeom prst="rect">
                        <a:avLst/>
                      </a:prstGeom>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36216545"/>
              </p:ext>
            </p:extLst>
          </p:nvPr>
        </p:nvGraphicFramePr>
        <p:xfrm>
          <a:off x="1305377" y="1930400"/>
          <a:ext cx="6505123" cy="1854200"/>
        </p:xfrm>
        <a:graphic>
          <a:graphicData uri="http://schemas.openxmlformats.org/drawingml/2006/table">
            <a:tbl>
              <a:tblPr firstRow="1" bandRow="1">
                <a:tableStyleId>{2D5ABB26-0587-4C30-8999-92F81FD0307C}</a:tableStyleId>
              </a:tblPr>
              <a:tblGrid>
                <a:gridCol w="1590223">
                  <a:extLst>
                    <a:ext uri="{9D8B030D-6E8A-4147-A177-3AD203B41FA5}">
                      <a16:colId xmlns:a16="http://schemas.microsoft.com/office/drawing/2014/main" val="2818700158"/>
                    </a:ext>
                  </a:extLst>
                </a:gridCol>
                <a:gridCol w="1590675">
                  <a:extLst>
                    <a:ext uri="{9D8B030D-6E8A-4147-A177-3AD203B41FA5}">
                      <a16:colId xmlns:a16="http://schemas.microsoft.com/office/drawing/2014/main" val="3833852505"/>
                    </a:ext>
                  </a:extLst>
                </a:gridCol>
                <a:gridCol w="3324225">
                  <a:extLst>
                    <a:ext uri="{9D8B030D-6E8A-4147-A177-3AD203B41FA5}">
                      <a16:colId xmlns:a16="http://schemas.microsoft.com/office/drawing/2014/main" val="1601929475"/>
                    </a:ext>
                  </a:extLst>
                </a:gridCol>
              </a:tblGrid>
              <a:tr h="370840">
                <a:tc>
                  <a:txBody>
                    <a:bodyPr/>
                    <a:lstStyle/>
                    <a:p>
                      <a:r>
                        <a:rPr lang="en-US" sz="1800" b="1" dirty="0" smtClean="0"/>
                        <a:t>expression1</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t>expression2</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expression1</a:t>
                      </a:r>
                      <a:r>
                        <a:rPr lang="en-US" sz="300" b="1" baseline="0" dirty="0" smtClean="0">
                          <a:solidFill>
                            <a:schemeClr val="bg1"/>
                          </a:solidFill>
                        </a:rPr>
                        <a:t>Ampersand ampersand.</a:t>
                      </a:r>
                      <a:r>
                        <a:rPr lang="en-US" sz="300" b="1" dirty="0" smtClean="0">
                          <a:solidFill>
                            <a:schemeClr val="tx1"/>
                          </a:solidFill>
                        </a:rPr>
                        <a:t> </a:t>
                      </a:r>
                      <a:r>
                        <a:rPr lang="en-US" sz="1800" b="1" dirty="0" smtClean="0"/>
                        <a:t>expression2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028222"/>
                  </a:ext>
                </a:extLst>
              </a:tr>
              <a:tr h="370840">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5933387"/>
                  </a:ext>
                </a:extLst>
              </a:tr>
              <a:tr h="370840">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800" dirty="0" smtClean="0"/>
                        <a:t>nonzero</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16234487"/>
                  </a:ext>
                </a:extLst>
              </a:tr>
              <a:tr h="370840">
                <a:tc>
                  <a:txBody>
                    <a:bodyPr/>
                    <a:lstStyle/>
                    <a:p>
                      <a:r>
                        <a:rPr lang="en-US" sz="1800" dirty="0" smtClean="0"/>
                        <a:t>nonzero</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76512558"/>
                  </a:ext>
                </a:extLst>
              </a:tr>
              <a:tr h="370840">
                <a:tc>
                  <a:txBody>
                    <a:bodyPr/>
                    <a:lstStyle/>
                    <a:p>
                      <a:r>
                        <a:rPr lang="en-US" sz="1800" dirty="0" smtClean="0"/>
                        <a:t>nonzero</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smtClean="0"/>
                        <a:t>nonzero</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smtClean="0"/>
                        <a:t>1</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940010"/>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717106222"/>
              </p:ext>
            </p:extLst>
          </p:nvPr>
        </p:nvGraphicFramePr>
        <p:xfrm>
          <a:off x="5918545" y="1979985"/>
          <a:ext cx="441586" cy="281008"/>
        </p:xfrm>
        <a:graphic>
          <a:graphicData uri="http://schemas.openxmlformats.org/presentationml/2006/ole">
            <mc:AlternateContent xmlns:mc="http://schemas.openxmlformats.org/markup-compatibility/2006">
              <mc:Choice xmlns:v="urn:schemas-microsoft-com:vml" Requires="v">
                <p:oleObj spid="_x0000_s7552" name="Equation" r:id="rId5" imgW="279360" imgH="177480" progId="Equation.DSMT4">
                  <p:embed/>
                </p:oleObj>
              </mc:Choice>
              <mc:Fallback>
                <p:oleObj name="Equation" r:id="rId5" imgW="279360" imgH="177480" progId="Equation.DSMT4">
                  <p:embed/>
                  <p:pic>
                    <p:nvPicPr>
                      <p:cNvPr id="0" name=""/>
                      <p:cNvPicPr/>
                      <p:nvPr/>
                    </p:nvPicPr>
                    <p:blipFill>
                      <a:blip r:embed="rId6"/>
                      <a:stretch>
                        <a:fillRect/>
                      </a:stretch>
                    </p:blipFill>
                    <p:spPr>
                      <a:xfrm>
                        <a:off x="5918545" y="1979985"/>
                        <a:ext cx="441586" cy="281008"/>
                      </a:xfrm>
                      <a:prstGeom prst="rect">
                        <a:avLst/>
                      </a:prstGeom>
                    </p:spPr>
                  </p:pic>
                </p:oleObj>
              </mc:Fallback>
            </mc:AlternateContent>
          </a:graphicData>
        </a:graphic>
      </p:graphicFrame>
    </p:spTree>
    <p:extLst>
      <p:ext uri="{BB962C8B-B14F-4D97-AF65-F5344CB8AC3E}">
        <p14:creationId xmlns:p14="http://schemas.microsoft.com/office/powerpoint/2010/main" val="419260313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kern="1200" dirty="0">
                <a:latin typeface="Times New Roman" panose="02020603050405020304" pitchFamily="18" charset="0"/>
              </a:rPr>
              <a:t>4.10 Logical Operators </a:t>
            </a:r>
            <a:r>
              <a:rPr lang="en-US" sz="2000" b="0" kern="1200" dirty="0">
                <a:latin typeface="Times New Roman" panose="02020603050405020304" pitchFamily="18" charset="0"/>
              </a:rPr>
              <a:t>(5 of </a:t>
            </a:r>
            <a:r>
              <a:rPr lang="en-US" sz="2000" b="0" kern="1200" dirty="0" smtClean="0">
                <a:latin typeface="Times New Roman" panose="02020603050405020304" pitchFamily="18" charset="0"/>
              </a:rPr>
              <a:t>12)</a:t>
            </a:r>
            <a:endParaRPr lang="en-US" dirty="0"/>
          </a:p>
        </p:txBody>
      </p:sp>
      <p:sp>
        <p:nvSpPr>
          <p:cNvPr id="6" name="Text Placeholder 5"/>
          <p:cNvSpPr>
            <a:spLocks noGrp="1"/>
          </p:cNvSpPr>
          <p:nvPr>
            <p:ph type="body" idx="1"/>
          </p:nvPr>
        </p:nvSpPr>
        <p:spPr>
          <a:xfrm>
            <a:off x="457201" y="1600201"/>
            <a:ext cx="1441956" cy="533400"/>
          </a:xfrm>
        </p:spPr>
        <p:txBody>
          <a:bodyPr/>
          <a:lstStyle/>
          <a:p>
            <a:pPr marL="0" indent="0">
              <a:buNone/>
            </a:pPr>
            <a:r>
              <a:rPr lang="en-US" sz="1800" b="1" dirty="0">
                <a:solidFill>
                  <a:srgbClr val="000000"/>
                </a:solidFill>
                <a:latin typeface="+mn-lt"/>
              </a:rPr>
              <a:t>Logical OR</a:t>
            </a:r>
            <a:endParaRPr lang="en-US" sz="1800" dirty="0">
              <a:latin typeface="+mn-lt"/>
            </a:endParaRPr>
          </a:p>
        </p:txBody>
      </p:sp>
      <p:graphicFrame>
        <p:nvGraphicFramePr>
          <p:cNvPr id="18" name="Object 17" descr="Left parenthesis double pipe right parenthesis."/>
          <p:cNvGraphicFramePr>
            <a:graphicFrameLocks noChangeAspect="1"/>
          </p:cNvGraphicFramePr>
          <p:nvPr>
            <p:extLst>
              <p:ext uri="{D42A27DB-BD31-4B8C-83A1-F6EECF244321}">
                <p14:modId xmlns:p14="http://schemas.microsoft.com/office/powerpoint/2010/main" val="2111116895"/>
              </p:ext>
            </p:extLst>
          </p:nvPr>
        </p:nvGraphicFramePr>
        <p:xfrm>
          <a:off x="1865039" y="1659440"/>
          <a:ext cx="417736" cy="355076"/>
        </p:xfrm>
        <a:graphic>
          <a:graphicData uri="http://schemas.openxmlformats.org/presentationml/2006/ole">
            <mc:AlternateContent xmlns:mc="http://schemas.openxmlformats.org/markup-compatibility/2006">
              <mc:Choice xmlns:v="urn:schemas-microsoft-com:vml" Requires="v">
                <p:oleObj spid="_x0000_s8762" name="Equation" r:id="rId3" imgW="253800" imgH="215640" progId="Equation.DSMT4">
                  <p:embed/>
                </p:oleObj>
              </mc:Choice>
              <mc:Fallback>
                <p:oleObj name="Equation" r:id="rId3" imgW="253800" imgH="215640" progId="Equation.DSMT4">
                  <p:embed/>
                  <p:pic>
                    <p:nvPicPr>
                      <p:cNvPr id="0" name=""/>
                      <p:cNvPicPr/>
                      <p:nvPr/>
                    </p:nvPicPr>
                    <p:blipFill>
                      <a:blip r:embed="rId4"/>
                      <a:stretch>
                        <a:fillRect/>
                      </a:stretch>
                    </p:blipFill>
                    <p:spPr>
                      <a:xfrm>
                        <a:off x="1865039" y="1659440"/>
                        <a:ext cx="417736" cy="355076"/>
                      </a:xfrm>
                      <a:prstGeom prst="rect">
                        <a:avLst/>
                      </a:prstGeom>
                    </p:spPr>
                  </p:pic>
                </p:oleObj>
              </mc:Fallback>
            </mc:AlternateContent>
          </a:graphicData>
        </a:graphic>
      </p:graphicFrame>
      <p:sp>
        <p:nvSpPr>
          <p:cNvPr id="7" name="Content Placeholder 6"/>
          <p:cNvSpPr>
            <a:spLocks noGrp="1"/>
          </p:cNvSpPr>
          <p:nvPr>
            <p:ph sz="quarter" idx="13"/>
          </p:nvPr>
        </p:nvSpPr>
        <p:spPr>
          <a:xfrm>
            <a:off x="2341348" y="1601292"/>
            <a:ext cx="1206989" cy="418734"/>
          </a:xfrm>
        </p:spPr>
        <p:txBody>
          <a:bodyPr/>
          <a:lstStyle/>
          <a:p>
            <a:pPr marL="432" indent="0">
              <a:buNone/>
            </a:pPr>
            <a:r>
              <a:rPr lang="en-US" sz="1800" b="1" dirty="0" smtClean="0">
                <a:solidFill>
                  <a:srgbClr val="000000"/>
                </a:solidFill>
                <a:latin typeface="+mn-lt"/>
              </a:rPr>
              <a:t>Operator</a:t>
            </a:r>
            <a:endParaRPr lang="en-US" sz="1800" b="1" dirty="0">
              <a:solidFill>
                <a:srgbClr val="000000"/>
              </a:solidFill>
              <a:latin typeface="+mn-lt"/>
            </a:endParaRPr>
          </a:p>
        </p:txBody>
      </p:sp>
      <p:sp>
        <p:nvSpPr>
          <p:cNvPr id="15" name="Content Placeholder 14"/>
          <p:cNvSpPr>
            <a:spLocks noGrp="1"/>
          </p:cNvSpPr>
          <p:nvPr>
            <p:ph sz="quarter" idx="21"/>
          </p:nvPr>
        </p:nvSpPr>
        <p:spPr>
          <a:xfrm>
            <a:off x="457201" y="2114989"/>
            <a:ext cx="2800349" cy="418464"/>
          </a:xfrm>
        </p:spPr>
        <p:txBody>
          <a:bodyPr/>
          <a:lstStyle/>
          <a:p>
            <a:pPr indent="-256032"/>
            <a:r>
              <a:rPr lang="en-US" sz="1800" dirty="0">
                <a:solidFill>
                  <a:srgbClr val="000000"/>
                </a:solidFill>
                <a:latin typeface="+mn-lt"/>
              </a:rPr>
              <a:t>Now let’s consider the</a:t>
            </a:r>
            <a:endParaRPr lang="en-US" sz="1800" dirty="0">
              <a:latin typeface="+mn-lt"/>
            </a:endParaRPr>
          </a:p>
        </p:txBody>
      </p:sp>
      <p:graphicFrame>
        <p:nvGraphicFramePr>
          <p:cNvPr id="19" name="Object 18" descr="Double pipe"/>
          <p:cNvGraphicFramePr>
            <a:graphicFrameLocks noChangeAspect="1"/>
          </p:cNvGraphicFramePr>
          <p:nvPr>
            <p:extLst>
              <p:ext uri="{D42A27DB-BD31-4B8C-83A1-F6EECF244321}">
                <p14:modId xmlns:p14="http://schemas.microsoft.com/office/powerpoint/2010/main" val="180260799"/>
              </p:ext>
            </p:extLst>
          </p:nvPr>
        </p:nvGraphicFramePr>
        <p:xfrm>
          <a:off x="3122389" y="2195633"/>
          <a:ext cx="225877" cy="318391"/>
        </p:xfrm>
        <a:graphic>
          <a:graphicData uri="http://schemas.openxmlformats.org/presentationml/2006/ole">
            <mc:AlternateContent xmlns:mc="http://schemas.openxmlformats.org/markup-compatibility/2006">
              <mc:Choice xmlns:v="urn:schemas-microsoft-com:vml" Requires="v">
                <p:oleObj spid="_x0000_s8763" name="Equation" r:id="rId5" imgW="152280" imgH="215640" progId="Equation.DSMT4">
                  <p:embed/>
                </p:oleObj>
              </mc:Choice>
              <mc:Fallback>
                <p:oleObj name="Equation" r:id="rId5" imgW="152280" imgH="215640" progId="Equation.DSMT4">
                  <p:embed/>
                  <p:pic>
                    <p:nvPicPr>
                      <p:cNvPr id="18" name="Object 17"/>
                      <p:cNvPicPr/>
                      <p:nvPr/>
                    </p:nvPicPr>
                    <p:blipFill>
                      <a:blip r:embed="rId6"/>
                      <a:stretch>
                        <a:fillRect/>
                      </a:stretch>
                    </p:blipFill>
                    <p:spPr>
                      <a:xfrm>
                        <a:off x="3122389" y="2195633"/>
                        <a:ext cx="225877" cy="318391"/>
                      </a:xfrm>
                      <a:prstGeom prst="rect">
                        <a:avLst/>
                      </a:prstGeom>
                    </p:spPr>
                  </p:pic>
                </p:oleObj>
              </mc:Fallback>
            </mc:AlternateContent>
          </a:graphicData>
        </a:graphic>
      </p:graphicFrame>
      <p:sp>
        <p:nvSpPr>
          <p:cNvPr id="8" name="Content Placeholder 7"/>
          <p:cNvSpPr>
            <a:spLocks noGrp="1"/>
          </p:cNvSpPr>
          <p:nvPr>
            <p:ph sz="quarter" idx="14"/>
          </p:nvPr>
        </p:nvSpPr>
        <p:spPr>
          <a:xfrm>
            <a:off x="457201" y="2124280"/>
            <a:ext cx="8297500" cy="1605772"/>
          </a:xfrm>
        </p:spPr>
        <p:txBody>
          <a:bodyPr/>
          <a:lstStyle/>
          <a:p>
            <a:pPr marL="0" indent="2857500">
              <a:buNone/>
              <a:defRPr/>
            </a:pPr>
            <a:r>
              <a:rPr lang="en-US" sz="1800" dirty="0">
                <a:solidFill>
                  <a:srgbClr val="000000"/>
                </a:solidFill>
                <a:latin typeface="+mn-lt"/>
              </a:rPr>
              <a:t>(logical OR) operator</a:t>
            </a:r>
            <a:r>
              <a:rPr lang="en-US" sz="1800" dirty="0" smtClean="0">
                <a:solidFill>
                  <a:srgbClr val="000000"/>
                </a:solidFill>
                <a:latin typeface="+mn-lt"/>
              </a:rPr>
              <a:t>.</a:t>
            </a:r>
          </a:p>
          <a:p>
            <a:pPr eaLnBrk="1" hangingPunct="1">
              <a:defRPr/>
            </a:pPr>
            <a:r>
              <a:rPr lang="en-US" sz="1800" dirty="0" smtClean="0">
                <a:solidFill>
                  <a:srgbClr val="000000"/>
                </a:solidFill>
                <a:latin typeface="+mn-lt"/>
              </a:rPr>
              <a:t>Suppose </a:t>
            </a:r>
            <a:r>
              <a:rPr lang="en-US" sz="1800" dirty="0">
                <a:solidFill>
                  <a:srgbClr val="000000"/>
                </a:solidFill>
                <a:latin typeface="+mn-lt"/>
              </a:rPr>
              <a:t>we wish to ensure at some point in a program that </a:t>
            </a:r>
            <a:r>
              <a:rPr lang="en-US" sz="1800" b="1" dirty="0">
                <a:solidFill>
                  <a:srgbClr val="000000"/>
                </a:solidFill>
                <a:latin typeface="+mn-lt"/>
              </a:rPr>
              <a:t>either or both</a:t>
            </a:r>
            <a:r>
              <a:rPr lang="en-US" sz="1800" i="1" dirty="0">
                <a:solidFill>
                  <a:srgbClr val="000000"/>
                </a:solidFill>
                <a:latin typeface="+mn-lt"/>
              </a:rPr>
              <a:t> </a:t>
            </a:r>
            <a:r>
              <a:rPr lang="en-US" sz="1800" dirty="0">
                <a:solidFill>
                  <a:srgbClr val="000000"/>
                </a:solidFill>
                <a:latin typeface="+mn-lt"/>
              </a:rPr>
              <a:t>of two conditions are </a:t>
            </a:r>
            <a:r>
              <a:rPr lang="en-US" sz="1800" b="1" dirty="0">
                <a:solidFill>
                  <a:srgbClr val="000000"/>
                </a:solidFill>
                <a:latin typeface="+mn-lt"/>
              </a:rPr>
              <a:t>true</a:t>
            </a:r>
            <a:r>
              <a:rPr lang="en-US" sz="1800" i="1" dirty="0">
                <a:solidFill>
                  <a:srgbClr val="000000"/>
                </a:solidFill>
                <a:latin typeface="+mn-lt"/>
              </a:rPr>
              <a:t> </a:t>
            </a:r>
            <a:r>
              <a:rPr lang="en-US" sz="1800" dirty="0">
                <a:solidFill>
                  <a:srgbClr val="000000"/>
                </a:solidFill>
                <a:latin typeface="+mn-lt"/>
              </a:rPr>
              <a:t>before we choose a certain path of execution</a:t>
            </a:r>
            <a:r>
              <a:rPr lang="en-US" sz="1800" dirty="0" smtClean="0">
                <a:solidFill>
                  <a:srgbClr val="000000"/>
                </a:solidFill>
                <a:latin typeface="+mn-lt"/>
              </a:rPr>
              <a:t>.</a:t>
            </a:r>
          </a:p>
          <a:p>
            <a:pPr>
              <a:defRPr/>
            </a:pPr>
            <a:r>
              <a:rPr lang="en-US" sz="1800" dirty="0">
                <a:solidFill>
                  <a:srgbClr val="000000"/>
                </a:solidFill>
              </a:rPr>
              <a:t>In this case, we use </a:t>
            </a:r>
            <a:r>
              <a:rPr lang="en-US" sz="1800" dirty="0" smtClean="0">
                <a:solidFill>
                  <a:srgbClr val="000000"/>
                </a:solidFill>
              </a:rPr>
              <a:t>the</a:t>
            </a:r>
            <a:endParaRPr lang="en-US" sz="1800" dirty="0"/>
          </a:p>
        </p:txBody>
      </p:sp>
      <p:graphicFrame>
        <p:nvGraphicFramePr>
          <p:cNvPr id="20" name="Object 19" descr="Double pipe"/>
          <p:cNvGraphicFramePr>
            <a:graphicFrameLocks noChangeAspect="1"/>
          </p:cNvGraphicFramePr>
          <p:nvPr>
            <p:extLst>
              <p:ext uri="{D42A27DB-BD31-4B8C-83A1-F6EECF244321}">
                <p14:modId xmlns:p14="http://schemas.microsoft.com/office/powerpoint/2010/main" val="532931242"/>
              </p:ext>
            </p:extLst>
          </p:nvPr>
        </p:nvGraphicFramePr>
        <p:xfrm>
          <a:off x="3260728" y="3402135"/>
          <a:ext cx="225877" cy="318391"/>
        </p:xfrm>
        <a:graphic>
          <a:graphicData uri="http://schemas.openxmlformats.org/presentationml/2006/ole">
            <mc:AlternateContent xmlns:mc="http://schemas.openxmlformats.org/markup-compatibility/2006">
              <mc:Choice xmlns:v="urn:schemas-microsoft-com:vml" Requires="v">
                <p:oleObj spid="_x0000_s8764" name="Equation" r:id="rId7" imgW="152280" imgH="215640" progId="Equation.DSMT4">
                  <p:embed/>
                </p:oleObj>
              </mc:Choice>
              <mc:Fallback>
                <p:oleObj name="Equation" r:id="rId7" imgW="152280" imgH="215640" progId="Equation.DSMT4">
                  <p:embed/>
                  <p:pic>
                    <p:nvPicPr>
                      <p:cNvPr id="19" name="Object 18"/>
                      <p:cNvPicPr/>
                      <p:nvPr/>
                    </p:nvPicPr>
                    <p:blipFill>
                      <a:blip r:embed="rId6"/>
                      <a:stretch>
                        <a:fillRect/>
                      </a:stretch>
                    </p:blipFill>
                    <p:spPr>
                      <a:xfrm>
                        <a:off x="3260728" y="3402135"/>
                        <a:ext cx="225877" cy="318391"/>
                      </a:xfrm>
                      <a:prstGeom prst="rect">
                        <a:avLst/>
                      </a:prstGeom>
                    </p:spPr>
                  </p:pic>
                </p:oleObj>
              </mc:Fallback>
            </mc:AlternateContent>
          </a:graphicData>
        </a:graphic>
      </p:graphicFrame>
      <p:sp>
        <p:nvSpPr>
          <p:cNvPr id="11" name="Content Placeholder 10"/>
          <p:cNvSpPr>
            <a:spLocks noGrp="1"/>
          </p:cNvSpPr>
          <p:nvPr>
            <p:ph sz="quarter" idx="17"/>
          </p:nvPr>
        </p:nvSpPr>
        <p:spPr>
          <a:xfrm>
            <a:off x="3548336" y="3304392"/>
            <a:ext cx="5206363" cy="397084"/>
          </a:xfrm>
        </p:spPr>
        <p:txBody>
          <a:bodyPr/>
          <a:lstStyle/>
          <a:p>
            <a:pPr marL="0" indent="0">
              <a:buNone/>
            </a:pPr>
            <a:r>
              <a:rPr lang="en-US" sz="1800" dirty="0">
                <a:solidFill>
                  <a:srgbClr val="000000"/>
                </a:solidFill>
                <a:latin typeface="+mn-lt"/>
              </a:rPr>
              <a:t>operator as in the following </a:t>
            </a:r>
            <a:r>
              <a:rPr lang="en-US" sz="1800" dirty="0" smtClean="0">
                <a:solidFill>
                  <a:srgbClr val="000000"/>
                </a:solidFill>
                <a:latin typeface="+mn-lt"/>
              </a:rPr>
              <a:t>program segment</a:t>
            </a:r>
            <a:endParaRPr lang="en-US" sz="1800" dirty="0">
              <a:solidFill>
                <a:srgbClr val="000000"/>
              </a:solidFill>
              <a:latin typeface="+mn-lt"/>
            </a:endParaRPr>
          </a:p>
        </p:txBody>
      </p:sp>
      <p:pic>
        <p:nvPicPr>
          <p:cNvPr id="17" name="Picture 16" descr="Computer code reads as follows. if left parenthesis semester Average greater than equal to sign 90 double pipe final Exam greater than equal to sign 90 right parenthesis print f left parenthesis double quote Student grade is A double quote right parenthesis semicolon colo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1612" y="3881865"/>
            <a:ext cx="5613400" cy="469900"/>
          </a:xfrm>
          <a:prstGeom prst="rect">
            <a:avLst/>
          </a:prstGeom>
        </p:spPr>
      </p:pic>
      <p:sp>
        <p:nvSpPr>
          <p:cNvPr id="12" name="Content Placeholder 11"/>
          <p:cNvSpPr>
            <a:spLocks noGrp="1"/>
          </p:cNvSpPr>
          <p:nvPr>
            <p:ph sz="quarter" idx="18"/>
          </p:nvPr>
        </p:nvSpPr>
        <p:spPr>
          <a:xfrm>
            <a:off x="457200" y="4484530"/>
            <a:ext cx="8229600" cy="1468596"/>
          </a:xfrm>
        </p:spPr>
        <p:txBody>
          <a:bodyPr/>
          <a:lstStyle/>
          <a:p>
            <a:pPr indent="-256032" eaLnBrk="1" hangingPunct="1">
              <a:defRPr/>
            </a:pPr>
            <a:r>
              <a:rPr lang="en-US" sz="1800" dirty="0">
                <a:solidFill>
                  <a:srgbClr val="000000"/>
                </a:solidFill>
                <a:latin typeface="+mn-lt"/>
              </a:rPr>
              <a:t>This statement also contains two simple conditions.</a:t>
            </a:r>
          </a:p>
          <a:p>
            <a:pPr indent="-256032" eaLnBrk="1" hangingPunct="1">
              <a:defRPr/>
            </a:pPr>
            <a:r>
              <a:rPr lang="en-US" sz="1800" dirty="0">
                <a:solidFill>
                  <a:srgbClr val="000000"/>
                </a:solidFill>
                <a:latin typeface="+mn-lt"/>
              </a:rPr>
              <a:t>The condition </a:t>
            </a:r>
            <a:r>
              <a:rPr lang="en-US" sz="1800" dirty="0">
                <a:solidFill>
                  <a:srgbClr val="000000"/>
                </a:solidFill>
                <a:latin typeface="Consolas" panose="020B0609020204030204" pitchFamily="49" charset="0"/>
                <a:cs typeface="Consolas" panose="020B0609020204030204" pitchFamily="49" charset="0"/>
              </a:rPr>
              <a:t>semesterAverage &gt;= 90 </a:t>
            </a:r>
            <a:r>
              <a:rPr lang="en-US" sz="1800" dirty="0">
                <a:solidFill>
                  <a:srgbClr val="000000"/>
                </a:solidFill>
                <a:latin typeface="+mn-lt"/>
              </a:rPr>
              <a:t>is evaluated to determine whether the student deserves an “A” in the course because of a solid performance throughout the semester</a:t>
            </a:r>
            <a:r>
              <a:rPr lang="en-US" sz="1800" dirty="0" smtClean="0">
                <a:solidFill>
                  <a:srgbClr val="000000"/>
                </a:solidFill>
                <a:latin typeface="+mn-lt"/>
              </a:rPr>
              <a:t>.</a:t>
            </a:r>
            <a:endParaRPr lang="en-US" sz="1800" dirty="0">
              <a:solidFill>
                <a:srgbClr val="000000"/>
              </a:solidFill>
              <a:latin typeface="+mn-lt"/>
            </a:endParaRPr>
          </a:p>
        </p:txBody>
      </p:sp>
    </p:spTree>
    <p:extLst>
      <p:ext uri="{BB962C8B-B14F-4D97-AF65-F5344CB8AC3E}">
        <p14:creationId xmlns:p14="http://schemas.microsoft.com/office/powerpoint/2010/main" val="57984799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4.10 Logical Operators </a:t>
            </a:r>
            <a:r>
              <a:rPr lang="en-US" sz="2000" b="0" kern="1200" dirty="0" smtClean="0">
                <a:latin typeface="Times New Roman" panose="02020603050405020304" pitchFamily="18" charset="0"/>
                <a:ea typeface="+mj-ea"/>
                <a:cs typeface="+mj-cs"/>
              </a:rPr>
              <a:t>(6 of 12)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731213"/>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The condition </a:t>
            </a:r>
            <a:r>
              <a:rPr lang="en-US" altLang="en-US" sz="2200" kern="1200" dirty="0">
                <a:solidFill>
                  <a:srgbClr val="000000"/>
                </a:solidFill>
                <a:latin typeface="Consolas" panose="020B0609020204030204" pitchFamily="49" charset="0"/>
                <a:ea typeface="+mn-ea"/>
                <a:cs typeface="Consolas" panose="020B0609020204030204" pitchFamily="49" charset="0"/>
              </a:rPr>
              <a:t>finalExam &gt;= 90</a:t>
            </a:r>
            <a:r>
              <a:rPr lang="en-US" altLang="en-US" sz="2200" kern="1200" dirty="0">
                <a:solidFill>
                  <a:srgbClr val="000000"/>
                </a:solidFill>
                <a:latin typeface="Arial (Body)"/>
                <a:ea typeface="+mn-ea"/>
                <a:cs typeface="+mn-cs"/>
              </a:rPr>
              <a:t> is evaluated to determine whether the student deserves an “A” in the course because of an outstanding performance on the final exam.</a:t>
            </a:r>
          </a:p>
          <a:p>
            <a:pPr lvl="0">
              <a:tabLst/>
            </a:pPr>
            <a:r>
              <a:rPr lang="en-US" altLang="en-US" sz="2200" kern="1200" dirty="0">
                <a:solidFill>
                  <a:srgbClr val="000000"/>
                </a:solidFill>
                <a:latin typeface="Arial (Body)"/>
                <a:ea typeface="+mn-ea"/>
                <a:cs typeface="+mn-cs"/>
              </a:rPr>
              <a:t>The </a:t>
            </a:r>
            <a:r>
              <a:rPr lang="en-US" altLang="en-US" sz="2200" kern="1200" dirty="0">
                <a:solidFill>
                  <a:srgbClr val="000000"/>
                </a:solidFill>
                <a:latin typeface="Consolas" panose="020B0609020204030204" pitchFamily="49" charset="0"/>
                <a:ea typeface="+mn-ea"/>
                <a:cs typeface="Consolas" panose="020B0609020204030204" pitchFamily="49" charset="0"/>
              </a:rPr>
              <a:t>if</a:t>
            </a:r>
            <a:r>
              <a:rPr lang="en-US" altLang="en-US" sz="2200" kern="1200" dirty="0">
                <a:solidFill>
                  <a:srgbClr val="000000"/>
                </a:solidFill>
                <a:latin typeface="Arial (Body)"/>
                <a:ea typeface="+mn-ea"/>
                <a:cs typeface="+mn-cs"/>
              </a:rPr>
              <a:t> statement then considers the combined </a:t>
            </a:r>
            <a:r>
              <a:rPr lang="en-US" altLang="en-US" sz="2200" kern="1200" dirty="0" smtClean="0">
                <a:solidFill>
                  <a:srgbClr val="000000"/>
                </a:solidFill>
                <a:latin typeface="Arial (Body)"/>
                <a:ea typeface="+mn-ea"/>
                <a:cs typeface="+mn-cs"/>
              </a:rPr>
              <a:t>condition</a:t>
            </a:r>
          </a:p>
        </p:txBody>
      </p:sp>
      <p:pic>
        <p:nvPicPr>
          <p:cNvPr id="5" name="Picture 4" descr="The statement reads as follows. Semester Average greater than equal to sign 90 double pipe final Exam greater than equal to sign 90."/>
          <p:cNvPicPr>
            <a:picLocks noChangeAspect="1"/>
          </p:cNvPicPr>
          <p:nvPr/>
        </p:nvPicPr>
        <p:blipFill>
          <a:blip r:embed="rId3"/>
          <a:stretch>
            <a:fillRect/>
          </a:stretch>
        </p:blipFill>
        <p:spPr>
          <a:xfrm>
            <a:off x="1434846" y="3337878"/>
            <a:ext cx="6274307" cy="584830"/>
          </a:xfrm>
          <a:prstGeom prst="rect">
            <a:avLst/>
          </a:prstGeom>
        </p:spPr>
      </p:pic>
      <p:sp>
        <p:nvSpPr>
          <p:cNvPr id="4" name="Text Placeholder 3"/>
          <p:cNvSpPr>
            <a:spLocks noGrp="1"/>
          </p:cNvSpPr>
          <p:nvPr>
            <p:ph type="body" idx="2"/>
          </p:nvPr>
        </p:nvSpPr>
        <p:spPr/>
        <p:txBody>
          <a:bodyPr/>
          <a:lstStyle/>
          <a:p>
            <a:pPr lvl="0">
              <a:tabLst/>
            </a:pPr>
            <a:r>
              <a:rPr lang="en-US" altLang="en-US" sz="2200" kern="1200" dirty="0">
                <a:solidFill>
                  <a:srgbClr val="000000"/>
                </a:solidFill>
                <a:latin typeface="Arial (Body)"/>
              </a:rPr>
              <a:t>and awards the student an “A” if </a:t>
            </a:r>
            <a:r>
              <a:rPr lang="en-US" altLang="en-US" sz="2200" b="1" kern="1200" dirty="0">
                <a:solidFill>
                  <a:srgbClr val="000000"/>
                </a:solidFill>
                <a:latin typeface="Arial (Body)"/>
              </a:rPr>
              <a:t>either or both </a:t>
            </a:r>
            <a:r>
              <a:rPr lang="en-US" altLang="en-US" sz="2200" kern="1200" dirty="0">
                <a:solidFill>
                  <a:srgbClr val="000000"/>
                </a:solidFill>
                <a:latin typeface="Arial (Body)"/>
              </a:rPr>
              <a:t>of the simple conditions are </a:t>
            </a:r>
            <a:r>
              <a:rPr lang="en-US" altLang="en-US" sz="2200" b="1" kern="1200" dirty="0">
                <a:solidFill>
                  <a:srgbClr val="000000"/>
                </a:solidFill>
                <a:latin typeface="Arial (Body)"/>
              </a:rPr>
              <a:t>true</a:t>
            </a:r>
            <a:r>
              <a:rPr lang="en-US" altLang="en-US" sz="2200" kern="1200" dirty="0">
                <a:solidFill>
                  <a:srgbClr val="000000"/>
                </a:solidFill>
                <a:latin typeface="Arial (Body)"/>
              </a:rPr>
              <a:t>.</a:t>
            </a:r>
          </a:p>
          <a:p>
            <a:pPr lvl="0">
              <a:tabLst/>
            </a:pPr>
            <a:r>
              <a:rPr lang="en-US" altLang="en-US" sz="2200" kern="1200" dirty="0">
                <a:solidFill>
                  <a:srgbClr val="000000"/>
                </a:solidFill>
                <a:latin typeface="Arial (Body)"/>
              </a:rPr>
              <a:t>The message </a:t>
            </a:r>
            <a:r>
              <a:rPr lang="en-US" altLang="en-US" sz="2200" kern="1200" dirty="0">
                <a:solidFill>
                  <a:srgbClr val="000000"/>
                </a:solidFill>
                <a:latin typeface="Consolas" panose="020B0609020204030204" pitchFamily="49" charset="0"/>
                <a:cs typeface="Consolas" panose="020B0609020204030204" pitchFamily="49" charset="0"/>
              </a:rPr>
              <a:t>“Student grade is A”</a:t>
            </a:r>
            <a:r>
              <a:rPr lang="en-US" altLang="en-US" sz="2200" kern="1200" dirty="0">
                <a:solidFill>
                  <a:srgbClr val="000000"/>
                </a:solidFill>
                <a:latin typeface="Arial (Body)"/>
              </a:rPr>
              <a:t> is </a:t>
            </a:r>
            <a:r>
              <a:rPr lang="en-US" altLang="en-US" sz="2200" b="1" kern="1200" dirty="0">
                <a:solidFill>
                  <a:srgbClr val="000000"/>
                </a:solidFill>
                <a:latin typeface="Arial (Body)"/>
              </a:rPr>
              <a:t>not</a:t>
            </a:r>
            <a:r>
              <a:rPr lang="en-US" altLang="en-US" sz="2200" kern="1200" dirty="0">
                <a:solidFill>
                  <a:srgbClr val="000000"/>
                </a:solidFill>
                <a:latin typeface="Arial (Body)"/>
              </a:rPr>
              <a:t> printed only when </a:t>
            </a:r>
            <a:r>
              <a:rPr lang="en-US" altLang="en-US" sz="2200" b="1" kern="1200" dirty="0">
                <a:solidFill>
                  <a:srgbClr val="000000"/>
                </a:solidFill>
                <a:latin typeface="Arial (Body)"/>
              </a:rPr>
              <a:t>both</a:t>
            </a:r>
            <a:r>
              <a:rPr lang="en-US" altLang="en-US" sz="2200" kern="1200" dirty="0">
                <a:solidFill>
                  <a:srgbClr val="000000"/>
                </a:solidFill>
                <a:latin typeface="Arial (Body)"/>
              </a:rPr>
              <a:t> of the simple conditions are </a:t>
            </a:r>
            <a:r>
              <a:rPr lang="en-US" altLang="en-US" sz="2200" b="1" kern="1200" dirty="0">
                <a:solidFill>
                  <a:srgbClr val="000000"/>
                </a:solidFill>
                <a:latin typeface="Arial (Body)"/>
              </a:rPr>
              <a:t>false</a:t>
            </a:r>
            <a:r>
              <a:rPr lang="en-US" altLang="en-US" sz="2200" kern="1200" dirty="0">
                <a:solidFill>
                  <a:srgbClr val="000000"/>
                </a:solidFill>
                <a:latin typeface="Arial (Body)"/>
              </a:rPr>
              <a:t> (zero).</a:t>
            </a:r>
          </a:p>
          <a:p>
            <a:pPr lvl="0">
              <a:tabLst/>
            </a:pPr>
            <a:r>
              <a:rPr lang="en-US" altLang="en-US" sz="2200" kern="1200" dirty="0">
                <a:solidFill>
                  <a:srgbClr val="000000"/>
                </a:solidFill>
                <a:latin typeface="Arial (Body)"/>
              </a:rPr>
              <a:t>Figure 4.14 is a truth table for the logical </a:t>
            </a:r>
            <a:r>
              <a:rPr lang="en-US" altLang="en-US" sz="2200" kern="1200" dirty="0" smtClean="0">
                <a:solidFill>
                  <a:srgbClr val="000000"/>
                </a:solidFill>
                <a:latin typeface="Arial (Body)"/>
              </a:rPr>
              <a:t>OR operator</a:t>
            </a:r>
            <a:endParaRPr lang="en-US" altLang="en-US" sz="2200" kern="1200" dirty="0">
              <a:solidFill>
                <a:srgbClr val="000000"/>
              </a:solidFill>
              <a:latin typeface="Arial (Body)"/>
            </a:endParaRPr>
          </a:p>
        </p:txBody>
      </p:sp>
      <p:graphicFrame>
        <p:nvGraphicFramePr>
          <p:cNvPr id="6" name="Object 5" descr="Left parenthesis double pipe right parenthesis."/>
          <p:cNvGraphicFramePr>
            <a:graphicFrameLocks noChangeAspect="1"/>
          </p:cNvGraphicFramePr>
          <p:nvPr>
            <p:extLst>
              <p:ext uri="{D42A27DB-BD31-4B8C-83A1-F6EECF244321}">
                <p14:modId xmlns:p14="http://schemas.microsoft.com/office/powerpoint/2010/main" val="2848316602"/>
              </p:ext>
            </p:extLst>
          </p:nvPr>
        </p:nvGraphicFramePr>
        <p:xfrm>
          <a:off x="7512988" y="5781080"/>
          <a:ext cx="392329" cy="364957"/>
        </p:xfrm>
        <a:graphic>
          <a:graphicData uri="http://schemas.openxmlformats.org/presentationml/2006/ole">
            <mc:AlternateContent xmlns:mc="http://schemas.openxmlformats.org/markup-compatibility/2006">
              <mc:Choice xmlns:v="urn:schemas-microsoft-com:vml" Requires="v">
                <p:oleObj spid="_x0000_s9402" name="Equation" r:id="rId4" imgW="291960" imgH="215640" progId="Equation.DSMT4">
                  <p:embed/>
                </p:oleObj>
              </mc:Choice>
              <mc:Fallback>
                <p:oleObj name="Equation" r:id="rId4" imgW="291960" imgH="215640" progId="Equation.DSMT4">
                  <p:embed/>
                  <p:pic>
                    <p:nvPicPr>
                      <p:cNvPr id="20" name="Object 19"/>
                      <p:cNvPicPr/>
                      <p:nvPr/>
                    </p:nvPicPr>
                    <p:blipFill>
                      <a:blip r:embed="rId5"/>
                      <a:stretch>
                        <a:fillRect/>
                      </a:stretch>
                    </p:blipFill>
                    <p:spPr>
                      <a:xfrm>
                        <a:off x="7512988" y="5781080"/>
                        <a:ext cx="392329" cy="364957"/>
                      </a:xfrm>
                      <a:prstGeom prst="rect">
                        <a:avLst/>
                      </a:prstGeom>
                    </p:spPr>
                  </p:pic>
                </p:oleObj>
              </mc:Fallback>
            </mc:AlternateContent>
          </a:graphicData>
        </a:graphic>
      </p:graphicFrame>
    </p:spTree>
    <p:extLst>
      <p:ext uri="{BB962C8B-B14F-4D97-AF65-F5344CB8AC3E}">
        <p14:creationId xmlns:p14="http://schemas.microsoft.com/office/powerpoint/2010/main" val="265555568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382000" cy="1231076"/>
          </a:xfrm>
        </p:spPr>
        <p:txBody>
          <a:bodyPr wrap="square" tIns="91425" anchor="b">
            <a:spAutoFit/>
          </a:bodyPr>
          <a:lstStyle/>
          <a:p>
            <a:r>
              <a:rPr lang="en-US" dirty="0" smtClean="0">
                <a:solidFill>
                  <a:schemeClr val="tx2"/>
                </a:solidFill>
                <a:latin typeface="Times New Roman" panose="02020603050405020304" pitchFamily="18" charset="0"/>
              </a:rPr>
              <a:t>Figure 4.14 Truth Table for the Logical OR </a:t>
            </a:r>
            <a:r>
              <a:rPr lang="en-US" sz="200" dirty="0">
                <a:solidFill>
                  <a:schemeClr val="tx2"/>
                </a:solidFill>
              </a:rPr>
              <a:t>Left parenthesis double pipe right </a:t>
            </a:r>
            <a:r>
              <a:rPr lang="en-US" sz="200" dirty="0" smtClean="0">
                <a:solidFill>
                  <a:schemeClr val="tx2"/>
                </a:solidFill>
              </a:rPr>
              <a:t>parenthesis</a:t>
            </a:r>
            <a:r>
              <a:rPr lang="en-US" dirty="0" smtClean="0">
                <a:solidFill>
                  <a:schemeClr val="tx2"/>
                </a:solidFill>
                <a:latin typeface="Times New Roman" panose="02020603050405020304" pitchFamily="18" charset="0"/>
              </a:rPr>
              <a:t> Operator</a:t>
            </a:r>
            <a:endParaRPr lang="en-US" dirty="0">
              <a:solidFill>
                <a:schemeClr val="tx2"/>
              </a:solidFill>
              <a:latin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4433688"/>
              </p:ext>
            </p:extLst>
          </p:nvPr>
        </p:nvGraphicFramePr>
        <p:xfrm>
          <a:off x="480759" y="701675"/>
          <a:ext cx="565150" cy="481013"/>
        </p:xfrm>
        <a:graphic>
          <a:graphicData uri="http://schemas.openxmlformats.org/presentationml/2006/ole">
            <mc:AlternateContent xmlns:mc="http://schemas.openxmlformats.org/markup-compatibility/2006">
              <mc:Choice xmlns:v="urn:schemas-microsoft-com:vml" Requires="v">
                <p:oleObj spid="_x0000_s10613" name="Equation" r:id="rId3" imgW="253800" imgH="215640" progId="Equation.DSMT4">
                  <p:embed/>
                </p:oleObj>
              </mc:Choice>
              <mc:Fallback>
                <p:oleObj name="Equation" r:id="rId3" imgW="253800" imgH="215640" progId="Equation.DSMT4">
                  <p:embed/>
                  <p:pic>
                    <p:nvPicPr>
                      <p:cNvPr id="20" name="Object 19"/>
                      <p:cNvPicPr/>
                      <p:nvPr/>
                    </p:nvPicPr>
                    <p:blipFill>
                      <a:blip r:embed="rId4"/>
                      <a:stretch>
                        <a:fillRect/>
                      </a:stretch>
                    </p:blipFill>
                    <p:spPr>
                      <a:xfrm>
                        <a:off x="480759" y="701675"/>
                        <a:ext cx="565150" cy="481013"/>
                      </a:xfrm>
                      <a:prstGeom prst="rect">
                        <a:avLst/>
                      </a:prstGeom>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315194414"/>
              </p:ext>
            </p:extLst>
          </p:nvPr>
        </p:nvGraphicFramePr>
        <p:xfrm>
          <a:off x="981528" y="1930400"/>
          <a:ext cx="7229022" cy="1854200"/>
        </p:xfrm>
        <a:graphic>
          <a:graphicData uri="http://schemas.openxmlformats.org/drawingml/2006/table">
            <a:tbl>
              <a:tblPr firstRow="1" bandRow="1">
                <a:tableStyleId>{2D5ABB26-0587-4C30-8999-92F81FD0307C}</a:tableStyleId>
              </a:tblPr>
              <a:tblGrid>
                <a:gridCol w="1957361">
                  <a:extLst>
                    <a:ext uri="{9D8B030D-6E8A-4147-A177-3AD203B41FA5}">
                      <a16:colId xmlns:a16="http://schemas.microsoft.com/office/drawing/2014/main" val="2818700158"/>
                    </a:ext>
                  </a:extLst>
                </a:gridCol>
                <a:gridCol w="1908610">
                  <a:extLst>
                    <a:ext uri="{9D8B030D-6E8A-4147-A177-3AD203B41FA5}">
                      <a16:colId xmlns:a16="http://schemas.microsoft.com/office/drawing/2014/main" val="3833852505"/>
                    </a:ext>
                  </a:extLst>
                </a:gridCol>
                <a:gridCol w="3363051">
                  <a:extLst>
                    <a:ext uri="{9D8B030D-6E8A-4147-A177-3AD203B41FA5}">
                      <a16:colId xmlns:a16="http://schemas.microsoft.com/office/drawing/2014/main" val="1601929475"/>
                    </a:ext>
                  </a:extLst>
                </a:gridCol>
              </a:tblGrid>
              <a:tr h="370840">
                <a:tc>
                  <a:txBody>
                    <a:bodyPr/>
                    <a:lstStyle/>
                    <a:p>
                      <a:r>
                        <a:rPr lang="en-US" sz="1800" b="1" dirty="0" smtClean="0"/>
                        <a:t>expression1</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t>expression2</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expression</a:t>
                      </a:r>
                      <a:r>
                        <a:rPr lang="en-US" sz="1800" b="1" dirty="0" smtClean="0">
                          <a:solidFill>
                            <a:schemeClr val="tx1"/>
                          </a:solidFill>
                        </a:rPr>
                        <a:t>1</a:t>
                      </a:r>
                      <a:r>
                        <a:rPr lang="en-US" sz="300" b="1" baseline="0" dirty="0" smtClean="0">
                          <a:solidFill>
                            <a:schemeClr val="tx1"/>
                          </a:solidFill>
                        </a:rPr>
                        <a:t>    </a:t>
                      </a:r>
                      <a:r>
                        <a:rPr lang="en-US" sz="300" b="1" baseline="0" dirty="0" smtClean="0">
                          <a:solidFill>
                            <a:schemeClr val="bg1"/>
                          </a:solidFill>
                        </a:rPr>
                        <a:t>Double pipe.</a:t>
                      </a:r>
                      <a:r>
                        <a:rPr lang="en-US" sz="300" b="1" dirty="0" smtClean="0">
                          <a:solidFill>
                            <a:schemeClr val="tx1"/>
                          </a:solidFill>
                        </a:rPr>
                        <a:t> </a:t>
                      </a:r>
                      <a:r>
                        <a:rPr lang="en-US" sz="300" b="1" baseline="0" dirty="0" smtClean="0">
                          <a:solidFill>
                            <a:schemeClr val="tx1"/>
                          </a:solidFill>
                        </a:rPr>
                        <a:t> </a:t>
                      </a:r>
                      <a:r>
                        <a:rPr lang="en-US" sz="1800" b="1" baseline="0" dirty="0" smtClean="0">
                          <a:solidFill>
                            <a:schemeClr val="tx1"/>
                          </a:solidFill>
                        </a:rPr>
                        <a:t> </a:t>
                      </a:r>
                      <a:r>
                        <a:rPr lang="en-US" sz="1800" b="1" dirty="0" smtClean="0"/>
                        <a:t>expression2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028222"/>
                  </a:ext>
                </a:extLst>
              </a:tr>
              <a:tr h="370840">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5933387"/>
                  </a:ext>
                </a:extLst>
              </a:tr>
              <a:tr h="370840">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800" dirty="0" smtClean="0"/>
                        <a:t>nonzero</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800" dirty="0" smtClean="0"/>
                        <a:t>1</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16234487"/>
                  </a:ext>
                </a:extLst>
              </a:tr>
              <a:tr h="370840">
                <a:tc>
                  <a:txBody>
                    <a:bodyPr/>
                    <a:lstStyle/>
                    <a:p>
                      <a:r>
                        <a:rPr lang="en-US" sz="1800" dirty="0" smtClean="0"/>
                        <a:t>nonzero</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800" dirty="0" smtClean="0"/>
                        <a: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800" dirty="0" smtClean="0"/>
                        <a:t>1</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76512558"/>
                  </a:ext>
                </a:extLst>
              </a:tr>
              <a:tr h="370840">
                <a:tc>
                  <a:txBody>
                    <a:bodyPr/>
                    <a:lstStyle/>
                    <a:p>
                      <a:r>
                        <a:rPr lang="en-US" sz="1800" dirty="0" smtClean="0"/>
                        <a:t>nonzero</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smtClean="0"/>
                        <a:t>nonzero</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smtClean="0"/>
                        <a:t>1</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940010"/>
                  </a:ext>
                </a:extLst>
              </a:tr>
            </a:tbl>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20386595"/>
              </p:ext>
            </p:extLst>
          </p:nvPr>
        </p:nvGraphicFramePr>
        <p:xfrm>
          <a:off x="6322848" y="1970838"/>
          <a:ext cx="286637" cy="319553"/>
        </p:xfrm>
        <a:graphic>
          <a:graphicData uri="http://schemas.openxmlformats.org/presentationml/2006/ole">
            <mc:AlternateContent xmlns:mc="http://schemas.openxmlformats.org/markup-compatibility/2006">
              <mc:Choice xmlns:v="urn:schemas-microsoft-com:vml" Requires="v">
                <p:oleObj spid="_x0000_s10614" name="Equation" r:id="rId5" imgW="152280" imgH="215640" progId="Equation.DSMT4">
                  <p:embed/>
                </p:oleObj>
              </mc:Choice>
              <mc:Fallback>
                <p:oleObj name="Equation" r:id="rId5" imgW="152280" imgH="215640" progId="Equation.DSMT4">
                  <p:embed/>
                  <p:pic>
                    <p:nvPicPr>
                      <p:cNvPr id="5" name="Object 4"/>
                      <p:cNvPicPr/>
                      <p:nvPr/>
                    </p:nvPicPr>
                    <p:blipFill>
                      <a:blip r:embed="rId6"/>
                      <a:stretch>
                        <a:fillRect/>
                      </a:stretch>
                    </p:blipFill>
                    <p:spPr>
                      <a:xfrm>
                        <a:off x="6322848" y="1970838"/>
                        <a:ext cx="286637" cy="319553"/>
                      </a:xfrm>
                      <a:prstGeom prst="rect">
                        <a:avLst/>
                      </a:prstGeom>
                    </p:spPr>
                  </p:pic>
                </p:oleObj>
              </mc:Fallback>
            </mc:AlternateContent>
          </a:graphicData>
        </a:graphic>
      </p:graphicFrame>
    </p:spTree>
    <p:extLst>
      <p:ext uri="{BB962C8B-B14F-4D97-AF65-F5344CB8AC3E}">
        <p14:creationId xmlns:p14="http://schemas.microsoft.com/office/powerpoint/2010/main" val="197560555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kern="1200" dirty="0">
                <a:latin typeface="Times New Roman" panose="02020603050405020304" pitchFamily="18" charset="0"/>
              </a:rPr>
              <a:t>4.10 Logical Operators </a:t>
            </a:r>
            <a:r>
              <a:rPr lang="en-US" sz="2000" b="0" kern="1200" dirty="0">
                <a:latin typeface="Times New Roman" panose="02020603050405020304" pitchFamily="18" charset="0"/>
              </a:rPr>
              <a:t>(7 of </a:t>
            </a:r>
            <a:r>
              <a:rPr lang="en-US" sz="2000" b="0" kern="1200" dirty="0" smtClean="0">
                <a:latin typeface="Times New Roman" panose="02020603050405020304" pitchFamily="18" charset="0"/>
              </a:rPr>
              <a:t>12)</a:t>
            </a:r>
            <a:endParaRPr lang="en-US" dirty="0"/>
          </a:p>
        </p:txBody>
      </p:sp>
      <p:sp>
        <p:nvSpPr>
          <p:cNvPr id="5" name="Text Placeholder 4"/>
          <p:cNvSpPr>
            <a:spLocks noGrp="1"/>
          </p:cNvSpPr>
          <p:nvPr>
            <p:ph type="body" idx="1"/>
          </p:nvPr>
        </p:nvSpPr>
        <p:spPr>
          <a:xfrm>
            <a:off x="457200" y="1600201"/>
            <a:ext cx="921657" cy="533400"/>
          </a:xfrm>
        </p:spPr>
        <p:txBody>
          <a:bodyPr/>
          <a:lstStyle/>
          <a:p>
            <a:r>
              <a:rPr lang="en-US" sz="2000" dirty="0" smtClean="0">
                <a:latin typeface="+mn-lt"/>
              </a:rPr>
              <a:t>The</a:t>
            </a:r>
            <a:endParaRPr lang="en-US" sz="2000" dirty="0">
              <a:latin typeface="+mn-lt"/>
            </a:endParaRPr>
          </a:p>
        </p:txBody>
      </p:sp>
      <p:graphicFrame>
        <p:nvGraphicFramePr>
          <p:cNvPr id="19" name="Object 18" descr="Ampersand ampersand."/>
          <p:cNvGraphicFramePr>
            <a:graphicFrameLocks noChangeAspect="1"/>
          </p:cNvGraphicFramePr>
          <p:nvPr>
            <p:extLst>
              <p:ext uri="{D42A27DB-BD31-4B8C-83A1-F6EECF244321}">
                <p14:modId xmlns:p14="http://schemas.microsoft.com/office/powerpoint/2010/main" val="2814898098"/>
              </p:ext>
            </p:extLst>
          </p:nvPr>
        </p:nvGraphicFramePr>
        <p:xfrm>
          <a:off x="1306694" y="1690461"/>
          <a:ext cx="442098" cy="322263"/>
        </p:xfrm>
        <a:graphic>
          <a:graphicData uri="http://schemas.openxmlformats.org/presentationml/2006/ole">
            <mc:AlternateContent xmlns:mc="http://schemas.openxmlformats.org/markup-compatibility/2006">
              <mc:Choice xmlns:v="urn:schemas-microsoft-com:vml" Requires="v">
                <p:oleObj spid="_x0000_s11819" name="Equation" r:id="rId3" imgW="241200" imgH="177480" progId="Equation.DSMT4">
                  <p:embed/>
                </p:oleObj>
              </mc:Choice>
              <mc:Fallback>
                <p:oleObj name="Equation" r:id="rId3" imgW="241200" imgH="177480" progId="Equation.DSMT4">
                  <p:embed/>
                  <p:pic>
                    <p:nvPicPr>
                      <p:cNvPr id="18" name="Object 17"/>
                      <p:cNvPicPr/>
                      <p:nvPr/>
                    </p:nvPicPr>
                    <p:blipFill>
                      <a:blip r:embed="rId4"/>
                      <a:stretch>
                        <a:fillRect/>
                      </a:stretch>
                    </p:blipFill>
                    <p:spPr>
                      <a:xfrm>
                        <a:off x="1306694" y="1690461"/>
                        <a:ext cx="442098" cy="322263"/>
                      </a:xfrm>
                      <a:prstGeom prst="rect">
                        <a:avLst/>
                      </a:prstGeom>
                    </p:spPr>
                  </p:pic>
                </p:oleObj>
              </mc:Fallback>
            </mc:AlternateContent>
          </a:graphicData>
        </a:graphic>
      </p:graphicFrame>
      <p:sp>
        <p:nvSpPr>
          <p:cNvPr id="6" name="Content Placeholder 5"/>
          <p:cNvSpPr>
            <a:spLocks noGrp="1"/>
          </p:cNvSpPr>
          <p:nvPr>
            <p:ph sz="quarter" idx="13"/>
          </p:nvPr>
        </p:nvSpPr>
        <p:spPr>
          <a:xfrm>
            <a:off x="1738996" y="1585687"/>
            <a:ext cx="4608286" cy="457880"/>
          </a:xfrm>
        </p:spPr>
        <p:txBody>
          <a:bodyPr/>
          <a:lstStyle/>
          <a:p>
            <a:pPr marL="432" indent="0">
              <a:buNone/>
            </a:pPr>
            <a:r>
              <a:rPr lang="en-US" altLang="en-US" sz="2000" kern="1200" dirty="0">
                <a:solidFill>
                  <a:srgbClr val="000000"/>
                </a:solidFill>
                <a:latin typeface="Arial (Body)"/>
              </a:rPr>
              <a:t>operator has a higher precedence than</a:t>
            </a:r>
            <a:endParaRPr lang="en-US" sz="2000" dirty="0"/>
          </a:p>
        </p:txBody>
      </p:sp>
      <p:graphicFrame>
        <p:nvGraphicFramePr>
          <p:cNvPr id="17" name="Object 16" descr="Double pipe"/>
          <p:cNvGraphicFramePr>
            <a:graphicFrameLocks noChangeAspect="1"/>
          </p:cNvGraphicFramePr>
          <p:nvPr>
            <p:extLst>
              <p:ext uri="{D42A27DB-BD31-4B8C-83A1-F6EECF244321}">
                <p14:modId xmlns:p14="http://schemas.microsoft.com/office/powerpoint/2010/main" val="2762141370"/>
              </p:ext>
            </p:extLst>
          </p:nvPr>
        </p:nvGraphicFramePr>
        <p:xfrm>
          <a:off x="6304131" y="1659197"/>
          <a:ext cx="350508" cy="369369"/>
        </p:xfrm>
        <a:graphic>
          <a:graphicData uri="http://schemas.openxmlformats.org/presentationml/2006/ole">
            <mc:AlternateContent xmlns:mc="http://schemas.openxmlformats.org/markup-compatibility/2006">
              <mc:Choice xmlns:v="urn:schemas-microsoft-com:vml" Requires="v">
                <p:oleObj spid="_x0000_s11820" name="Equation" r:id="rId5" imgW="203040" imgH="215640" progId="Equation.DSMT4">
                  <p:embed/>
                </p:oleObj>
              </mc:Choice>
              <mc:Fallback>
                <p:oleObj name="Equation" r:id="rId5" imgW="203040" imgH="215640" progId="Equation.DSMT4">
                  <p:embed/>
                  <p:pic>
                    <p:nvPicPr>
                      <p:cNvPr id="8" name="Object 7"/>
                      <p:cNvPicPr/>
                      <p:nvPr/>
                    </p:nvPicPr>
                    <p:blipFill>
                      <a:blip r:embed="rId6"/>
                      <a:stretch>
                        <a:fillRect/>
                      </a:stretch>
                    </p:blipFill>
                    <p:spPr>
                      <a:xfrm>
                        <a:off x="6304131" y="1659197"/>
                        <a:ext cx="350508" cy="369369"/>
                      </a:xfrm>
                      <a:prstGeom prst="rect">
                        <a:avLst/>
                      </a:prstGeom>
                    </p:spPr>
                  </p:pic>
                </p:oleObj>
              </mc:Fallback>
            </mc:AlternateContent>
          </a:graphicData>
        </a:graphic>
      </p:graphicFrame>
      <p:sp>
        <p:nvSpPr>
          <p:cNvPr id="7" name="Content Placeholder 6"/>
          <p:cNvSpPr>
            <a:spLocks noGrp="1"/>
          </p:cNvSpPr>
          <p:nvPr>
            <p:ph sz="quarter" idx="14"/>
          </p:nvPr>
        </p:nvSpPr>
        <p:spPr>
          <a:xfrm>
            <a:off x="457200" y="2043567"/>
            <a:ext cx="5322111" cy="434836"/>
          </a:xfrm>
        </p:spPr>
        <p:txBody>
          <a:bodyPr/>
          <a:lstStyle/>
          <a:p>
            <a:pPr lvl="0"/>
            <a:r>
              <a:rPr lang="en-US" altLang="en-US" sz="2000" kern="1200" dirty="0">
                <a:solidFill>
                  <a:srgbClr val="000000"/>
                </a:solidFill>
                <a:latin typeface="Arial (Body)"/>
              </a:rPr>
              <a:t>Both operators associate from left to </a:t>
            </a:r>
            <a:r>
              <a:rPr lang="en-US" altLang="en-US" sz="2000" kern="1200" dirty="0" smtClean="0">
                <a:solidFill>
                  <a:srgbClr val="000000"/>
                </a:solidFill>
                <a:latin typeface="Arial (Body)"/>
              </a:rPr>
              <a:t>right.</a:t>
            </a:r>
            <a:endParaRPr lang="en-US" altLang="en-US" sz="2000" kern="1200" dirty="0">
              <a:solidFill>
                <a:srgbClr val="000000"/>
              </a:solidFill>
              <a:latin typeface="Arial (Body)"/>
            </a:endParaRPr>
          </a:p>
        </p:txBody>
      </p:sp>
      <p:sp>
        <p:nvSpPr>
          <p:cNvPr id="8" name="Content Placeholder 7"/>
          <p:cNvSpPr>
            <a:spLocks noGrp="1"/>
          </p:cNvSpPr>
          <p:nvPr>
            <p:ph sz="quarter" idx="15"/>
          </p:nvPr>
        </p:nvSpPr>
        <p:spPr>
          <a:xfrm>
            <a:off x="457201" y="2507910"/>
            <a:ext cx="3305174" cy="411717"/>
          </a:xfrm>
        </p:spPr>
        <p:txBody>
          <a:bodyPr/>
          <a:lstStyle/>
          <a:p>
            <a:r>
              <a:rPr lang="en-US" altLang="en-US" sz="2000" kern="1200" dirty="0">
                <a:solidFill>
                  <a:srgbClr val="000000"/>
                </a:solidFill>
                <a:latin typeface="Arial (Body)"/>
              </a:rPr>
              <a:t>An expression containing</a:t>
            </a:r>
            <a:endParaRPr lang="en-US" sz="2000" dirty="0"/>
          </a:p>
        </p:txBody>
      </p:sp>
      <p:graphicFrame>
        <p:nvGraphicFramePr>
          <p:cNvPr id="18" name="Object 17" descr="Ampersand ampersand or double pipe."/>
          <p:cNvGraphicFramePr>
            <a:graphicFrameLocks noChangeAspect="1"/>
          </p:cNvGraphicFramePr>
          <p:nvPr>
            <p:extLst>
              <p:ext uri="{D42A27DB-BD31-4B8C-83A1-F6EECF244321}">
                <p14:modId xmlns:p14="http://schemas.microsoft.com/office/powerpoint/2010/main" val="2927654224"/>
              </p:ext>
            </p:extLst>
          </p:nvPr>
        </p:nvGraphicFramePr>
        <p:xfrm>
          <a:off x="3705677" y="2596261"/>
          <a:ext cx="1002624" cy="384367"/>
        </p:xfrm>
        <a:graphic>
          <a:graphicData uri="http://schemas.openxmlformats.org/presentationml/2006/ole">
            <mc:AlternateContent xmlns:mc="http://schemas.openxmlformats.org/markup-compatibility/2006">
              <mc:Choice xmlns:v="urn:schemas-microsoft-com:vml" Requires="v">
                <p:oleObj spid="_x0000_s11821" name="Equation" r:id="rId7" imgW="558720" imgH="215640" progId="Equation.DSMT4">
                  <p:embed/>
                </p:oleObj>
              </mc:Choice>
              <mc:Fallback>
                <p:oleObj name="Equation" r:id="rId7" imgW="558720" imgH="215640" progId="Equation.DSMT4">
                  <p:embed/>
                  <p:pic>
                    <p:nvPicPr>
                      <p:cNvPr id="17" name="Object 16"/>
                      <p:cNvPicPr/>
                      <p:nvPr/>
                    </p:nvPicPr>
                    <p:blipFill>
                      <a:blip r:embed="rId8"/>
                      <a:stretch>
                        <a:fillRect/>
                      </a:stretch>
                    </p:blipFill>
                    <p:spPr>
                      <a:xfrm>
                        <a:off x="3705677" y="2596261"/>
                        <a:ext cx="1002624" cy="384367"/>
                      </a:xfrm>
                      <a:prstGeom prst="rect">
                        <a:avLst/>
                      </a:prstGeom>
                    </p:spPr>
                  </p:pic>
                </p:oleObj>
              </mc:Fallback>
            </mc:AlternateContent>
          </a:graphicData>
        </a:graphic>
      </p:graphicFrame>
      <p:sp>
        <p:nvSpPr>
          <p:cNvPr id="10" name="Content Placeholder 9"/>
          <p:cNvSpPr>
            <a:spLocks noGrp="1"/>
          </p:cNvSpPr>
          <p:nvPr>
            <p:ph sz="quarter" idx="17"/>
          </p:nvPr>
        </p:nvSpPr>
        <p:spPr>
          <a:xfrm>
            <a:off x="457200" y="2529342"/>
            <a:ext cx="8229600" cy="1391716"/>
          </a:xfrm>
        </p:spPr>
        <p:txBody>
          <a:bodyPr/>
          <a:lstStyle/>
          <a:p>
            <a:pPr marL="261938" indent="3967163">
              <a:spcBef>
                <a:spcPts val="1000"/>
              </a:spcBef>
              <a:buNone/>
            </a:pPr>
            <a:r>
              <a:rPr lang="en-US" altLang="en-US" sz="2000" kern="1200" dirty="0">
                <a:solidFill>
                  <a:srgbClr val="000000"/>
                </a:solidFill>
                <a:latin typeface="Arial (Body)"/>
              </a:rPr>
              <a:t>operators is </a:t>
            </a:r>
            <a:r>
              <a:rPr lang="en-US" altLang="en-US" sz="2000" kern="1200" dirty="0" smtClean="0">
                <a:solidFill>
                  <a:srgbClr val="000000"/>
                </a:solidFill>
                <a:latin typeface="Arial (Body)"/>
              </a:rPr>
              <a:t>evaluated only </a:t>
            </a:r>
            <a:r>
              <a:rPr lang="en-US" altLang="en-US" sz="2000" kern="1200" dirty="0">
                <a:solidFill>
                  <a:srgbClr val="000000"/>
                </a:solidFill>
                <a:latin typeface="Arial (Body)"/>
              </a:rPr>
              <a:t>until truth or falsehood is known.</a:t>
            </a:r>
          </a:p>
          <a:p>
            <a:pPr lvl="0">
              <a:tabLst/>
            </a:pPr>
            <a:r>
              <a:rPr lang="en-US" altLang="en-US" sz="2000" kern="1200" dirty="0">
                <a:solidFill>
                  <a:srgbClr val="000000"/>
                </a:solidFill>
                <a:latin typeface="Arial (Body)"/>
              </a:rPr>
              <a:t>Thus, evaluation of the </a:t>
            </a:r>
            <a:r>
              <a:rPr lang="en-US" altLang="en-US" sz="2000" kern="1200" dirty="0" smtClean="0">
                <a:solidFill>
                  <a:srgbClr val="000000"/>
                </a:solidFill>
                <a:latin typeface="Arial (Body)"/>
              </a:rPr>
              <a:t>condition</a:t>
            </a:r>
            <a:endParaRPr lang="en-US" altLang="en-US" sz="2000" kern="1200" dirty="0">
              <a:solidFill>
                <a:srgbClr val="000000"/>
              </a:solidFill>
              <a:latin typeface="Arial (Body)"/>
            </a:endParaRPr>
          </a:p>
        </p:txBody>
      </p:sp>
      <p:pic>
        <p:nvPicPr>
          <p:cNvPr id="20" name="Picture 19" descr="The statement reads as follows. gender equals equals 1 ampersand ampersand age greater than equal to sign 65."/>
          <p:cNvPicPr>
            <a:picLocks noChangeAspect="1"/>
          </p:cNvPicPr>
          <p:nvPr/>
        </p:nvPicPr>
        <p:blipFill rotWithShape="1">
          <a:blip r:embed="rId9"/>
          <a:srcRect t="14800" r="2284" b="21962"/>
          <a:stretch/>
        </p:blipFill>
        <p:spPr>
          <a:xfrm>
            <a:off x="2825344" y="3943350"/>
            <a:ext cx="3413531" cy="323850"/>
          </a:xfrm>
          <a:prstGeom prst="rect">
            <a:avLst/>
          </a:prstGeom>
        </p:spPr>
      </p:pic>
      <p:sp>
        <p:nvSpPr>
          <p:cNvPr id="11" name="Content Placeholder 10"/>
          <p:cNvSpPr>
            <a:spLocks noGrp="1"/>
          </p:cNvSpPr>
          <p:nvPr>
            <p:ph sz="quarter" idx="18"/>
          </p:nvPr>
        </p:nvSpPr>
        <p:spPr>
          <a:xfrm>
            <a:off x="457200" y="4351019"/>
            <a:ext cx="8229600" cy="1861663"/>
          </a:xfrm>
        </p:spPr>
        <p:txBody>
          <a:bodyPr/>
          <a:lstStyle/>
          <a:p>
            <a:pPr lvl="0" indent="-256032">
              <a:tabLst/>
            </a:pPr>
            <a:r>
              <a:rPr lang="en-US" altLang="en-US" sz="2000" kern="1200" dirty="0">
                <a:solidFill>
                  <a:srgbClr val="000000"/>
                </a:solidFill>
                <a:latin typeface="Arial (Body)"/>
              </a:rPr>
              <a:t>will stop if </a:t>
            </a:r>
            <a:r>
              <a:rPr lang="en-US" altLang="en-US" sz="2000" kern="1200" dirty="0">
                <a:solidFill>
                  <a:srgbClr val="000000"/>
                </a:solidFill>
                <a:latin typeface="Consolas" panose="020B0609020204030204" pitchFamily="49" charset="0"/>
                <a:cs typeface="Consolas" panose="020B0609020204030204" pitchFamily="49" charset="0"/>
              </a:rPr>
              <a:t>gender</a:t>
            </a:r>
            <a:r>
              <a:rPr lang="en-US" altLang="en-US" sz="2000" kern="1200" dirty="0">
                <a:solidFill>
                  <a:srgbClr val="000000"/>
                </a:solidFill>
                <a:latin typeface="Arial (Body)"/>
              </a:rPr>
              <a:t> is not equal to </a:t>
            </a:r>
            <a:r>
              <a:rPr lang="en-US" altLang="en-US" sz="2000" kern="1200" dirty="0">
                <a:solidFill>
                  <a:srgbClr val="000000"/>
                </a:solidFill>
                <a:latin typeface="Consolas" panose="020B0609020204030204" pitchFamily="49" charset="0"/>
                <a:cs typeface="Consolas" panose="020B0609020204030204" pitchFamily="49" charset="0"/>
              </a:rPr>
              <a:t>1</a:t>
            </a:r>
            <a:r>
              <a:rPr lang="en-US" altLang="en-US" sz="2000" kern="1200" dirty="0">
                <a:solidFill>
                  <a:srgbClr val="000000"/>
                </a:solidFill>
                <a:latin typeface="Arial (Body)"/>
              </a:rPr>
              <a:t> (i.e., the entire expression is false), and continue if </a:t>
            </a:r>
            <a:r>
              <a:rPr lang="en-US" altLang="en-US" sz="2000" kern="1200" dirty="0">
                <a:solidFill>
                  <a:srgbClr val="000000"/>
                </a:solidFill>
                <a:latin typeface="Consolas" panose="020B0609020204030204" pitchFamily="49" charset="0"/>
                <a:cs typeface="Consolas" panose="020B0609020204030204" pitchFamily="49" charset="0"/>
              </a:rPr>
              <a:t>gender</a:t>
            </a:r>
            <a:r>
              <a:rPr lang="en-US" altLang="en-US" sz="2000" kern="1200" dirty="0">
                <a:solidFill>
                  <a:srgbClr val="000000"/>
                </a:solidFill>
                <a:latin typeface="Arial (Body)"/>
              </a:rPr>
              <a:t> is equal to </a:t>
            </a:r>
            <a:r>
              <a:rPr lang="en-US" altLang="en-US" sz="2000" kern="1200" dirty="0">
                <a:solidFill>
                  <a:srgbClr val="000000"/>
                </a:solidFill>
                <a:latin typeface="Consolas" panose="020B0609020204030204" pitchFamily="49" charset="0"/>
                <a:cs typeface="Consolas" panose="020B0609020204030204" pitchFamily="49" charset="0"/>
              </a:rPr>
              <a:t>1</a:t>
            </a:r>
            <a:r>
              <a:rPr lang="en-US" altLang="en-US" sz="2000" kern="1200" dirty="0">
                <a:solidFill>
                  <a:srgbClr val="000000"/>
                </a:solidFill>
                <a:latin typeface="Arial (Body)"/>
              </a:rPr>
              <a:t> (i.e., the entire expression could still be true if </a:t>
            </a:r>
            <a:r>
              <a:rPr lang="en-US" altLang="en-US" sz="2000" kern="1200" dirty="0">
                <a:solidFill>
                  <a:srgbClr val="000000"/>
                </a:solidFill>
                <a:latin typeface="Consolas" panose="020B0609020204030204" pitchFamily="49" charset="0"/>
                <a:cs typeface="Consolas" panose="020B0609020204030204" pitchFamily="49" charset="0"/>
              </a:rPr>
              <a:t>age &gt;= 65</a:t>
            </a:r>
            <a:r>
              <a:rPr lang="en-US" altLang="en-US" sz="2000" kern="1200" dirty="0">
                <a:solidFill>
                  <a:srgbClr val="000000"/>
                </a:solidFill>
                <a:latin typeface="Arial (Body)"/>
              </a:rPr>
              <a:t>).</a:t>
            </a:r>
          </a:p>
          <a:p>
            <a:pPr lvl="0" indent="-256032">
              <a:tabLst/>
            </a:pPr>
            <a:r>
              <a:rPr lang="en-US" altLang="en-US" sz="2000" kern="1200" dirty="0">
                <a:solidFill>
                  <a:srgbClr val="000000"/>
                </a:solidFill>
                <a:latin typeface="Arial (Body)"/>
              </a:rPr>
              <a:t>This performance feature for the evaluation of logical </a:t>
            </a:r>
            <a:r>
              <a:rPr lang="en-US" altLang="en-US" sz="2000" kern="1200" dirty="0" smtClean="0">
                <a:solidFill>
                  <a:srgbClr val="000000"/>
                </a:solidFill>
                <a:latin typeface="Arial (Body)"/>
              </a:rPr>
              <a:t>AND </a:t>
            </a:r>
            <a:r>
              <a:rPr lang="en-US" altLang="en-US" sz="2000" kern="1200" dirty="0">
                <a:solidFill>
                  <a:srgbClr val="000000"/>
                </a:solidFill>
                <a:latin typeface="Arial (Body)"/>
              </a:rPr>
              <a:t>and logical </a:t>
            </a:r>
            <a:r>
              <a:rPr lang="en-US" altLang="en-US" sz="2000" kern="1200" dirty="0" smtClean="0">
                <a:solidFill>
                  <a:srgbClr val="000000"/>
                </a:solidFill>
                <a:latin typeface="Arial (Body)"/>
              </a:rPr>
              <a:t>OR </a:t>
            </a:r>
            <a:r>
              <a:rPr lang="en-US" altLang="en-US" sz="2000" kern="1200" dirty="0">
                <a:solidFill>
                  <a:srgbClr val="000000"/>
                </a:solidFill>
                <a:latin typeface="Arial (Body)"/>
              </a:rPr>
              <a:t>expressions is called </a:t>
            </a:r>
            <a:r>
              <a:rPr lang="en-US" altLang="en-US" sz="2000" b="1" kern="1200" dirty="0">
                <a:solidFill>
                  <a:srgbClr val="000000"/>
                </a:solidFill>
                <a:latin typeface="Arial (Body)"/>
              </a:rPr>
              <a:t>short-circuit evaluation</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spTree>
    <p:extLst>
      <p:ext uri="{BB962C8B-B14F-4D97-AF65-F5344CB8AC3E}">
        <p14:creationId xmlns:p14="http://schemas.microsoft.com/office/powerpoint/2010/main" val="17455753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Performance</a:t>
            </a:r>
            <a:r>
              <a:rPr lang="en-US" spc="8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Tip</a:t>
            </a:r>
            <a:r>
              <a:rPr lang="en-US" spc="16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4.2</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3"/>
          </p:nvPr>
        </p:nvSpPr>
        <p:spPr>
          <a:xfrm>
            <a:off x="460375" y="1565112"/>
            <a:ext cx="4126139" cy="448938"/>
          </a:xfrm>
        </p:spPr>
        <p:txBody>
          <a:bodyPr/>
          <a:lstStyle/>
          <a:p>
            <a:pPr marL="432" indent="0">
              <a:buNone/>
            </a:pPr>
            <a:r>
              <a:rPr lang="en-US" sz="2400" dirty="0">
                <a:solidFill>
                  <a:srgbClr val="000000"/>
                </a:solidFill>
                <a:latin typeface="Arial (Body)"/>
                <a:ea typeface="Times New Roman" panose="02020603050405020304" pitchFamily="18" charset="0"/>
              </a:rPr>
              <a:t>In</a:t>
            </a:r>
            <a:r>
              <a:rPr lang="en-US" sz="2400" spc="-25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expres</a:t>
            </a:r>
            <a:r>
              <a:rPr lang="en-US" sz="2400" spc="55" dirty="0" smtClean="0">
                <a:solidFill>
                  <a:srgbClr val="000000"/>
                </a:solidFill>
                <a:latin typeface="Arial (Body)"/>
                <a:ea typeface="Times New Roman" panose="02020603050405020304" pitchFamily="18" charset="0"/>
              </a:rPr>
              <a:t>s</a:t>
            </a:r>
            <a:r>
              <a:rPr lang="en-US" sz="2400" spc="-145" dirty="0" smtClean="0">
                <a:solidFill>
                  <a:srgbClr val="000000"/>
                </a:solidFill>
                <a:latin typeface="Arial (Body)"/>
                <a:ea typeface="Times New Roman" panose="02020603050405020304" pitchFamily="18" charset="0"/>
              </a:rPr>
              <a:t>i</a:t>
            </a:r>
            <a:r>
              <a:rPr lang="en-US" sz="2400" dirty="0" smtClean="0">
                <a:solidFill>
                  <a:srgbClr val="000000"/>
                </a:solidFill>
                <a:latin typeface="Arial (Body)"/>
                <a:ea typeface="Times New Roman" panose="02020603050405020304" pitchFamily="18" charset="0"/>
              </a:rPr>
              <a:t>ons u</a:t>
            </a:r>
            <a:r>
              <a:rPr lang="en-US" sz="2400" spc="-70" dirty="0" smtClean="0">
                <a:solidFill>
                  <a:srgbClr val="000000"/>
                </a:solidFill>
                <a:latin typeface="Arial (Body)"/>
                <a:ea typeface="Times New Roman" panose="02020603050405020304" pitchFamily="18" charset="0"/>
              </a:rPr>
              <a:t>s</a:t>
            </a:r>
            <a:r>
              <a:rPr lang="en-US" sz="2400" dirty="0" smtClean="0">
                <a:solidFill>
                  <a:srgbClr val="000000"/>
                </a:solidFill>
                <a:latin typeface="Arial (Body)"/>
                <a:ea typeface="Times New Roman" panose="02020603050405020304" pitchFamily="18" charset="0"/>
              </a:rPr>
              <a:t>i</a:t>
            </a:r>
            <a:r>
              <a:rPr lang="en-US" sz="2400" spc="-265" dirty="0" smtClean="0">
                <a:solidFill>
                  <a:srgbClr val="000000"/>
                </a:solidFill>
                <a:latin typeface="Arial (Body)"/>
                <a:ea typeface="Times New Roman" panose="02020603050405020304" pitchFamily="18" charset="0"/>
              </a:rPr>
              <a:t>n</a:t>
            </a:r>
            <a:r>
              <a:rPr lang="en-US" sz="2400" dirty="0" smtClean="0">
                <a:solidFill>
                  <a:srgbClr val="000000"/>
                </a:solidFill>
                <a:latin typeface="Arial (Body)"/>
                <a:ea typeface="Times New Roman" panose="02020603050405020304" pitchFamily="18" charset="0"/>
              </a:rPr>
              <a:t>g</a:t>
            </a:r>
            <a:r>
              <a:rPr lang="en-US" sz="2400" spc="-25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operator</a:t>
            </a:r>
            <a:endParaRPr lang="en-US" sz="2400" dirty="0"/>
          </a:p>
        </p:txBody>
      </p:sp>
      <p:graphicFrame>
        <p:nvGraphicFramePr>
          <p:cNvPr id="9" name="Object 8" descr="Ampersand ampersand."/>
          <p:cNvGraphicFramePr>
            <a:graphicFrameLocks noChangeAspect="1"/>
          </p:cNvGraphicFramePr>
          <p:nvPr>
            <p:extLst>
              <p:ext uri="{D42A27DB-BD31-4B8C-83A1-F6EECF244321}">
                <p14:modId xmlns:p14="http://schemas.microsoft.com/office/powerpoint/2010/main" val="1839504906"/>
              </p:ext>
            </p:extLst>
          </p:nvPr>
        </p:nvGraphicFramePr>
        <p:xfrm>
          <a:off x="4499252" y="1691581"/>
          <a:ext cx="460050" cy="337033"/>
        </p:xfrm>
        <a:graphic>
          <a:graphicData uri="http://schemas.openxmlformats.org/presentationml/2006/ole">
            <mc:AlternateContent xmlns:mc="http://schemas.openxmlformats.org/markup-compatibility/2006">
              <mc:Choice xmlns:v="urn:schemas-microsoft-com:vml" Requires="v">
                <p:oleObj spid="_x0000_s12654" name="Equation" r:id="rId3" imgW="241200" imgH="177480" progId="Equation.DSMT4">
                  <p:embed/>
                </p:oleObj>
              </mc:Choice>
              <mc:Fallback>
                <p:oleObj name="Equation" r:id="rId3" imgW="241200" imgH="177480" progId="Equation.DSMT4">
                  <p:embed/>
                  <p:pic>
                    <p:nvPicPr>
                      <p:cNvPr id="18" name="Object 17"/>
                      <p:cNvPicPr/>
                      <p:nvPr/>
                    </p:nvPicPr>
                    <p:blipFill>
                      <a:blip r:embed="rId4"/>
                      <a:stretch>
                        <a:fillRect/>
                      </a:stretch>
                    </p:blipFill>
                    <p:spPr>
                      <a:xfrm>
                        <a:off x="4499252" y="1691581"/>
                        <a:ext cx="460050" cy="337033"/>
                      </a:xfrm>
                      <a:prstGeom prst="rect">
                        <a:avLst/>
                      </a:prstGeom>
                    </p:spPr>
                  </p:pic>
                </p:oleObj>
              </mc:Fallback>
            </mc:AlternateContent>
          </a:graphicData>
        </a:graphic>
      </p:graphicFrame>
      <p:sp>
        <p:nvSpPr>
          <p:cNvPr id="6" name="Content Placeholder 5"/>
          <p:cNvSpPr>
            <a:spLocks noGrp="1"/>
          </p:cNvSpPr>
          <p:nvPr>
            <p:ph sz="quarter" idx="15"/>
          </p:nvPr>
        </p:nvSpPr>
        <p:spPr>
          <a:xfrm>
            <a:off x="457200" y="1567976"/>
            <a:ext cx="8229600" cy="1197573"/>
          </a:xfrm>
        </p:spPr>
        <p:txBody>
          <a:bodyPr/>
          <a:lstStyle/>
          <a:p>
            <a:pPr marL="0" indent="4457700">
              <a:buNone/>
            </a:pPr>
            <a:r>
              <a:rPr lang="en-US" sz="2400" spc="-80" dirty="0">
                <a:solidFill>
                  <a:srgbClr val="000000"/>
                </a:solidFill>
                <a:latin typeface="Arial (Body)"/>
                <a:ea typeface="Times New Roman" panose="02020603050405020304" pitchFamily="18" charset="0"/>
              </a:rPr>
              <a:t>m</a:t>
            </a:r>
            <a:r>
              <a:rPr lang="en-US" sz="2400" dirty="0">
                <a:solidFill>
                  <a:srgbClr val="000000"/>
                </a:solidFill>
                <a:latin typeface="Arial (Body)"/>
                <a:ea typeface="Times New Roman" panose="02020603050405020304" pitchFamily="18" charset="0"/>
              </a:rPr>
              <a:t>ake</a:t>
            </a:r>
            <a:r>
              <a:rPr lang="en-US" sz="2400" spc="-265" dirty="0">
                <a:solidFill>
                  <a:srgbClr val="000000"/>
                </a:solidFill>
                <a:latin typeface="Arial (Body)"/>
                <a:ea typeface="Times New Roman" panose="02020603050405020304" pitchFamily="18" charset="0"/>
              </a:rPr>
              <a:t> </a:t>
            </a:r>
            <a:r>
              <a:rPr lang="en-US" sz="2400" spc="-155" dirty="0">
                <a:solidFill>
                  <a:srgbClr val="000000"/>
                </a:solidFill>
                <a:latin typeface="Arial (Body)"/>
                <a:ea typeface="Times New Roman" panose="02020603050405020304" pitchFamily="18" charset="0"/>
              </a:rPr>
              <a:t>t</a:t>
            </a:r>
            <a:r>
              <a:rPr lang="en-US" sz="2400" spc="-9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305" dirty="0">
                <a:solidFill>
                  <a:srgbClr val="000000"/>
                </a:solidFill>
                <a:latin typeface="Arial (Body)"/>
                <a:ea typeface="Times New Roman" panose="02020603050405020304" pitchFamily="18" charset="0"/>
              </a:rPr>
              <a:t> </a:t>
            </a:r>
            <a:r>
              <a:rPr lang="en-US" sz="2400" spc="-150"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ondi</a:t>
            </a:r>
            <a:r>
              <a:rPr lang="en-US" sz="2400" spc="-95"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ion</a:t>
            </a:r>
            <a:r>
              <a:rPr lang="en-US" sz="2400" spc="-26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t</a:t>
            </a:r>
            <a:r>
              <a:rPr lang="en-US" sz="2400" spc="-175" dirty="0" smtClean="0">
                <a:solidFill>
                  <a:srgbClr val="000000"/>
                </a:solidFill>
                <a:latin typeface="Arial (Body)"/>
                <a:ea typeface="Times New Roman" panose="02020603050405020304" pitchFamily="18" charset="0"/>
              </a:rPr>
              <a:t>h</a:t>
            </a:r>
            <a:r>
              <a:rPr lang="en-US" sz="2400" dirty="0" smtClean="0">
                <a:solidFill>
                  <a:srgbClr val="000000"/>
                </a:solidFill>
                <a:latin typeface="Arial (Body)"/>
                <a:ea typeface="Times New Roman" panose="02020603050405020304" pitchFamily="18" charset="0"/>
              </a:rPr>
              <a:t>a</a:t>
            </a:r>
            <a:r>
              <a:rPr lang="en-US" sz="2400" spc="85" dirty="0" smtClean="0">
                <a:solidFill>
                  <a:srgbClr val="000000"/>
                </a:solidFill>
                <a:latin typeface="Arial (Body)"/>
                <a:ea typeface="Times New Roman" panose="02020603050405020304" pitchFamily="18" charset="0"/>
              </a:rPr>
              <a:t>t</a:t>
            </a:r>
            <a:r>
              <a:rPr lang="en-US" sz="2400" dirty="0" smtClean="0">
                <a:solidFill>
                  <a:srgbClr val="000000"/>
                </a:solidFill>
                <a:latin typeface="Arial (Body)"/>
                <a:ea typeface="Times New Roman" panose="02020603050405020304" pitchFamily="18" charset="0"/>
              </a:rPr>
              <a:t>’s </a:t>
            </a:r>
            <a:r>
              <a:rPr lang="en-US" sz="2400" spc="-70" dirty="0" smtClean="0">
                <a:solidFill>
                  <a:srgbClr val="000000"/>
                </a:solidFill>
                <a:latin typeface="Arial (Body)"/>
                <a:ea typeface="Times New Roman" panose="02020603050405020304" pitchFamily="18" charset="0"/>
              </a:rPr>
              <a:t>m</a:t>
            </a:r>
            <a:r>
              <a:rPr lang="en-US" sz="2400" dirty="0" smtClean="0">
                <a:solidFill>
                  <a:srgbClr val="000000"/>
                </a:solidFill>
                <a:latin typeface="Arial (Body)"/>
                <a:ea typeface="Times New Roman" panose="02020603050405020304" pitchFamily="18" charset="0"/>
              </a:rPr>
              <a:t>ost</a:t>
            </a:r>
            <a:r>
              <a:rPr lang="en-US" sz="2400" spc="-300" dirty="0" smtClean="0">
                <a:solidFill>
                  <a:srgbClr val="000000"/>
                </a:solidFill>
                <a:latin typeface="Arial (Body)"/>
                <a:ea typeface="Times New Roman" panose="02020603050405020304" pitchFamily="18" charset="0"/>
              </a:rPr>
              <a:t> </a:t>
            </a:r>
            <a:r>
              <a:rPr lang="en-US" sz="2400" spc="-80" dirty="0">
                <a:solidFill>
                  <a:srgbClr val="000000"/>
                </a:solidFill>
                <a:latin typeface="Arial (Body)"/>
                <a:ea typeface="Times New Roman" panose="02020603050405020304" pitchFamily="18" charset="0"/>
              </a:rPr>
              <a:t>l</a:t>
            </a:r>
            <a:r>
              <a:rPr lang="en-US" sz="2400" dirty="0">
                <a:solidFill>
                  <a:srgbClr val="000000"/>
                </a:solidFill>
                <a:latin typeface="Arial (Body)"/>
                <a:ea typeface="Times New Roman" panose="02020603050405020304" pitchFamily="18" charset="0"/>
              </a:rPr>
              <a:t>ikely</a:t>
            </a:r>
            <a:r>
              <a:rPr lang="en-US" sz="2400" spc="-295" dirty="0">
                <a:solidFill>
                  <a:srgbClr val="000000"/>
                </a:solidFill>
                <a:latin typeface="Arial (Body)"/>
                <a:ea typeface="Times New Roman" panose="02020603050405020304" pitchFamily="18" charset="0"/>
              </a:rPr>
              <a:t> </a:t>
            </a:r>
            <a:r>
              <a:rPr lang="en-US" sz="2400" spc="-140"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o</a:t>
            </a:r>
            <a:r>
              <a:rPr lang="en-US" sz="2400" spc="-260" dirty="0">
                <a:solidFill>
                  <a:srgbClr val="000000"/>
                </a:solidFill>
                <a:latin typeface="Arial (Body)"/>
                <a:ea typeface="Times New Roman" panose="02020603050405020304" pitchFamily="18" charset="0"/>
              </a:rPr>
              <a:t> </a:t>
            </a:r>
            <a:r>
              <a:rPr lang="en-US" sz="2400" spc="-110" dirty="0" smtClean="0">
                <a:solidFill>
                  <a:srgbClr val="000000"/>
                </a:solidFill>
                <a:latin typeface="Arial (Body)"/>
                <a:ea typeface="Times New Roman" panose="02020603050405020304" pitchFamily="18" charset="0"/>
              </a:rPr>
              <a:t>b</a:t>
            </a:r>
            <a:r>
              <a:rPr lang="en-US" sz="2400" spc="20" dirty="0" smtClean="0">
                <a:solidFill>
                  <a:srgbClr val="000000"/>
                </a:solidFill>
                <a:latin typeface="Arial (Body)"/>
                <a:ea typeface="Times New Roman" panose="02020603050405020304" pitchFamily="18" charset="0"/>
              </a:rPr>
              <a:t>e </a:t>
            </a:r>
            <a:r>
              <a:rPr lang="en-US" sz="2400" dirty="0" smtClean="0">
                <a:solidFill>
                  <a:srgbClr val="000000"/>
                </a:solidFill>
                <a:latin typeface="Arial (Body)"/>
                <a:ea typeface="Times New Roman" panose="02020603050405020304" pitchFamily="18" charset="0"/>
              </a:rPr>
              <a:t>false</a:t>
            </a:r>
            <a:r>
              <a:rPr lang="en-US" sz="2400" spc="-16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the</a:t>
            </a:r>
            <a:r>
              <a:rPr lang="en-US" sz="2400" spc="-295" dirty="0">
                <a:solidFill>
                  <a:srgbClr val="000000"/>
                </a:solidFill>
                <a:latin typeface="Arial (Body)"/>
                <a:ea typeface="Times New Roman" panose="02020603050405020304" pitchFamily="18" charset="0"/>
              </a:rPr>
              <a:t> </a:t>
            </a:r>
            <a:r>
              <a:rPr lang="en-US" sz="2400" spc="-145" dirty="0" smtClean="0">
                <a:solidFill>
                  <a:srgbClr val="000000"/>
                </a:solidFill>
                <a:latin typeface="Arial (Body)"/>
                <a:ea typeface="Times New Roman" panose="02020603050405020304" pitchFamily="18" charset="0"/>
              </a:rPr>
              <a:t>l</a:t>
            </a:r>
            <a:r>
              <a:rPr lang="en-US" sz="2400" dirty="0" smtClean="0">
                <a:solidFill>
                  <a:srgbClr val="000000"/>
                </a:solidFill>
                <a:latin typeface="Arial (Body)"/>
                <a:ea typeface="Times New Roman" panose="02020603050405020304" pitchFamily="18" charset="0"/>
              </a:rPr>
              <a:t>ef</a:t>
            </a:r>
            <a:r>
              <a:rPr lang="en-US" sz="2400" spc="-135" dirty="0" smtClean="0">
                <a:solidFill>
                  <a:srgbClr val="000000"/>
                </a:solidFill>
                <a:latin typeface="Arial (Body)"/>
                <a:ea typeface="Times New Roman" panose="02020603050405020304" pitchFamily="18" charset="0"/>
              </a:rPr>
              <a:t>t</a:t>
            </a:r>
            <a:r>
              <a:rPr lang="en-US" sz="2400" dirty="0" smtClean="0">
                <a:solidFill>
                  <a:srgbClr val="000000"/>
                </a:solidFill>
                <a:latin typeface="Arial (Body)"/>
                <a:ea typeface="Times New Roman" panose="02020603050405020304" pitchFamily="18" charset="0"/>
              </a:rPr>
              <a:t>­most</a:t>
            </a:r>
            <a:r>
              <a:rPr lang="en-US" sz="2400" spc="-225" dirty="0" smtClean="0">
                <a:solidFill>
                  <a:srgbClr val="000000"/>
                </a:solidFill>
                <a:latin typeface="Arial (Body)"/>
                <a:ea typeface="Times New Roman" panose="02020603050405020304" pitchFamily="18" charset="0"/>
              </a:rPr>
              <a:t> </a:t>
            </a:r>
            <a:r>
              <a:rPr lang="en-US" sz="2400" spc="-150"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ond</a:t>
            </a:r>
            <a:r>
              <a:rPr lang="en-US" sz="2400" spc="-75" dirty="0">
                <a:solidFill>
                  <a:srgbClr val="000000"/>
                </a:solidFill>
                <a:latin typeface="Arial (Body)"/>
                <a:ea typeface="Times New Roman" panose="02020603050405020304" pitchFamily="18" charset="0"/>
              </a:rPr>
              <a:t>i</a:t>
            </a:r>
            <a:r>
              <a:rPr lang="en-US" sz="2400" dirty="0">
                <a:solidFill>
                  <a:srgbClr val="000000"/>
                </a:solidFill>
                <a:latin typeface="Arial (Body)"/>
                <a:ea typeface="Times New Roman" panose="02020603050405020304" pitchFamily="18" charset="0"/>
              </a:rPr>
              <a:t>tio</a:t>
            </a:r>
            <a:r>
              <a:rPr lang="en-US" sz="2400" spc="10" dirty="0">
                <a:solidFill>
                  <a:srgbClr val="000000"/>
                </a:solidFill>
                <a:latin typeface="Arial (Body)"/>
                <a:ea typeface="Times New Roman" panose="02020603050405020304" pitchFamily="18" charset="0"/>
              </a:rPr>
              <a:t>n</a:t>
            </a:r>
            <a:r>
              <a:rPr lang="en-US" sz="2400" dirty="0">
                <a:solidFill>
                  <a:srgbClr val="000000"/>
                </a:solidFill>
                <a:latin typeface="Arial (Body)"/>
                <a:ea typeface="Times New Roman" panose="02020603050405020304" pitchFamily="18" charset="0"/>
              </a:rPr>
              <a:t>.</a:t>
            </a:r>
            <a:r>
              <a:rPr lang="en-US" sz="2400" spc="-30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In</a:t>
            </a:r>
            <a:r>
              <a:rPr lang="en-US" sz="2400" spc="-215" dirty="0" smtClean="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expres</a:t>
            </a:r>
            <a:r>
              <a:rPr lang="en-US" sz="2400" spc="20" dirty="0" smtClean="0">
                <a:solidFill>
                  <a:srgbClr val="000000"/>
                </a:solidFill>
                <a:latin typeface="Arial (Body)"/>
                <a:ea typeface="Times New Roman" panose="02020603050405020304" pitchFamily="18" charset="0"/>
              </a:rPr>
              <a:t>s</a:t>
            </a:r>
            <a:r>
              <a:rPr lang="en-US" sz="2400" dirty="0">
                <a:solidFill>
                  <a:srgbClr val="000000"/>
                </a:solidFill>
                <a:latin typeface="Arial (Body)"/>
                <a:ea typeface="Times New Roman" panose="02020603050405020304" pitchFamily="18" charset="0"/>
              </a:rPr>
              <a:t>ions usi</a:t>
            </a:r>
            <a:r>
              <a:rPr lang="en-US" sz="2400" spc="-225" dirty="0">
                <a:solidFill>
                  <a:srgbClr val="000000"/>
                </a:solidFill>
                <a:latin typeface="Arial (Body)"/>
                <a:ea typeface="Times New Roman" panose="02020603050405020304" pitchFamily="18" charset="0"/>
              </a:rPr>
              <a:t>n</a:t>
            </a:r>
            <a:r>
              <a:rPr lang="en-US" sz="2400" dirty="0">
                <a:solidFill>
                  <a:srgbClr val="000000"/>
                </a:solidFill>
                <a:latin typeface="Arial (Body)"/>
                <a:ea typeface="Times New Roman" panose="02020603050405020304" pitchFamily="18" charset="0"/>
              </a:rPr>
              <a:t>g</a:t>
            </a:r>
            <a:r>
              <a:rPr lang="en-US" sz="2400" spc="-215"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ope</a:t>
            </a:r>
            <a:r>
              <a:rPr lang="en-US" sz="2400" spc="-115" dirty="0" smtClean="0">
                <a:solidFill>
                  <a:srgbClr val="000000"/>
                </a:solidFill>
                <a:latin typeface="Arial (Body)"/>
                <a:ea typeface="Times New Roman" panose="02020603050405020304" pitchFamily="18" charset="0"/>
              </a:rPr>
              <a:t>r</a:t>
            </a:r>
            <a:r>
              <a:rPr lang="en-US" sz="2400" dirty="0" smtClean="0">
                <a:solidFill>
                  <a:srgbClr val="000000"/>
                </a:solidFill>
                <a:latin typeface="Arial (Body)"/>
                <a:ea typeface="Times New Roman" panose="02020603050405020304" pitchFamily="18" charset="0"/>
              </a:rPr>
              <a:t>ator</a:t>
            </a:r>
          </a:p>
        </p:txBody>
      </p:sp>
      <p:graphicFrame>
        <p:nvGraphicFramePr>
          <p:cNvPr id="10" name="Object 9" descr="Double pipe"/>
          <p:cNvGraphicFramePr>
            <a:graphicFrameLocks noChangeAspect="1"/>
          </p:cNvGraphicFramePr>
          <p:nvPr>
            <p:extLst>
              <p:ext uri="{D42A27DB-BD31-4B8C-83A1-F6EECF244321}">
                <p14:modId xmlns:p14="http://schemas.microsoft.com/office/powerpoint/2010/main" val="3159441963"/>
              </p:ext>
            </p:extLst>
          </p:nvPr>
        </p:nvGraphicFramePr>
        <p:xfrm>
          <a:off x="2520730" y="2432174"/>
          <a:ext cx="247188" cy="349228"/>
        </p:xfrm>
        <a:graphic>
          <a:graphicData uri="http://schemas.openxmlformats.org/presentationml/2006/ole">
            <mc:AlternateContent xmlns:mc="http://schemas.openxmlformats.org/markup-compatibility/2006">
              <mc:Choice xmlns:v="urn:schemas-microsoft-com:vml" Requires="v">
                <p:oleObj spid="_x0000_s12655" name="Equation" r:id="rId5" imgW="152280" imgH="215640" progId="Equation.DSMT4">
                  <p:embed/>
                </p:oleObj>
              </mc:Choice>
              <mc:Fallback>
                <p:oleObj name="Equation" r:id="rId5" imgW="152280" imgH="215640" progId="Equation.DSMT4">
                  <p:embed/>
                  <p:pic>
                    <p:nvPicPr>
                      <p:cNvPr id="9" name="Object 8"/>
                      <p:cNvPicPr/>
                      <p:nvPr/>
                    </p:nvPicPr>
                    <p:blipFill>
                      <a:blip r:embed="rId6"/>
                      <a:stretch>
                        <a:fillRect/>
                      </a:stretch>
                    </p:blipFill>
                    <p:spPr>
                      <a:xfrm>
                        <a:off x="2520730" y="2432174"/>
                        <a:ext cx="247188" cy="349228"/>
                      </a:xfrm>
                      <a:prstGeom prst="rect">
                        <a:avLst/>
                      </a:prstGeom>
                    </p:spPr>
                  </p:pic>
                </p:oleObj>
              </mc:Fallback>
            </mc:AlternateContent>
          </a:graphicData>
        </a:graphic>
      </p:graphicFrame>
      <p:sp>
        <p:nvSpPr>
          <p:cNvPr id="8" name="Content Placeholder 7"/>
          <p:cNvSpPr>
            <a:spLocks noGrp="1"/>
          </p:cNvSpPr>
          <p:nvPr>
            <p:ph sz="quarter" idx="17"/>
          </p:nvPr>
        </p:nvSpPr>
        <p:spPr>
          <a:xfrm>
            <a:off x="457200" y="2322416"/>
            <a:ext cx="8226424" cy="1133475"/>
          </a:xfrm>
        </p:spPr>
        <p:txBody>
          <a:bodyPr/>
          <a:lstStyle/>
          <a:p>
            <a:pPr marL="0" indent="2286000">
              <a:buNone/>
            </a:pPr>
            <a:r>
              <a:rPr lang="en-US" sz="2400" spc="-80" dirty="0">
                <a:solidFill>
                  <a:srgbClr val="000000"/>
                </a:solidFill>
                <a:latin typeface="Arial (Body)"/>
                <a:ea typeface="Times New Roman" panose="02020603050405020304" pitchFamily="18" charset="0"/>
              </a:rPr>
              <a:t>m</a:t>
            </a:r>
            <a:r>
              <a:rPr lang="en-US" sz="2400" dirty="0">
                <a:solidFill>
                  <a:srgbClr val="000000"/>
                </a:solidFill>
                <a:latin typeface="Arial (Body)"/>
                <a:ea typeface="Times New Roman" panose="02020603050405020304" pitchFamily="18" charset="0"/>
              </a:rPr>
              <a:t>ake</a:t>
            </a:r>
            <a:r>
              <a:rPr lang="en-US" sz="2400" i="1" spc="-265" dirty="0">
                <a:solidFill>
                  <a:srgbClr val="000000"/>
                </a:solidFill>
                <a:latin typeface="Arial (Body)"/>
                <a:ea typeface="Times New Roman" panose="02020603050405020304" pitchFamily="18" charset="0"/>
              </a:rPr>
              <a:t> </a:t>
            </a:r>
            <a:r>
              <a:rPr lang="en-US" sz="2400" spc="-140" dirty="0">
                <a:solidFill>
                  <a:srgbClr val="000000"/>
                </a:solidFill>
                <a:latin typeface="Arial (Body)"/>
                <a:ea typeface="Times New Roman" panose="02020603050405020304" pitchFamily="18" charset="0"/>
              </a:rPr>
              <a:t>t</a:t>
            </a:r>
            <a:r>
              <a:rPr lang="en-US" sz="2400" spc="-9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27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condi</a:t>
            </a:r>
            <a:r>
              <a:rPr lang="en-US" sz="2400" spc="-100"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ion</a:t>
            </a:r>
            <a:r>
              <a:rPr lang="en-US" sz="2400" spc="-265"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t</a:t>
            </a:r>
            <a:r>
              <a:rPr lang="en-US" sz="2400" spc="-175" dirty="0" smtClean="0">
                <a:solidFill>
                  <a:srgbClr val="000000"/>
                </a:solidFill>
                <a:latin typeface="Arial (Body)"/>
                <a:ea typeface="Times New Roman" panose="02020603050405020304" pitchFamily="18" charset="0"/>
              </a:rPr>
              <a:t>h</a:t>
            </a:r>
            <a:r>
              <a:rPr lang="en-US" sz="2400" dirty="0" smtClean="0">
                <a:solidFill>
                  <a:srgbClr val="000000"/>
                </a:solidFill>
                <a:latin typeface="Arial (Body)"/>
                <a:ea typeface="Times New Roman" panose="02020603050405020304" pitchFamily="18" charset="0"/>
              </a:rPr>
              <a:t>a</a:t>
            </a:r>
            <a:r>
              <a:rPr lang="en-US" sz="2400" spc="-95" dirty="0" smtClean="0">
                <a:solidFill>
                  <a:srgbClr val="000000"/>
                </a:solidFill>
                <a:latin typeface="Arial (Body)"/>
                <a:ea typeface="Times New Roman" panose="02020603050405020304" pitchFamily="18" charset="0"/>
              </a:rPr>
              <a:t>t</a:t>
            </a:r>
            <a:r>
              <a:rPr lang="en-US" sz="2400" spc="-610" dirty="0" smtClean="0">
                <a:solidFill>
                  <a:srgbClr val="000000"/>
                </a:solidFill>
                <a:latin typeface="Arial (Body)"/>
                <a:ea typeface="Times New Roman" panose="02020603050405020304" pitchFamily="18" charset="0"/>
              </a:rPr>
              <a:t>’</a:t>
            </a:r>
            <a:r>
              <a:rPr lang="en-US" sz="2400" spc="-260" dirty="0" smtClean="0">
                <a:solidFill>
                  <a:srgbClr val="000000"/>
                </a:solidFill>
                <a:latin typeface="Arial (Body)"/>
                <a:ea typeface="Times New Roman" panose="02020603050405020304" pitchFamily="18" charset="0"/>
              </a:rPr>
              <a:t> s  </a:t>
            </a:r>
            <a:r>
              <a:rPr lang="en-US" sz="2400" spc="-70" dirty="0" smtClean="0">
                <a:solidFill>
                  <a:srgbClr val="000000"/>
                </a:solidFill>
                <a:latin typeface="Arial (Body)"/>
                <a:ea typeface="Times New Roman" panose="02020603050405020304" pitchFamily="18" charset="0"/>
              </a:rPr>
              <a:t>m</a:t>
            </a:r>
            <a:r>
              <a:rPr lang="en-US" sz="2400" dirty="0" smtClean="0">
                <a:solidFill>
                  <a:srgbClr val="000000"/>
                </a:solidFill>
                <a:latin typeface="Arial (Body)"/>
                <a:ea typeface="Times New Roman" panose="02020603050405020304" pitchFamily="18" charset="0"/>
              </a:rPr>
              <a:t>ost</a:t>
            </a:r>
            <a:r>
              <a:rPr lang="en-US" sz="2400" spc="-275" dirty="0" smtClean="0">
                <a:solidFill>
                  <a:srgbClr val="000000"/>
                </a:solidFill>
                <a:latin typeface="Arial (Body)"/>
                <a:ea typeface="Times New Roman" panose="02020603050405020304" pitchFamily="18" charset="0"/>
              </a:rPr>
              <a:t> </a:t>
            </a:r>
            <a:r>
              <a:rPr lang="en-US" sz="2400" spc="-80" dirty="0">
                <a:solidFill>
                  <a:srgbClr val="000000"/>
                </a:solidFill>
                <a:latin typeface="Arial (Body)"/>
                <a:ea typeface="Times New Roman" panose="02020603050405020304" pitchFamily="18" charset="0"/>
              </a:rPr>
              <a:t>l</a:t>
            </a:r>
            <a:r>
              <a:rPr lang="en-US" sz="2400" dirty="0">
                <a:solidFill>
                  <a:srgbClr val="000000"/>
                </a:solidFill>
                <a:latin typeface="Arial (Body)"/>
                <a:ea typeface="Times New Roman" panose="02020603050405020304" pitchFamily="18" charset="0"/>
              </a:rPr>
              <a:t>ik</a:t>
            </a:r>
            <a:r>
              <a:rPr lang="en-US" sz="2400" spc="-15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ly</a:t>
            </a:r>
            <a:r>
              <a:rPr lang="en-US" sz="2400" spc="-2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to </a:t>
            </a:r>
            <a:r>
              <a:rPr lang="en-US" sz="2400" spc="-105" dirty="0" smtClean="0">
                <a:solidFill>
                  <a:srgbClr val="000000"/>
                </a:solidFill>
                <a:latin typeface="Arial (Body)"/>
                <a:ea typeface="Times New Roman" panose="02020603050405020304" pitchFamily="18" charset="0"/>
              </a:rPr>
              <a:t>b</a:t>
            </a:r>
            <a:r>
              <a:rPr lang="en-US" sz="2400" dirty="0">
                <a:solidFill>
                  <a:srgbClr val="000000"/>
                </a:solidFill>
                <a:latin typeface="Arial (Body)"/>
                <a:ea typeface="Times New Roman" panose="02020603050405020304" pitchFamily="18" charset="0"/>
              </a:rPr>
              <a:t>e true</a:t>
            </a:r>
            <a:r>
              <a:rPr lang="en-US" sz="2400" spc="-7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the</a:t>
            </a:r>
            <a:r>
              <a:rPr lang="en-US" sz="2400" spc="-80" dirty="0">
                <a:solidFill>
                  <a:srgbClr val="000000"/>
                </a:solidFill>
                <a:latin typeface="Arial (Body)"/>
                <a:ea typeface="Times New Roman" panose="02020603050405020304" pitchFamily="18" charset="0"/>
              </a:rPr>
              <a:t> </a:t>
            </a:r>
            <a:r>
              <a:rPr lang="en-US" sz="2400" spc="-135" dirty="0">
                <a:solidFill>
                  <a:srgbClr val="000000"/>
                </a:solidFill>
                <a:latin typeface="Arial (Body)"/>
                <a:ea typeface="Times New Roman" panose="02020603050405020304" pitchFamily="18" charset="0"/>
              </a:rPr>
              <a:t>l</a:t>
            </a:r>
            <a:r>
              <a:rPr lang="en-US" sz="2400" dirty="0">
                <a:solidFill>
                  <a:srgbClr val="000000"/>
                </a:solidFill>
                <a:latin typeface="Arial (Body)"/>
                <a:ea typeface="Times New Roman" panose="02020603050405020304" pitchFamily="18" charset="0"/>
              </a:rPr>
              <a:t>eftmost</a:t>
            </a:r>
            <a:r>
              <a:rPr lang="en-US" sz="2400" spc="40" dirty="0">
                <a:solidFill>
                  <a:srgbClr val="000000"/>
                </a:solidFill>
                <a:latin typeface="Arial (Body)"/>
                <a:ea typeface="Times New Roman" panose="02020603050405020304" pitchFamily="18" charset="0"/>
              </a:rPr>
              <a:t> </a:t>
            </a:r>
            <a:r>
              <a:rPr lang="en-US" sz="2400" spc="-14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o</a:t>
            </a:r>
            <a:r>
              <a:rPr lang="en-US" sz="2400" spc="-145" dirty="0">
                <a:solidFill>
                  <a:srgbClr val="000000"/>
                </a:solidFill>
                <a:latin typeface="Arial (Body)"/>
                <a:ea typeface="Times New Roman" panose="02020603050405020304" pitchFamily="18" charset="0"/>
              </a:rPr>
              <a:t>n</a:t>
            </a:r>
            <a:r>
              <a:rPr lang="en-US" sz="2400" dirty="0">
                <a:solidFill>
                  <a:srgbClr val="000000"/>
                </a:solidFill>
                <a:latin typeface="Arial (Body)"/>
                <a:ea typeface="Times New Roman" panose="02020603050405020304" pitchFamily="18" charset="0"/>
              </a:rPr>
              <a:t>ditio</a:t>
            </a:r>
            <a:r>
              <a:rPr lang="en-US" sz="2400" spc="50" dirty="0">
                <a:solidFill>
                  <a:srgbClr val="000000"/>
                </a:solidFill>
                <a:latin typeface="Arial (Body)"/>
                <a:ea typeface="Times New Roman" panose="02020603050405020304" pitchFamily="18" charset="0"/>
              </a:rPr>
              <a:t>n</a:t>
            </a:r>
            <a:r>
              <a:rPr lang="en-US" sz="2400" dirty="0">
                <a:solidFill>
                  <a:srgbClr val="000000"/>
                </a:solidFill>
                <a:latin typeface="Arial (Body)"/>
                <a:ea typeface="Times New Roman" panose="02020603050405020304" pitchFamily="18" charset="0"/>
              </a:rPr>
              <a:t>.</a:t>
            </a:r>
            <a:r>
              <a:rPr lang="en-US" sz="2400" spc="-1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4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is</a:t>
            </a:r>
            <a:r>
              <a:rPr lang="en-US" sz="2400" spc="-140" dirty="0">
                <a:solidFill>
                  <a:srgbClr val="000000"/>
                </a:solidFill>
                <a:latin typeface="Arial (Body)"/>
                <a:ea typeface="Times New Roman" panose="02020603050405020304" pitchFamily="18" charset="0"/>
              </a:rPr>
              <a:t> </a:t>
            </a:r>
            <a:r>
              <a:rPr lang="en-US" sz="2400" spc="-14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an</a:t>
            </a:r>
            <a:r>
              <a:rPr lang="en-US" sz="2400" spc="-4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r</a:t>
            </a:r>
            <a:r>
              <a:rPr lang="en-US" sz="2400" spc="-19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du</a:t>
            </a:r>
            <a:r>
              <a:rPr lang="en-US" sz="2400" spc="-8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e</a:t>
            </a:r>
            <a:r>
              <a:rPr lang="en-US" sz="2400" spc="-95" dirty="0">
                <a:solidFill>
                  <a:srgbClr val="000000"/>
                </a:solidFill>
                <a:latin typeface="Arial (Body)"/>
                <a:ea typeface="Times New Roman" panose="02020603050405020304" pitchFamily="18" charset="0"/>
              </a:rPr>
              <a:t> </a:t>
            </a:r>
            <a:r>
              <a:rPr lang="en-US" sz="2400" spc="195" dirty="0">
                <a:solidFill>
                  <a:srgbClr val="000000"/>
                </a:solidFill>
                <a:latin typeface="Arial (Body)"/>
                <a:ea typeface="Times New Roman" panose="02020603050405020304" pitchFamily="18" charset="0"/>
              </a:rPr>
              <a:t>a </a:t>
            </a:r>
            <a:r>
              <a:rPr lang="en-US" sz="2400" dirty="0">
                <a:solidFill>
                  <a:srgbClr val="000000"/>
                </a:solidFill>
                <a:latin typeface="Arial (Body)"/>
                <a:ea typeface="Times New Roman" panose="02020603050405020304" pitchFamily="18" charset="0"/>
              </a:rPr>
              <a:t>prog</a:t>
            </a:r>
            <a:r>
              <a:rPr lang="en-US" sz="2400" spc="110" dirty="0">
                <a:solidFill>
                  <a:srgbClr val="000000"/>
                </a:solidFill>
                <a:latin typeface="Arial (Body)"/>
                <a:ea typeface="Times New Roman" panose="02020603050405020304" pitchFamily="18" charset="0"/>
              </a:rPr>
              <a:t>r</a:t>
            </a:r>
            <a:r>
              <a:rPr lang="en-US" sz="2400" dirty="0">
                <a:solidFill>
                  <a:srgbClr val="000000"/>
                </a:solidFill>
                <a:latin typeface="Arial (Body)"/>
                <a:ea typeface="Times New Roman" panose="02020603050405020304" pitchFamily="18" charset="0"/>
              </a:rPr>
              <a:t>am's</a:t>
            </a:r>
            <a:r>
              <a:rPr lang="en-US" sz="2400" spc="-5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e</a:t>
            </a:r>
            <a:r>
              <a:rPr lang="en-US" sz="2400" spc="-105" dirty="0">
                <a:solidFill>
                  <a:srgbClr val="000000"/>
                </a:solidFill>
                <a:latin typeface="Arial (Body)"/>
                <a:ea typeface="Times New Roman" panose="02020603050405020304" pitchFamily="18" charset="0"/>
              </a:rPr>
              <a:t>x</a:t>
            </a:r>
            <a:r>
              <a:rPr lang="en-US" sz="2400" dirty="0">
                <a:solidFill>
                  <a:srgbClr val="000000"/>
                </a:solidFill>
                <a:latin typeface="Arial (Body)"/>
                <a:ea typeface="Times New Roman" panose="02020603050405020304" pitchFamily="18" charset="0"/>
              </a:rPr>
              <a:t>ecution</a:t>
            </a:r>
            <a:r>
              <a:rPr lang="en-US" sz="2400" spc="3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time.</a:t>
            </a:r>
            <a:endParaRPr lang="en-US" sz="2400" dirty="0"/>
          </a:p>
        </p:txBody>
      </p:sp>
    </p:spTree>
    <p:extLst>
      <p:ext uri="{BB962C8B-B14F-4D97-AF65-F5344CB8AC3E}">
        <p14:creationId xmlns:p14="http://schemas.microsoft.com/office/powerpoint/2010/main" val="118055819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kern="1200" dirty="0">
                <a:latin typeface="Times New Roman" panose="02020603050405020304" pitchFamily="18" charset="0"/>
              </a:rPr>
              <a:t>4.10 Logical Operators </a:t>
            </a:r>
            <a:r>
              <a:rPr lang="en-US" sz="2000" b="0" kern="1200" dirty="0">
                <a:latin typeface="Times New Roman" panose="02020603050405020304" pitchFamily="18" charset="0"/>
              </a:rPr>
              <a:t>(8 of </a:t>
            </a:r>
            <a:r>
              <a:rPr lang="en-US" sz="2000" b="0" kern="1200" dirty="0" smtClean="0">
                <a:latin typeface="Times New Roman" panose="02020603050405020304" pitchFamily="18" charset="0"/>
              </a:rPr>
              <a:t>12)</a:t>
            </a:r>
            <a:endParaRPr lang="en-US" dirty="0"/>
          </a:p>
        </p:txBody>
      </p:sp>
      <p:sp>
        <p:nvSpPr>
          <p:cNvPr id="2" name="Text Placeholder 1"/>
          <p:cNvSpPr>
            <a:spLocks noGrp="1"/>
          </p:cNvSpPr>
          <p:nvPr>
            <p:ph type="body" idx="1"/>
          </p:nvPr>
        </p:nvSpPr>
        <p:spPr>
          <a:xfrm>
            <a:off x="457200" y="1600199"/>
            <a:ext cx="8229600" cy="2809875"/>
          </a:xfrm>
        </p:spPr>
        <p:txBody>
          <a:bodyPr/>
          <a:lstStyle/>
          <a:p>
            <a:pPr marL="0" indent="0">
              <a:lnSpc>
                <a:spcPct val="80000"/>
              </a:lnSpc>
              <a:buNone/>
              <a:defRPr/>
            </a:pPr>
            <a:r>
              <a:rPr lang="en-US" b="1" kern="1200" dirty="0">
                <a:solidFill>
                  <a:srgbClr val="000000"/>
                </a:solidFill>
                <a:latin typeface="Arial (Body)"/>
              </a:rPr>
              <a:t>Logical Negation</a:t>
            </a:r>
            <a:r>
              <a:rPr lang="en-US" dirty="0"/>
              <a:t> (!) </a:t>
            </a:r>
            <a:r>
              <a:rPr lang="en-US" b="1" kern="1200" dirty="0">
                <a:solidFill>
                  <a:srgbClr val="000000"/>
                </a:solidFill>
                <a:latin typeface="Arial (Body)"/>
              </a:rPr>
              <a:t>Operator</a:t>
            </a:r>
            <a:endParaRPr lang="en-US" dirty="0">
              <a:solidFill>
                <a:srgbClr val="000000"/>
              </a:solidFill>
            </a:endParaRPr>
          </a:p>
          <a:p>
            <a:pPr>
              <a:defRPr/>
            </a:pPr>
            <a:r>
              <a:rPr lang="en-US" sz="1800" dirty="0">
                <a:solidFill>
                  <a:srgbClr val="000000"/>
                </a:solidFill>
                <a:latin typeface="+mn-lt"/>
              </a:rPr>
              <a:t>C provides ! (logical negation) to enable you to “reverse” the meaning of a condition.</a:t>
            </a:r>
          </a:p>
          <a:p>
            <a:pPr eaLnBrk="1" hangingPunct="1">
              <a:defRPr/>
            </a:pPr>
            <a:r>
              <a:rPr lang="en-US" sz="1800" dirty="0">
                <a:solidFill>
                  <a:srgbClr val="000000"/>
                </a:solidFill>
                <a:latin typeface="+mn-lt"/>
              </a:rPr>
              <a:t>The logical negation operator has only a single condition as an operand (and is therefore a unary operator).</a:t>
            </a:r>
          </a:p>
          <a:p>
            <a:pPr eaLnBrk="1" hangingPunct="1">
              <a:defRPr/>
            </a:pPr>
            <a:r>
              <a:rPr lang="en-US" sz="1800" dirty="0">
                <a:solidFill>
                  <a:srgbClr val="000000"/>
                </a:solidFill>
                <a:latin typeface="+mn-lt"/>
              </a:rPr>
              <a:t>Placed before a condition when we’re interested in choosing a path of execution if the original condition (without the logical negation operator) is false, such as in the following program </a:t>
            </a:r>
            <a:r>
              <a:rPr lang="en-US" sz="1800" dirty="0" smtClean="0">
                <a:solidFill>
                  <a:srgbClr val="000000"/>
                </a:solidFill>
                <a:latin typeface="+mn-lt"/>
              </a:rPr>
              <a:t>segment:</a:t>
            </a:r>
          </a:p>
        </p:txBody>
      </p:sp>
      <p:pic>
        <p:nvPicPr>
          <p:cNvPr id="11" name="Picture 10" descr="Computer code reads as follows. if left parenthesis exclamation point lefty parenthesis grade equals equals sentinel Value right parenthesis right parenthesis print f left parenthesis double quote The next grade is percent sign f back slash n double quote comma grade right parenthesis semicolon."/>
          <p:cNvPicPr>
            <a:picLocks noChangeAspect="1"/>
          </p:cNvPicPr>
          <p:nvPr/>
        </p:nvPicPr>
        <p:blipFill rotWithShape="1">
          <a:blip r:embed="rId2"/>
          <a:srcRect t="13877" r="2466" b="15663"/>
          <a:stretch/>
        </p:blipFill>
        <p:spPr>
          <a:xfrm>
            <a:off x="2047657" y="4448174"/>
            <a:ext cx="4905593" cy="438151"/>
          </a:xfrm>
          <a:prstGeom prst="rect">
            <a:avLst/>
          </a:prstGeom>
        </p:spPr>
      </p:pic>
      <p:sp>
        <p:nvSpPr>
          <p:cNvPr id="3" name="Text Placeholder 2"/>
          <p:cNvSpPr>
            <a:spLocks noGrp="1"/>
          </p:cNvSpPr>
          <p:nvPr>
            <p:ph type="body" idx="2"/>
          </p:nvPr>
        </p:nvSpPr>
        <p:spPr>
          <a:xfrm>
            <a:off x="457200" y="4924426"/>
            <a:ext cx="8229600" cy="1438274"/>
          </a:xfrm>
        </p:spPr>
        <p:txBody>
          <a:bodyPr/>
          <a:lstStyle/>
          <a:p>
            <a:pPr eaLnBrk="1" hangingPunct="1">
              <a:defRPr/>
            </a:pPr>
            <a:r>
              <a:rPr lang="en-US" sz="1800" dirty="0">
                <a:solidFill>
                  <a:srgbClr val="000000"/>
                </a:solidFill>
                <a:latin typeface="+mn-lt"/>
              </a:rPr>
              <a:t>The parentheses around the condition </a:t>
            </a:r>
            <a:r>
              <a:rPr lang="en-US" sz="1800" dirty="0">
                <a:solidFill>
                  <a:srgbClr val="000000"/>
                </a:solidFill>
                <a:latin typeface="Consolas" panose="020B0609020204030204" pitchFamily="49" charset="0"/>
                <a:cs typeface="Consolas" panose="020B0609020204030204" pitchFamily="49" charset="0"/>
              </a:rPr>
              <a:t>grade == sentinelValue</a:t>
            </a:r>
            <a:r>
              <a:rPr lang="en-US" sz="1800" dirty="0">
                <a:solidFill>
                  <a:srgbClr val="000000"/>
                </a:solidFill>
                <a:latin typeface="Consolas" panose="020B0609020204030204" pitchFamily="49" charset="0"/>
              </a:rPr>
              <a:t> </a:t>
            </a:r>
            <a:r>
              <a:rPr lang="en-US" sz="1800" dirty="0">
                <a:solidFill>
                  <a:srgbClr val="000000"/>
                </a:solidFill>
                <a:latin typeface="+mn-lt"/>
              </a:rPr>
              <a:t>are needed because the logical negation operator has a higher precedence than the equality operator.</a:t>
            </a:r>
          </a:p>
          <a:p>
            <a:pPr eaLnBrk="1" hangingPunct="1">
              <a:defRPr/>
            </a:pPr>
            <a:r>
              <a:rPr lang="en-US" sz="1800" dirty="0">
                <a:solidFill>
                  <a:srgbClr val="000000"/>
                </a:solidFill>
                <a:latin typeface="+mn-lt"/>
              </a:rPr>
              <a:t>Figure 4.15 is a truth table for the logical negation operator</a:t>
            </a:r>
            <a:r>
              <a:rPr lang="en-US" sz="1800" dirty="0" smtClean="0">
                <a:solidFill>
                  <a:srgbClr val="000000"/>
                </a:solidFill>
                <a:latin typeface="+mn-lt"/>
              </a:rPr>
              <a:t>.</a:t>
            </a:r>
            <a:endParaRPr lang="en-US" sz="1800" dirty="0">
              <a:solidFill>
                <a:srgbClr val="000000"/>
              </a:solidFill>
              <a:latin typeface="+mn-lt"/>
            </a:endParaRPr>
          </a:p>
        </p:txBody>
      </p:sp>
    </p:spTree>
    <p:extLst>
      <p:ext uri="{BB962C8B-B14F-4D97-AF65-F5344CB8AC3E}">
        <p14:creationId xmlns:p14="http://schemas.microsoft.com/office/powerpoint/2010/main" val="36711480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US" dirty="0" smtClean="0">
                <a:solidFill>
                  <a:schemeClr val="tx2"/>
                </a:solidFill>
                <a:latin typeface="Times New Roman" panose="02020603050405020304" pitchFamily="18" charset="0"/>
              </a:rPr>
              <a:t>Figure 4.15 Truth Table for Operator ! (Logical </a:t>
            </a:r>
            <a:r>
              <a:rPr lang="en-US" dirty="0">
                <a:solidFill>
                  <a:schemeClr val="tx2"/>
                </a:solidFill>
                <a:latin typeface="Times New Roman" panose="02020603050405020304" pitchFamily="18" charset="0"/>
              </a:rPr>
              <a:t>N</a:t>
            </a:r>
            <a:r>
              <a:rPr lang="en-US" dirty="0" smtClean="0">
                <a:solidFill>
                  <a:schemeClr val="tx2"/>
                </a:solidFill>
                <a:latin typeface="Times New Roman" panose="02020603050405020304" pitchFamily="18" charset="0"/>
              </a:rPr>
              <a:t>egation)</a:t>
            </a:r>
            <a:endParaRPr lang="en-US" dirty="0">
              <a:solidFill>
                <a:schemeClr val="tx2"/>
              </a:solidFill>
              <a:latin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693874397"/>
              </p:ext>
            </p:extLst>
          </p:nvPr>
        </p:nvGraphicFramePr>
        <p:xfrm>
          <a:off x="2699014" y="2148114"/>
          <a:ext cx="3745972" cy="1188720"/>
        </p:xfrm>
        <a:graphic>
          <a:graphicData uri="http://schemas.openxmlformats.org/drawingml/2006/table">
            <a:tbl>
              <a:tblPr firstRow="1" bandRow="1">
                <a:tableStyleId>{2D5ABB26-0587-4C30-8999-92F81FD0307C}</a:tableStyleId>
              </a:tblPr>
              <a:tblGrid>
                <a:gridCol w="1896605">
                  <a:extLst>
                    <a:ext uri="{9D8B030D-6E8A-4147-A177-3AD203B41FA5}">
                      <a16:colId xmlns:a16="http://schemas.microsoft.com/office/drawing/2014/main" val="2818700158"/>
                    </a:ext>
                  </a:extLst>
                </a:gridCol>
                <a:gridCol w="1849367">
                  <a:extLst>
                    <a:ext uri="{9D8B030D-6E8A-4147-A177-3AD203B41FA5}">
                      <a16:colId xmlns:a16="http://schemas.microsoft.com/office/drawing/2014/main" val="3833852505"/>
                    </a:ext>
                  </a:extLst>
                </a:gridCol>
              </a:tblGrid>
              <a:tr h="370840">
                <a:tc>
                  <a:txBody>
                    <a:bodyPr/>
                    <a:lstStyle/>
                    <a:p>
                      <a:r>
                        <a:rPr lang="en-US" sz="2000" b="1" dirty="0" smtClean="0"/>
                        <a:t>expression</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t>! expression</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028222"/>
                  </a:ext>
                </a:extLst>
              </a:tr>
              <a:tr h="370840">
                <a:tc>
                  <a:txBody>
                    <a:bodyPr/>
                    <a:lstStyle/>
                    <a:p>
                      <a:r>
                        <a:rPr lang="en-US" sz="2000" dirty="0" smtClean="0"/>
                        <a:t>0</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2000" dirty="0" smtClean="0"/>
                        <a:t>1</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5933387"/>
                  </a:ext>
                </a:extLst>
              </a:tr>
              <a:tr h="370840">
                <a:tc>
                  <a:txBody>
                    <a:bodyPr/>
                    <a:lstStyle/>
                    <a:p>
                      <a:r>
                        <a:rPr lang="en-US" sz="2000" dirty="0" smtClean="0"/>
                        <a:t>nonzero</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000" dirty="0" smtClean="0"/>
                        <a:t>0</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234487"/>
                  </a:ext>
                </a:extLst>
              </a:tr>
            </a:tbl>
          </a:graphicData>
        </a:graphic>
      </p:graphicFrame>
    </p:spTree>
    <p:extLst>
      <p:ext uri="{BB962C8B-B14F-4D97-AF65-F5344CB8AC3E}">
        <p14:creationId xmlns:p14="http://schemas.microsoft.com/office/powerpoint/2010/main" val="29008284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4.10 Logical Operators </a:t>
            </a:r>
            <a:r>
              <a:rPr lang="en-US" sz="2000" b="0" kern="1200" dirty="0" smtClean="0">
                <a:latin typeface="Times New Roman" panose="02020603050405020304" pitchFamily="18" charset="0"/>
                <a:ea typeface="+mj-ea"/>
                <a:cs typeface="+mj-cs"/>
              </a:rPr>
              <a:t>(9 of 12)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In most cases, you can avoid using logical negation by expressing the condition differently with an appropriate relational operator.</a:t>
            </a:r>
          </a:p>
          <a:p>
            <a:pPr lvl="0">
              <a:tabLst/>
            </a:pPr>
            <a:r>
              <a:rPr lang="en-US" altLang="en-US" sz="2400" kern="1200" dirty="0">
                <a:solidFill>
                  <a:srgbClr val="000000"/>
                </a:solidFill>
                <a:latin typeface="Arial (Body)"/>
                <a:ea typeface="+mn-ea"/>
                <a:cs typeface="+mn-cs"/>
              </a:rPr>
              <a:t>For example, the preceding statement may also be written as follows</a:t>
            </a:r>
            <a:r>
              <a:rPr lang="en-US" altLang="en-US" sz="2400" kern="1200" dirty="0" smtClean="0">
                <a:solidFill>
                  <a:srgbClr val="000000"/>
                </a:solidFill>
                <a:latin typeface="Arial (Body)"/>
                <a:ea typeface="+mn-ea"/>
                <a:cs typeface="+mn-cs"/>
              </a:rPr>
              <a:t>:</a:t>
            </a:r>
          </a:p>
        </p:txBody>
      </p:sp>
      <p:pic>
        <p:nvPicPr>
          <p:cNvPr id="4" name="Picture 3" descr="Computer code reads as follows. if left parenthesis grade exclamation point equals sentinel Value right written as one word, parenthesis print f left parenthesis double quote The next grade is percent sign f back slash n double quote comma grade right parenthesis semicolon."/>
          <p:cNvPicPr>
            <a:picLocks noChangeAspect="1"/>
          </p:cNvPicPr>
          <p:nvPr/>
        </p:nvPicPr>
        <p:blipFill rotWithShape="1">
          <a:blip r:embed="rId2"/>
          <a:srcRect l="4372"/>
          <a:stretch/>
        </p:blipFill>
        <p:spPr>
          <a:xfrm>
            <a:off x="1578946" y="4017173"/>
            <a:ext cx="5986106" cy="840237"/>
          </a:xfrm>
          <a:prstGeom prst="rect">
            <a:avLst/>
          </a:prstGeom>
        </p:spPr>
      </p:pic>
    </p:spTree>
    <p:extLst>
      <p:ext uri="{BB962C8B-B14F-4D97-AF65-F5344CB8AC3E}">
        <p14:creationId xmlns:p14="http://schemas.microsoft.com/office/powerpoint/2010/main" val="2952594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kern="1200" dirty="0">
                <a:latin typeface="Times New Roman" panose="02020603050405020304" pitchFamily="18" charset="0"/>
              </a:rPr>
              <a:t>4.3 Counter-Controlled Iteration </a:t>
            </a:r>
            <a:r>
              <a:rPr lang="en-US" sz="2000" b="0" kern="1200" dirty="0">
                <a:latin typeface="Times New Roman" panose="02020603050405020304" pitchFamily="18" charset="0"/>
              </a:rPr>
              <a:t>(3 of 5)</a:t>
            </a:r>
            <a:endParaRPr lang="en-US" dirty="0"/>
          </a:p>
        </p:txBody>
      </p:sp>
      <p:sp>
        <p:nvSpPr>
          <p:cNvPr id="5" name="Content Placeholder 4"/>
          <p:cNvSpPr>
            <a:spLocks noGrp="1"/>
          </p:cNvSpPr>
          <p:nvPr>
            <p:ph idx="1"/>
          </p:nvPr>
        </p:nvSpPr>
        <p:spPr/>
        <p:txBody>
          <a:bodyPr/>
          <a:lstStyle/>
          <a:p>
            <a:pPr indent="-256032"/>
            <a:r>
              <a:rPr lang="en-US" altLang="en-US" sz="2400" kern="1200" dirty="0">
                <a:solidFill>
                  <a:srgbClr val="000000"/>
                </a:solidFill>
                <a:latin typeface="Arial (Body)"/>
              </a:rPr>
              <a:t>The definition and initialization of </a:t>
            </a:r>
            <a:r>
              <a:rPr lang="en-US" altLang="en-US" sz="2400" kern="1200" dirty="0">
                <a:solidFill>
                  <a:srgbClr val="000000"/>
                </a:solidFill>
                <a:latin typeface="Consolas" panose="020B0609020204030204" pitchFamily="49" charset="0"/>
                <a:cs typeface="Consolas" panose="020B0609020204030204" pitchFamily="49" charset="0"/>
              </a:rPr>
              <a:t>counter</a:t>
            </a:r>
            <a:r>
              <a:rPr lang="en-US" altLang="en-US" sz="2400" kern="1200" dirty="0">
                <a:solidFill>
                  <a:srgbClr val="000000"/>
                </a:solidFill>
                <a:latin typeface="Arial (Body)"/>
              </a:rPr>
              <a:t> could also have been written </a:t>
            </a:r>
            <a:r>
              <a:rPr lang="en-US" altLang="en-US" sz="2400" kern="1200" dirty="0" smtClean="0">
                <a:solidFill>
                  <a:srgbClr val="000000"/>
                </a:solidFill>
                <a:latin typeface="Arial (Body)"/>
              </a:rPr>
              <a:t>as</a:t>
            </a:r>
            <a:endParaRPr lang="en-US" altLang="en-US" sz="2400" kern="1200" dirty="0">
              <a:solidFill>
                <a:srgbClr val="000000"/>
              </a:solidFill>
              <a:latin typeface="Arial (Body)"/>
            </a:endParaRPr>
          </a:p>
        </p:txBody>
      </p:sp>
      <p:pic>
        <p:nvPicPr>
          <p:cNvPr id="8" name="Picture 7" descr="The computer code has two lines. Line 1. unsigned i n t counter semicolon. Line 2. counter equals 1 semicolon."/>
          <p:cNvPicPr>
            <a:picLocks noChangeAspect="1"/>
          </p:cNvPicPr>
          <p:nvPr/>
        </p:nvPicPr>
        <p:blipFill rotWithShape="1">
          <a:blip r:embed="rId2"/>
          <a:srcRect l="1" t="11552" r="1667" b="20028"/>
          <a:stretch/>
        </p:blipFill>
        <p:spPr>
          <a:xfrm>
            <a:off x="2803730" y="2567103"/>
            <a:ext cx="3481532" cy="583937"/>
          </a:xfrm>
          <a:prstGeom prst="rect">
            <a:avLst/>
          </a:prstGeom>
        </p:spPr>
      </p:pic>
      <p:sp>
        <p:nvSpPr>
          <p:cNvPr id="6" name="Content Placeholder 5"/>
          <p:cNvSpPr>
            <a:spLocks noGrp="1"/>
          </p:cNvSpPr>
          <p:nvPr>
            <p:ph idx="13"/>
          </p:nvPr>
        </p:nvSpPr>
        <p:spPr>
          <a:xfrm>
            <a:off x="473720" y="3216658"/>
            <a:ext cx="8229600" cy="1560949"/>
          </a:xfrm>
        </p:spPr>
        <p:txBody>
          <a:bodyPr/>
          <a:lstStyle/>
          <a:p>
            <a:pPr lvl="0" indent="-256032">
              <a:tabLst/>
            </a:pPr>
            <a:r>
              <a:rPr lang="en-US" altLang="en-US" sz="2400" kern="1200" dirty="0">
                <a:solidFill>
                  <a:srgbClr val="000000"/>
                </a:solidFill>
                <a:latin typeface="Arial (Body)"/>
              </a:rPr>
              <a:t>The definition is </a:t>
            </a:r>
            <a:r>
              <a:rPr lang="en-US" altLang="en-US" sz="2400" b="1" kern="1200" dirty="0">
                <a:solidFill>
                  <a:srgbClr val="000000"/>
                </a:solidFill>
                <a:latin typeface="Arial (Body)"/>
              </a:rPr>
              <a:t>not</a:t>
            </a:r>
            <a:r>
              <a:rPr lang="en-US" altLang="en-US" sz="2400" kern="1200" dirty="0">
                <a:solidFill>
                  <a:srgbClr val="000000"/>
                </a:solidFill>
                <a:latin typeface="Arial (Body)"/>
              </a:rPr>
              <a:t> executable, but the assignment </a:t>
            </a:r>
            <a:r>
              <a:rPr lang="en-US" altLang="en-US" sz="2400" b="1" kern="1200" dirty="0">
                <a:solidFill>
                  <a:srgbClr val="000000"/>
                </a:solidFill>
                <a:latin typeface="Arial (Body)"/>
              </a:rPr>
              <a:t>is</a:t>
            </a:r>
            <a:r>
              <a:rPr lang="en-US" altLang="en-US" sz="2400" kern="1200" dirty="0">
                <a:solidFill>
                  <a:srgbClr val="000000"/>
                </a:solidFill>
                <a:latin typeface="Arial (Body)"/>
              </a:rPr>
              <a:t>.</a:t>
            </a:r>
          </a:p>
          <a:p>
            <a:pPr lvl="0" indent="-256032">
              <a:tabLst/>
            </a:pPr>
            <a:r>
              <a:rPr lang="en-US" altLang="en-US" sz="2400" kern="1200" dirty="0">
                <a:solidFill>
                  <a:srgbClr val="000000"/>
                </a:solidFill>
                <a:latin typeface="Arial (Body)"/>
              </a:rPr>
              <a:t>We use both methods of setting the values of variables.</a:t>
            </a:r>
          </a:p>
          <a:p>
            <a:pPr lvl="0" indent="-256032">
              <a:tabLst/>
            </a:pPr>
            <a:r>
              <a:rPr lang="en-US" altLang="en-US" sz="2400" kern="1200" dirty="0">
                <a:solidFill>
                  <a:srgbClr val="000000"/>
                </a:solidFill>
                <a:latin typeface="Arial (Body)"/>
              </a:rPr>
              <a:t>The </a:t>
            </a:r>
            <a:r>
              <a:rPr lang="en-US" altLang="en-US" sz="2400" kern="1200" dirty="0" smtClean="0">
                <a:solidFill>
                  <a:srgbClr val="000000"/>
                </a:solidFill>
                <a:latin typeface="Arial (Body)"/>
              </a:rPr>
              <a:t>statement</a:t>
            </a:r>
            <a:endParaRPr lang="en-US" altLang="en-US" sz="2400" kern="1200" dirty="0">
              <a:solidFill>
                <a:srgbClr val="000000"/>
              </a:solidFill>
              <a:latin typeface="Arial (Body)"/>
            </a:endParaRPr>
          </a:p>
        </p:txBody>
      </p:sp>
      <p:pic>
        <p:nvPicPr>
          <p:cNvPr id="9" name="Picture 8" descr="Computer code reads as follows. plus plus counter semicolon forward slash forward slash increment."/>
          <p:cNvPicPr>
            <a:picLocks noChangeAspect="1"/>
          </p:cNvPicPr>
          <p:nvPr/>
        </p:nvPicPr>
        <p:blipFill rotWithShape="1">
          <a:blip r:embed="rId3"/>
          <a:srcRect t="16613" r="5428" b="28349"/>
          <a:stretch/>
        </p:blipFill>
        <p:spPr>
          <a:xfrm>
            <a:off x="2607375" y="4884988"/>
            <a:ext cx="3937029" cy="336050"/>
          </a:xfrm>
          <a:prstGeom prst="rect">
            <a:avLst/>
          </a:prstGeom>
        </p:spPr>
      </p:pic>
      <p:sp>
        <p:nvSpPr>
          <p:cNvPr id="7" name="Content Placeholder 6"/>
          <p:cNvSpPr>
            <a:spLocks noGrp="1"/>
          </p:cNvSpPr>
          <p:nvPr>
            <p:ph idx="14"/>
          </p:nvPr>
        </p:nvSpPr>
        <p:spPr>
          <a:xfrm>
            <a:off x="473720" y="5309368"/>
            <a:ext cx="8229600" cy="919336"/>
          </a:xfrm>
        </p:spPr>
        <p:txBody>
          <a:bodyPr/>
          <a:lstStyle/>
          <a:p>
            <a:pPr marL="285750" indent="0">
              <a:buNone/>
            </a:pPr>
            <a:r>
              <a:rPr lang="en-US" altLang="en-US" sz="2400" kern="1200" dirty="0">
                <a:solidFill>
                  <a:srgbClr val="000000"/>
                </a:solidFill>
                <a:latin typeface="Arial (Body)"/>
              </a:rPr>
              <a:t>increments the loop counter by 1 each time the loop is performed</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8852258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4.10 Logical Operators </a:t>
            </a:r>
            <a:r>
              <a:rPr lang="en-US" sz="2000" b="0" kern="1200" dirty="0" smtClean="0">
                <a:latin typeface="Times New Roman" panose="02020603050405020304" pitchFamily="18" charset="0"/>
                <a:ea typeface="+mj-ea"/>
                <a:cs typeface="+mj-cs"/>
              </a:rPr>
              <a:t>(10 of 12)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lnSpc>
                <a:spcPct val="90000"/>
              </a:lnSpc>
              <a:spcBef>
                <a:spcPct val="20000"/>
              </a:spcBef>
              <a:buNone/>
              <a:tabLst/>
              <a:defRPr/>
            </a:pPr>
            <a:r>
              <a:rPr lang="en-US" sz="2400" b="1" kern="1200" dirty="0">
                <a:solidFill>
                  <a:srgbClr val="000000"/>
                </a:solidFill>
                <a:latin typeface="Arial (Body)"/>
                <a:ea typeface="+mn-ea"/>
                <a:cs typeface="+mn-cs"/>
              </a:rPr>
              <a:t>Summary of Operator Precedence and Associativity</a:t>
            </a:r>
          </a:p>
          <a:p>
            <a:pPr lvl="0">
              <a:tabLst/>
              <a:defRPr/>
            </a:pPr>
            <a:r>
              <a:rPr lang="en-US" sz="2400" kern="1200" dirty="0">
                <a:solidFill>
                  <a:srgbClr val="000000"/>
                </a:solidFill>
                <a:latin typeface="Arial (Body)"/>
                <a:ea typeface="+mn-ea"/>
                <a:cs typeface="+mn-cs"/>
              </a:rPr>
              <a:t>Figure 4.16 shows the precedence and associativity of the operators introduced to this point.</a:t>
            </a:r>
          </a:p>
          <a:p>
            <a:pPr lvl="0">
              <a:tabLst/>
              <a:defRPr/>
            </a:pPr>
            <a:r>
              <a:rPr lang="en-US" sz="2400" kern="1200" dirty="0">
                <a:solidFill>
                  <a:srgbClr val="000000"/>
                </a:solidFill>
                <a:latin typeface="Arial (Body)"/>
                <a:ea typeface="+mn-ea"/>
                <a:cs typeface="+mn-cs"/>
              </a:rPr>
              <a:t>The operators are shown from top to bottom in decreasing order of precedence.</a:t>
            </a:r>
          </a:p>
        </p:txBody>
      </p:sp>
    </p:spTree>
    <p:extLst>
      <p:ext uri="{BB962C8B-B14F-4D97-AF65-F5344CB8AC3E}">
        <p14:creationId xmlns:p14="http://schemas.microsoft.com/office/powerpoint/2010/main" val="324906142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US" dirty="0" smtClean="0">
                <a:latin typeface="Times New Roman" panose="02020603050405020304" pitchFamily="18" charset="0"/>
              </a:rPr>
              <a:t>Figure 4.16 Operator Precedence and Associativity</a:t>
            </a:r>
            <a:endParaRPr lang="en-US" dirty="0">
              <a:latin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36594747"/>
              </p:ext>
            </p:extLst>
          </p:nvPr>
        </p:nvGraphicFramePr>
        <p:xfrm>
          <a:off x="979714" y="1513112"/>
          <a:ext cx="7184571" cy="4475480"/>
        </p:xfrm>
        <a:graphic>
          <a:graphicData uri="http://schemas.openxmlformats.org/drawingml/2006/table">
            <a:tbl>
              <a:tblPr firstRow="1" bandRow="1">
                <a:tableStyleId>{2D5ABB26-0587-4C30-8999-92F81FD0307C}</a:tableStyleId>
              </a:tblPr>
              <a:tblGrid>
                <a:gridCol w="3563257">
                  <a:extLst>
                    <a:ext uri="{9D8B030D-6E8A-4147-A177-3AD203B41FA5}">
                      <a16:colId xmlns:a16="http://schemas.microsoft.com/office/drawing/2014/main" val="2887183971"/>
                    </a:ext>
                  </a:extLst>
                </a:gridCol>
                <a:gridCol w="2032000">
                  <a:extLst>
                    <a:ext uri="{9D8B030D-6E8A-4147-A177-3AD203B41FA5}">
                      <a16:colId xmlns:a16="http://schemas.microsoft.com/office/drawing/2014/main" val="255825412"/>
                    </a:ext>
                  </a:extLst>
                </a:gridCol>
                <a:gridCol w="1589314">
                  <a:extLst>
                    <a:ext uri="{9D8B030D-6E8A-4147-A177-3AD203B41FA5}">
                      <a16:colId xmlns:a16="http://schemas.microsoft.com/office/drawing/2014/main" val="2662944340"/>
                    </a:ext>
                  </a:extLst>
                </a:gridCol>
              </a:tblGrid>
              <a:tr h="370840">
                <a:tc>
                  <a:txBody>
                    <a:bodyPr/>
                    <a:lstStyle/>
                    <a:p>
                      <a:r>
                        <a:rPr lang="en-US" sz="1800" b="1" dirty="0" smtClean="0">
                          <a:latin typeface="+mn-lt"/>
                        </a:rPr>
                        <a:t>Operators</a:t>
                      </a:r>
                      <a:endParaRPr lang="en-US" sz="1800" b="1" dirty="0">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latin typeface="+mn-lt"/>
                        </a:rPr>
                        <a:t>Associativity</a:t>
                      </a:r>
                      <a:endParaRPr lang="en-US" sz="1800" b="1"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latin typeface="+mn-lt"/>
                        </a:rPr>
                        <a:t>Type</a:t>
                      </a:r>
                      <a:endParaRPr lang="en-US" sz="1800" b="1"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472512"/>
                  </a:ext>
                </a:extLst>
              </a:tr>
              <a:tr h="370840">
                <a:tc>
                  <a:txBody>
                    <a:bodyPr/>
                    <a:lstStyle/>
                    <a:p>
                      <a:r>
                        <a:rPr lang="en-US" sz="600" b="0" i="0" u="none" strike="noStrike" cap="none" baseline="0" dirty="0" smtClean="0">
                          <a:solidFill>
                            <a:schemeClr val="bg1"/>
                          </a:solidFill>
                          <a:effectLst/>
                          <a:latin typeface="+mn-lt"/>
                          <a:ea typeface="+mn-ea"/>
                          <a:cs typeface="+mn-cs"/>
                          <a:sym typeface="Arial"/>
                        </a:rPr>
                        <a:t>The operator reads as follows. plus plus left parenthesis postfix right parenthesis minus minus left parenthesis postfix right parenthesis.</a:t>
                      </a:r>
                      <a:endParaRPr lang="en-US" sz="600" baseline="0" dirty="0">
                        <a:solidFill>
                          <a:schemeClr val="bg1"/>
                        </a:solidFill>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800" dirty="0" smtClean="0">
                          <a:latin typeface="+mn-lt"/>
                        </a:rPr>
                        <a:t>right to left</a:t>
                      </a:r>
                      <a:endParaRPr lang="en-US" sz="1800"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US" sz="1800" dirty="0" smtClean="0">
                          <a:latin typeface="+mn-lt"/>
                        </a:rPr>
                        <a:t>postfix</a:t>
                      </a:r>
                      <a:endParaRPr lang="en-US" sz="1800" dirty="0">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31982335"/>
                  </a:ext>
                </a:extLst>
              </a:tr>
              <a:tr h="370840">
                <a:tc>
                  <a:txBody>
                    <a:bodyPr/>
                    <a:lstStyle/>
                    <a:p>
                      <a:r>
                        <a:rPr lang="en-US" sz="600" b="0" i="0" u="none" strike="noStrike" cap="none" baseline="0" dirty="0" smtClean="0">
                          <a:solidFill>
                            <a:schemeClr val="bg1"/>
                          </a:solidFill>
                          <a:effectLst/>
                          <a:latin typeface="+mn-lt"/>
                          <a:ea typeface="+mn-ea"/>
                          <a:cs typeface="+mn-cs"/>
                          <a:sym typeface="Arial"/>
                        </a:rPr>
                        <a:t>The operator reads as follows. plus minus exclamation point plus plus left parenthesis prefix right parenthesis minus minus left parenthesis prefix right parenthesis left parenthesis type right parenthesis.</a:t>
                      </a:r>
                      <a:endParaRPr lang="en-US" sz="600" b="1" baseline="0" dirty="0">
                        <a:solidFill>
                          <a:schemeClr val="bg1"/>
                        </a:solidFill>
                        <a:latin typeface="+mn-lt"/>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right to left</a:t>
                      </a:r>
                    </a:p>
                  </a:txBody>
                  <a:tcPr/>
                </a:tc>
                <a:tc>
                  <a:txBody>
                    <a:bodyPr/>
                    <a:lstStyle/>
                    <a:p>
                      <a:r>
                        <a:rPr lang="en-US" sz="1800" dirty="0" smtClean="0">
                          <a:latin typeface="+mn-lt"/>
                        </a:rPr>
                        <a:t>unary</a:t>
                      </a:r>
                      <a:endParaRPr lang="en-US" sz="1800"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43960843"/>
                  </a:ext>
                </a:extLst>
              </a:tr>
              <a:tr h="370840">
                <a:tc>
                  <a:txBody>
                    <a:bodyPr/>
                    <a:lstStyle/>
                    <a:p>
                      <a:r>
                        <a:rPr lang="en-US" sz="2000" dirty="0" smtClean="0">
                          <a:solidFill>
                            <a:schemeClr val="tx1"/>
                          </a:solidFill>
                          <a:latin typeface="+mn-lt"/>
                        </a:rPr>
                        <a:t>*</a:t>
                      </a:r>
                      <a:r>
                        <a:rPr lang="en-US" sz="2000" baseline="0" dirty="0" smtClean="0">
                          <a:solidFill>
                            <a:schemeClr val="tx1"/>
                          </a:solidFill>
                          <a:latin typeface="+mn-lt"/>
                        </a:rPr>
                        <a:t> / %</a:t>
                      </a:r>
                      <a:endParaRPr 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left to right</a:t>
                      </a:r>
                    </a:p>
                  </a:txBody>
                  <a:tcPr/>
                </a:tc>
                <a:tc>
                  <a:txBody>
                    <a:bodyPr/>
                    <a:lstStyle/>
                    <a:p>
                      <a:r>
                        <a:rPr lang="en-US" sz="1800" dirty="0" smtClean="0">
                          <a:latin typeface="+mn-lt"/>
                        </a:rPr>
                        <a:t>multiplicative</a:t>
                      </a:r>
                      <a:endParaRPr lang="en-US" sz="1800"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03462119"/>
                  </a:ext>
                </a:extLst>
              </a:tr>
              <a:tr h="370840">
                <a:tc>
                  <a:txBody>
                    <a:bodyPr/>
                    <a:lstStyle/>
                    <a:p>
                      <a:r>
                        <a:rPr lang="en-US" sz="1800" dirty="0" smtClean="0">
                          <a:solidFill>
                            <a:schemeClr val="tx1"/>
                          </a:solidFill>
                          <a:latin typeface="+mn-lt"/>
                        </a:rPr>
                        <a:t>+ </a:t>
                      </a:r>
                      <a:r>
                        <a:rPr lang="en-US" sz="1800" dirty="0" smtClean="0">
                          <a:solidFill>
                            <a:schemeClr val="tx1"/>
                          </a:solidFill>
                          <a:latin typeface="+mn-lt"/>
                          <a:cs typeface="Times New Roman" panose="02020603050405020304" pitchFamily="18" charset="0"/>
                        </a:rPr>
                        <a: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left to right</a:t>
                      </a:r>
                    </a:p>
                  </a:txBody>
                  <a:tcPr/>
                </a:tc>
                <a:tc>
                  <a:txBody>
                    <a:bodyPr/>
                    <a:lstStyle/>
                    <a:p>
                      <a:r>
                        <a:rPr lang="en-US" sz="1800" dirty="0" smtClean="0">
                          <a:latin typeface="+mn-lt"/>
                        </a:rPr>
                        <a:t>additive</a:t>
                      </a:r>
                      <a:endParaRPr lang="en-US" sz="1800"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2909127"/>
                  </a:ext>
                </a:extLst>
              </a:tr>
              <a:tr h="370840">
                <a:tc>
                  <a:txBody>
                    <a:bodyPr/>
                    <a:lstStyle/>
                    <a:p>
                      <a:r>
                        <a:rPr lang="en-US" sz="600" b="0" i="0" u="none" strike="noStrike" cap="none" baseline="0" dirty="0" smtClean="0">
                          <a:solidFill>
                            <a:schemeClr val="bg1"/>
                          </a:solidFill>
                          <a:effectLst/>
                          <a:latin typeface="+mn-lt"/>
                          <a:ea typeface="+mn-ea"/>
                          <a:cs typeface="+mn-cs"/>
                          <a:sym typeface="Arial"/>
                        </a:rPr>
                        <a:t>The operator reads as follows. left angle bracket left angle bracket equals right angle bracket greater than equal to sign.</a:t>
                      </a:r>
                      <a:endParaRPr lang="en-US" sz="600" baseline="0" dirty="0">
                        <a:solidFill>
                          <a:schemeClr val="bg1"/>
                        </a:solidFill>
                        <a:latin typeface="+mn-lt"/>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left to right</a:t>
                      </a:r>
                    </a:p>
                  </a:txBody>
                  <a:tcPr/>
                </a:tc>
                <a:tc>
                  <a:txBody>
                    <a:bodyPr/>
                    <a:lstStyle/>
                    <a:p>
                      <a:r>
                        <a:rPr lang="en-US" sz="1800" dirty="0" smtClean="0">
                          <a:latin typeface="+mn-lt"/>
                        </a:rPr>
                        <a:t>relational</a:t>
                      </a:r>
                      <a:endParaRPr lang="en-US" sz="1800"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52753806"/>
                  </a:ext>
                </a:extLst>
              </a:tr>
              <a:tr h="370840">
                <a:tc>
                  <a:txBody>
                    <a:bodyPr/>
                    <a:lstStyle/>
                    <a:p>
                      <a:r>
                        <a:rPr lang="en-US" sz="600" b="0" i="0" u="none" strike="noStrike" cap="none" baseline="0" dirty="0" smtClean="0">
                          <a:solidFill>
                            <a:schemeClr val="bg1"/>
                          </a:solidFill>
                          <a:effectLst/>
                          <a:latin typeface="+mn-lt"/>
                          <a:ea typeface="+mn-ea"/>
                          <a:cs typeface="+mn-cs"/>
                          <a:sym typeface="Arial"/>
                        </a:rPr>
                        <a:t>The operator reads as follows. equals equals exclamation point equals.</a:t>
                      </a:r>
                      <a:endParaRPr lang="en-US" sz="600" baseline="0" dirty="0">
                        <a:solidFill>
                          <a:schemeClr val="bg1"/>
                        </a:solidFill>
                        <a:latin typeface="+mn-lt"/>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left to right</a:t>
                      </a:r>
                    </a:p>
                  </a:txBody>
                  <a:tcPr/>
                </a:tc>
                <a:tc>
                  <a:txBody>
                    <a:bodyPr/>
                    <a:lstStyle/>
                    <a:p>
                      <a:r>
                        <a:rPr lang="en-US" sz="1800" dirty="0" smtClean="0">
                          <a:latin typeface="+mn-lt"/>
                        </a:rPr>
                        <a:t>equality</a:t>
                      </a:r>
                      <a:endParaRPr lang="en-US" sz="1800"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00328984"/>
                  </a:ext>
                </a:extLst>
              </a:tr>
              <a:tr h="370840">
                <a:tc>
                  <a:txBody>
                    <a:bodyPr/>
                    <a:lstStyle/>
                    <a:p>
                      <a:r>
                        <a:rPr lang="en-US" sz="600" b="0" i="0" u="none" strike="noStrike" cap="none" baseline="0" dirty="0" smtClean="0">
                          <a:solidFill>
                            <a:schemeClr val="bg1"/>
                          </a:solidFill>
                          <a:effectLst/>
                          <a:latin typeface="+mn-lt"/>
                          <a:ea typeface="+mn-ea"/>
                          <a:cs typeface="+mn-cs"/>
                          <a:sym typeface="Arial"/>
                        </a:rPr>
                        <a:t>The operator reads as follows. ampersand ampersand.</a:t>
                      </a:r>
                      <a:endParaRPr lang="en-US" sz="600" baseline="0" dirty="0">
                        <a:solidFill>
                          <a:schemeClr val="bg1"/>
                        </a:solidFill>
                        <a:latin typeface="+mn-lt"/>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left to right</a:t>
                      </a:r>
                    </a:p>
                  </a:txBody>
                  <a:tcPr/>
                </a:tc>
                <a:tc>
                  <a:txBody>
                    <a:bodyPr/>
                    <a:lstStyle/>
                    <a:p>
                      <a:r>
                        <a:rPr lang="en-US" sz="1800" dirty="0" smtClean="0">
                          <a:latin typeface="+mn-lt"/>
                        </a:rPr>
                        <a:t>logical</a:t>
                      </a:r>
                      <a:r>
                        <a:rPr lang="en-US" sz="1800" baseline="0" dirty="0" smtClean="0">
                          <a:latin typeface="+mn-lt"/>
                        </a:rPr>
                        <a:t> AND</a:t>
                      </a:r>
                      <a:endParaRPr lang="en-US" sz="1800"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0684986"/>
                  </a:ext>
                </a:extLst>
              </a:tr>
              <a:tr h="370840">
                <a:tc>
                  <a:txBody>
                    <a:bodyPr/>
                    <a:lstStyle/>
                    <a:p>
                      <a:r>
                        <a:rPr lang="en-US" sz="600" b="0" i="0" u="none" strike="noStrike" cap="none" baseline="0" dirty="0" smtClean="0">
                          <a:solidFill>
                            <a:schemeClr val="bg1"/>
                          </a:solidFill>
                          <a:effectLst/>
                          <a:latin typeface="+mn-lt"/>
                          <a:ea typeface="+mn-ea"/>
                          <a:cs typeface="+mn-cs"/>
                          <a:sym typeface="Arial"/>
                        </a:rPr>
                        <a:t>The operator reads as follows. double pipe.</a:t>
                      </a:r>
                      <a:endParaRPr lang="en-US" sz="600" baseline="0" dirty="0">
                        <a:solidFill>
                          <a:schemeClr val="bg1"/>
                        </a:solidFill>
                        <a:latin typeface="+mn-lt"/>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left to right</a:t>
                      </a:r>
                    </a:p>
                  </a:txBody>
                  <a:tcPr/>
                </a:tc>
                <a:tc>
                  <a:txBody>
                    <a:bodyPr/>
                    <a:lstStyle/>
                    <a:p>
                      <a:r>
                        <a:rPr lang="en-US" sz="1800" dirty="0" smtClean="0">
                          <a:latin typeface="+mn-lt"/>
                        </a:rPr>
                        <a:t>logical OR </a:t>
                      </a:r>
                      <a:endParaRPr lang="en-US" sz="1800"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38257675"/>
                  </a:ext>
                </a:extLst>
              </a:tr>
              <a:tr h="370840">
                <a:tc>
                  <a:txBody>
                    <a:bodyPr/>
                    <a:lstStyle/>
                    <a:p>
                      <a:r>
                        <a:rPr lang="en-US" sz="600" b="0" i="0" u="none" strike="noStrike" cap="none" baseline="0" dirty="0" smtClean="0">
                          <a:solidFill>
                            <a:schemeClr val="bg1"/>
                          </a:solidFill>
                          <a:effectLst/>
                          <a:latin typeface="+mn-lt"/>
                          <a:ea typeface="+mn-ea"/>
                          <a:cs typeface="+mn-cs"/>
                          <a:sym typeface="Arial"/>
                        </a:rPr>
                        <a:t>The operator reads as follows. question mark colon.</a:t>
                      </a:r>
                      <a:endParaRPr lang="en-US" sz="600" baseline="0" dirty="0">
                        <a:solidFill>
                          <a:schemeClr val="bg1"/>
                        </a:solidFill>
                        <a:latin typeface="+mn-lt"/>
                      </a:endParaRPr>
                    </a:p>
                  </a:txBody>
                  <a:tcPr>
                    <a:lnL w="12700" cap="flat" cmpd="sng" algn="ctr">
                      <a:solidFill>
                        <a:schemeClr val="tx1"/>
                      </a:solidFill>
                      <a:prstDash val="solid"/>
                      <a:round/>
                      <a:headEnd type="none" w="med" len="med"/>
                      <a:tailEnd type="none" w="med" len="med"/>
                    </a:lnL>
                  </a:tcPr>
                </a:tc>
                <a:tc>
                  <a:txBody>
                    <a:bodyPr/>
                    <a:lstStyle/>
                    <a:p>
                      <a:r>
                        <a:rPr lang="en-US" sz="1800" dirty="0" smtClean="0">
                          <a:latin typeface="+mn-lt"/>
                        </a:rPr>
                        <a:t>right to left</a:t>
                      </a:r>
                      <a:endParaRPr lang="en-US" sz="1800" dirty="0">
                        <a:latin typeface="+mn-lt"/>
                      </a:endParaRPr>
                    </a:p>
                  </a:txBody>
                  <a:tcPr/>
                </a:tc>
                <a:tc>
                  <a:txBody>
                    <a:bodyPr/>
                    <a:lstStyle/>
                    <a:p>
                      <a:r>
                        <a:rPr lang="en-US" sz="1800" dirty="0" smtClean="0">
                          <a:latin typeface="+mn-lt"/>
                        </a:rPr>
                        <a:t>conditional</a:t>
                      </a:r>
                      <a:endParaRPr lang="en-US" sz="1800"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58120609"/>
                  </a:ext>
                </a:extLst>
              </a:tr>
              <a:tr h="370840">
                <a:tc>
                  <a:txBody>
                    <a:bodyPr/>
                    <a:lstStyle/>
                    <a:p>
                      <a:r>
                        <a:rPr lang="en-US" sz="600" b="0" i="0" u="none" strike="noStrike" cap="none" baseline="0" dirty="0" smtClean="0">
                          <a:solidFill>
                            <a:schemeClr val="bg1"/>
                          </a:solidFill>
                          <a:effectLst/>
                          <a:latin typeface="+mn-lt"/>
                          <a:ea typeface="+mn-ea"/>
                          <a:cs typeface="+mn-cs"/>
                          <a:sym typeface="Arial"/>
                        </a:rPr>
                        <a:t>The operator reads as follows. equals plus equals minus equals asterisk equals slash equals percent sign equals.</a:t>
                      </a:r>
                      <a:endParaRPr lang="en-US" sz="600" baseline="0" dirty="0">
                        <a:solidFill>
                          <a:schemeClr val="bg1"/>
                        </a:solidFill>
                        <a:latin typeface="+mn-lt"/>
                      </a:endParaRPr>
                    </a:p>
                  </a:txBody>
                  <a:tcPr>
                    <a:lnL w="12700" cap="flat" cmpd="sng" algn="ctr">
                      <a:solidFill>
                        <a:schemeClr val="tx1"/>
                      </a:solidFill>
                      <a:prstDash val="solid"/>
                      <a:round/>
                      <a:headEnd type="none" w="med" len="med"/>
                      <a:tailEnd type="none" w="med" len="med"/>
                    </a:lnL>
                  </a:tcPr>
                </a:tc>
                <a:tc>
                  <a:txBody>
                    <a:bodyPr/>
                    <a:lstStyle/>
                    <a:p>
                      <a:r>
                        <a:rPr lang="en-US" sz="1800" dirty="0" smtClean="0">
                          <a:latin typeface="+mn-lt"/>
                        </a:rPr>
                        <a:t>right to left</a:t>
                      </a:r>
                      <a:endParaRPr lang="en-US" sz="1800" dirty="0">
                        <a:latin typeface="+mn-lt"/>
                      </a:endParaRPr>
                    </a:p>
                  </a:txBody>
                  <a:tcPr/>
                </a:tc>
                <a:tc>
                  <a:txBody>
                    <a:bodyPr/>
                    <a:lstStyle/>
                    <a:p>
                      <a:r>
                        <a:rPr lang="en-US" sz="1800" dirty="0" smtClean="0">
                          <a:latin typeface="+mn-lt"/>
                        </a:rPr>
                        <a:t>assignment</a:t>
                      </a:r>
                      <a:endParaRPr lang="en-US" sz="1800" dirty="0">
                        <a:latin typeface="+mn-lt"/>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3152939"/>
                  </a:ext>
                </a:extLst>
              </a:tr>
              <a:tr h="370840">
                <a:tc>
                  <a:txBody>
                    <a:bodyPr/>
                    <a:lstStyle/>
                    <a:p>
                      <a:r>
                        <a:rPr lang="en-US" sz="1800" dirty="0" smtClean="0">
                          <a:solidFill>
                            <a:schemeClr val="tx1"/>
                          </a:solidFill>
                          <a:latin typeface="+mn-lt"/>
                        </a:rPr>
                        <a: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left to right</a:t>
                      </a:r>
                    </a:p>
                  </a:txBody>
                  <a:tcPr>
                    <a:lnB w="12700" cap="flat" cmpd="sng" algn="ctr">
                      <a:solidFill>
                        <a:schemeClr val="tx1"/>
                      </a:solidFill>
                      <a:prstDash val="solid"/>
                      <a:round/>
                      <a:headEnd type="none" w="med" len="med"/>
                      <a:tailEnd type="none" w="med" len="med"/>
                    </a:lnB>
                  </a:tcPr>
                </a:tc>
                <a:tc>
                  <a:txBody>
                    <a:bodyPr/>
                    <a:lstStyle/>
                    <a:p>
                      <a:r>
                        <a:rPr lang="en-US" sz="1800" dirty="0" smtClean="0">
                          <a:latin typeface="+mn-lt"/>
                        </a:rPr>
                        <a:t>comma</a:t>
                      </a:r>
                      <a:endParaRPr lang="en-US" sz="1800" dirty="0">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1444470"/>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79012984"/>
              </p:ext>
            </p:extLst>
          </p:nvPr>
        </p:nvGraphicFramePr>
        <p:xfrm>
          <a:off x="1035059" y="1924861"/>
          <a:ext cx="2565389" cy="308621"/>
        </p:xfrm>
        <a:graphic>
          <a:graphicData uri="http://schemas.openxmlformats.org/presentationml/2006/ole">
            <mc:AlternateContent xmlns:mc="http://schemas.openxmlformats.org/markup-compatibility/2006">
              <mc:Choice xmlns:v="urn:schemas-microsoft-com:vml" Requires="v">
                <p:oleObj spid="_x0000_s17806" name="Equation" r:id="rId3" imgW="1688760" imgH="203040" progId="Equation.DSMT4">
                  <p:embed/>
                </p:oleObj>
              </mc:Choice>
              <mc:Fallback>
                <p:oleObj name="Equation" r:id="rId3" imgW="1688760" imgH="203040" progId="Equation.DSMT4">
                  <p:embed/>
                  <p:pic>
                    <p:nvPicPr>
                      <p:cNvPr id="0" name=""/>
                      <p:cNvPicPr/>
                      <p:nvPr/>
                    </p:nvPicPr>
                    <p:blipFill>
                      <a:blip r:embed="rId4"/>
                      <a:stretch>
                        <a:fillRect/>
                      </a:stretch>
                    </p:blipFill>
                    <p:spPr>
                      <a:xfrm>
                        <a:off x="1035059" y="1924861"/>
                        <a:ext cx="2565389" cy="30862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45376312"/>
              </p:ext>
            </p:extLst>
          </p:nvPr>
        </p:nvGraphicFramePr>
        <p:xfrm>
          <a:off x="1019641" y="2282066"/>
          <a:ext cx="3262974" cy="300539"/>
        </p:xfrm>
        <a:graphic>
          <a:graphicData uri="http://schemas.openxmlformats.org/presentationml/2006/ole">
            <mc:AlternateContent xmlns:mc="http://schemas.openxmlformats.org/markup-compatibility/2006">
              <mc:Choice xmlns:v="urn:schemas-microsoft-com:vml" Requires="v">
                <p:oleObj spid="_x0000_s17807" name="Equation" r:id="rId5" imgW="2222280" imgH="203040" progId="Equation.DSMT4">
                  <p:embed/>
                </p:oleObj>
              </mc:Choice>
              <mc:Fallback>
                <p:oleObj name="Equation" r:id="rId5" imgW="2222280" imgH="203040" progId="Equation.DSMT4">
                  <p:embed/>
                  <p:pic>
                    <p:nvPicPr>
                      <p:cNvPr id="0" name=""/>
                      <p:cNvPicPr/>
                      <p:nvPr/>
                    </p:nvPicPr>
                    <p:blipFill>
                      <a:blip r:embed="rId6"/>
                      <a:stretch>
                        <a:fillRect/>
                      </a:stretch>
                    </p:blipFill>
                    <p:spPr>
                      <a:xfrm>
                        <a:off x="1019641" y="2282066"/>
                        <a:ext cx="3262974" cy="300539"/>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177120277"/>
              </p:ext>
            </p:extLst>
          </p:nvPr>
        </p:nvGraphicFramePr>
        <p:xfrm>
          <a:off x="1043030" y="3385055"/>
          <a:ext cx="1165138" cy="233030"/>
        </p:xfrm>
        <a:graphic>
          <a:graphicData uri="http://schemas.openxmlformats.org/presentationml/2006/ole">
            <mc:AlternateContent xmlns:mc="http://schemas.openxmlformats.org/markup-compatibility/2006">
              <mc:Choice xmlns:v="urn:schemas-microsoft-com:vml" Requires="v">
                <p:oleObj spid="_x0000_s17808" name="Equation" r:id="rId7" imgW="634680" imgH="126720" progId="Equation.DSMT4">
                  <p:embed/>
                </p:oleObj>
              </mc:Choice>
              <mc:Fallback>
                <p:oleObj name="Equation" r:id="rId7" imgW="634680" imgH="126720" progId="Equation.DSMT4">
                  <p:embed/>
                  <p:pic>
                    <p:nvPicPr>
                      <p:cNvPr id="0" name=""/>
                      <p:cNvPicPr/>
                      <p:nvPr/>
                    </p:nvPicPr>
                    <p:blipFill>
                      <a:blip r:embed="rId8"/>
                      <a:stretch>
                        <a:fillRect/>
                      </a:stretch>
                    </p:blipFill>
                    <p:spPr>
                      <a:xfrm>
                        <a:off x="1043030" y="3385055"/>
                        <a:ext cx="1165138" cy="23303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27804909"/>
              </p:ext>
            </p:extLst>
          </p:nvPr>
        </p:nvGraphicFramePr>
        <p:xfrm>
          <a:off x="1067746" y="3732374"/>
          <a:ext cx="622223" cy="260938"/>
        </p:xfrm>
        <a:graphic>
          <a:graphicData uri="http://schemas.openxmlformats.org/presentationml/2006/ole">
            <mc:AlternateContent xmlns:mc="http://schemas.openxmlformats.org/markup-compatibility/2006">
              <mc:Choice xmlns:v="urn:schemas-microsoft-com:vml" Requires="v">
                <p:oleObj spid="_x0000_s17809" name="Equation" r:id="rId9" imgW="393480" imgH="164880" progId="Equation.DSMT4">
                  <p:embed/>
                </p:oleObj>
              </mc:Choice>
              <mc:Fallback>
                <p:oleObj name="Equation" r:id="rId9" imgW="393480" imgH="164880" progId="Equation.DSMT4">
                  <p:embed/>
                  <p:pic>
                    <p:nvPicPr>
                      <p:cNvPr id="0" name=""/>
                      <p:cNvPicPr/>
                      <p:nvPr/>
                    </p:nvPicPr>
                    <p:blipFill>
                      <a:blip r:embed="rId10"/>
                      <a:stretch>
                        <a:fillRect/>
                      </a:stretch>
                    </p:blipFill>
                    <p:spPr>
                      <a:xfrm>
                        <a:off x="1067746" y="3732374"/>
                        <a:ext cx="622223" cy="26093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172600567"/>
              </p:ext>
            </p:extLst>
          </p:nvPr>
        </p:nvGraphicFramePr>
        <p:xfrm>
          <a:off x="1048442" y="4134455"/>
          <a:ext cx="428599" cy="272744"/>
        </p:xfrm>
        <a:graphic>
          <a:graphicData uri="http://schemas.openxmlformats.org/presentationml/2006/ole">
            <mc:AlternateContent xmlns:mc="http://schemas.openxmlformats.org/markup-compatibility/2006">
              <mc:Choice xmlns:v="urn:schemas-microsoft-com:vml" Requires="v">
                <p:oleObj spid="_x0000_s17810" name="Equation" r:id="rId11" imgW="279360" imgH="177480" progId="Equation.DSMT4">
                  <p:embed/>
                </p:oleObj>
              </mc:Choice>
              <mc:Fallback>
                <p:oleObj name="Equation" r:id="rId11" imgW="279360" imgH="177480" progId="Equation.DSMT4">
                  <p:embed/>
                  <p:pic>
                    <p:nvPicPr>
                      <p:cNvPr id="0" name=""/>
                      <p:cNvPicPr/>
                      <p:nvPr/>
                    </p:nvPicPr>
                    <p:blipFill>
                      <a:blip r:embed="rId12"/>
                      <a:stretch>
                        <a:fillRect/>
                      </a:stretch>
                    </p:blipFill>
                    <p:spPr>
                      <a:xfrm>
                        <a:off x="1048442" y="4134455"/>
                        <a:ext cx="428599" cy="272744"/>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14883344"/>
              </p:ext>
            </p:extLst>
          </p:nvPr>
        </p:nvGraphicFramePr>
        <p:xfrm>
          <a:off x="1064444" y="4505156"/>
          <a:ext cx="222431" cy="315112"/>
        </p:xfrm>
        <a:graphic>
          <a:graphicData uri="http://schemas.openxmlformats.org/presentationml/2006/ole">
            <mc:AlternateContent xmlns:mc="http://schemas.openxmlformats.org/markup-compatibility/2006">
              <mc:Choice xmlns:v="urn:schemas-microsoft-com:vml" Requires="v">
                <p:oleObj spid="_x0000_s17811" name="Equation" r:id="rId13" imgW="152280" imgH="215640" progId="Equation.DSMT4">
                  <p:embed/>
                </p:oleObj>
              </mc:Choice>
              <mc:Fallback>
                <p:oleObj name="Equation" r:id="rId13" imgW="152280" imgH="215640" progId="Equation.DSMT4">
                  <p:embed/>
                  <p:pic>
                    <p:nvPicPr>
                      <p:cNvPr id="0" name=""/>
                      <p:cNvPicPr/>
                      <p:nvPr/>
                    </p:nvPicPr>
                    <p:blipFill>
                      <a:blip r:embed="rId14"/>
                      <a:stretch>
                        <a:fillRect/>
                      </a:stretch>
                    </p:blipFill>
                    <p:spPr>
                      <a:xfrm>
                        <a:off x="1064444" y="4505156"/>
                        <a:ext cx="222431" cy="315112"/>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537363156"/>
              </p:ext>
            </p:extLst>
          </p:nvPr>
        </p:nvGraphicFramePr>
        <p:xfrm>
          <a:off x="1059703" y="4928612"/>
          <a:ext cx="260938" cy="281008"/>
        </p:xfrm>
        <a:graphic>
          <a:graphicData uri="http://schemas.openxmlformats.org/presentationml/2006/ole">
            <mc:AlternateContent xmlns:mc="http://schemas.openxmlformats.org/markup-compatibility/2006">
              <mc:Choice xmlns:v="urn:schemas-microsoft-com:vml" Requires="v">
                <p:oleObj spid="_x0000_s17812" name="Equation" r:id="rId15" imgW="164880" imgH="177480" progId="Equation.DSMT4">
                  <p:embed/>
                </p:oleObj>
              </mc:Choice>
              <mc:Fallback>
                <p:oleObj name="Equation" r:id="rId15" imgW="164880" imgH="177480" progId="Equation.DSMT4">
                  <p:embed/>
                  <p:pic>
                    <p:nvPicPr>
                      <p:cNvPr id="0" name=""/>
                      <p:cNvPicPr/>
                      <p:nvPr/>
                    </p:nvPicPr>
                    <p:blipFill>
                      <a:blip r:embed="rId16"/>
                      <a:stretch>
                        <a:fillRect/>
                      </a:stretch>
                    </p:blipFill>
                    <p:spPr>
                      <a:xfrm>
                        <a:off x="1059703" y="4928612"/>
                        <a:ext cx="260938" cy="281008"/>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942030403"/>
              </p:ext>
            </p:extLst>
          </p:nvPr>
        </p:nvGraphicFramePr>
        <p:xfrm>
          <a:off x="1056255" y="5260699"/>
          <a:ext cx="2261747" cy="313511"/>
        </p:xfrm>
        <a:graphic>
          <a:graphicData uri="http://schemas.openxmlformats.org/presentationml/2006/ole">
            <mc:AlternateContent xmlns:mc="http://schemas.openxmlformats.org/markup-compatibility/2006">
              <mc:Choice xmlns:v="urn:schemas-microsoft-com:vml" Requires="v">
                <p:oleObj spid="_x0000_s17813" name="Equation" r:id="rId17" imgW="1282680" imgH="177480" progId="Equation.DSMT4">
                  <p:embed/>
                </p:oleObj>
              </mc:Choice>
              <mc:Fallback>
                <p:oleObj name="Equation" r:id="rId17" imgW="1282680" imgH="177480" progId="Equation.DSMT4">
                  <p:embed/>
                  <p:pic>
                    <p:nvPicPr>
                      <p:cNvPr id="0" name=""/>
                      <p:cNvPicPr/>
                      <p:nvPr/>
                    </p:nvPicPr>
                    <p:blipFill>
                      <a:blip r:embed="rId18"/>
                      <a:stretch>
                        <a:fillRect/>
                      </a:stretch>
                    </p:blipFill>
                    <p:spPr>
                      <a:xfrm>
                        <a:off x="1056255" y="5260699"/>
                        <a:ext cx="2261747" cy="313511"/>
                      </a:xfrm>
                      <a:prstGeom prst="rect">
                        <a:avLst/>
                      </a:prstGeom>
                    </p:spPr>
                  </p:pic>
                </p:oleObj>
              </mc:Fallback>
            </mc:AlternateContent>
          </a:graphicData>
        </a:graphic>
      </p:graphicFrame>
    </p:spTree>
    <p:extLst>
      <p:ext uri="{BB962C8B-B14F-4D97-AF65-F5344CB8AC3E}">
        <p14:creationId xmlns:p14="http://schemas.microsoft.com/office/powerpoint/2010/main" val="20972800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4.10 Logical Operators </a:t>
            </a:r>
            <a:r>
              <a:rPr lang="en-US" sz="2000" b="0" kern="1200" dirty="0" smtClean="0">
                <a:latin typeface="Times New Roman" panose="02020603050405020304" pitchFamily="18" charset="0"/>
                <a:ea typeface="+mj-ea"/>
                <a:cs typeface="+mj-cs"/>
              </a:rPr>
              <a:t>(11 of 12)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lnSpc>
                <a:spcPct val="90000"/>
              </a:lnSpc>
              <a:spcBef>
                <a:spcPct val="20000"/>
              </a:spcBef>
              <a:buNone/>
              <a:tabLst/>
              <a:defRPr/>
            </a:pPr>
            <a:r>
              <a:rPr lang="en-US" sz="2200" b="1" kern="1200" dirty="0">
                <a:solidFill>
                  <a:srgbClr val="000000"/>
                </a:solidFill>
                <a:latin typeface="+mn-lt"/>
                <a:ea typeface="+mn-ea"/>
                <a:cs typeface="+mn-cs"/>
              </a:rPr>
              <a:t>The </a:t>
            </a:r>
            <a:r>
              <a:rPr lang="en-US" sz="2200" b="1" kern="1200" dirty="0">
                <a:solidFill>
                  <a:srgbClr val="000000"/>
                </a:solidFill>
                <a:latin typeface="Consolas" panose="020B0609020204030204" pitchFamily="49" charset="0"/>
                <a:ea typeface="+mn-ea"/>
                <a:cs typeface="Consolas" panose="020B0609020204030204" pitchFamily="49" charset="0"/>
              </a:rPr>
              <a:t>_Bool</a:t>
            </a:r>
            <a:r>
              <a:rPr lang="en-US" sz="2200" b="1" kern="1200" dirty="0">
                <a:solidFill>
                  <a:srgbClr val="000000"/>
                </a:solidFill>
                <a:latin typeface="+mn-lt"/>
                <a:ea typeface="+mn-ea"/>
                <a:cs typeface="+mn-cs"/>
              </a:rPr>
              <a:t> Data Type</a:t>
            </a:r>
          </a:p>
          <a:p>
            <a:pPr lvl="0">
              <a:tabLst/>
              <a:defRPr/>
            </a:pPr>
            <a:r>
              <a:rPr lang="en-US" sz="2200" kern="1200" dirty="0">
                <a:solidFill>
                  <a:srgbClr val="000000"/>
                </a:solidFill>
                <a:latin typeface="+mn-lt"/>
                <a:ea typeface="+mn-ea"/>
                <a:cs typeface="+mn-cs"/>
              </a:rPr>
              <a:t>The C standard includes a </a:t>
            </a:r>
            <a:r>
              <a:rPr lang="en-US" sz="2200" b="1" kern="1200" dirty="0">
                <a:solidFill>
                  <a:srgbClr val="000000"/>
                </a:solidFill>
                <a:latin typeface="+mn-lt"/>
                <a:ea typeface="+mn-ea"/>
                <a:cs typeface="+mn-cs"/>
              </a:rPr>
              <a:t>boolean type</a:t>
            </a:r>
            <a:r>
              <a:rPr lang="en-US" sz="2200" kern="1200" dirty="0">
                <a:solidFill>
                  <a:srgbClr val="000000"/>
                </a:solidFill>
                <a:latin typeface="+mn-lt"/>
                <a:ea typeface="+mn-ea"/>
                <a:cs typeface="+mn-cs"/>
              </a:rPr>
              <a:t>—represented by the keyword </a:t>
            </a:r>
            <a:r>
              <a:rPr lang="en-US" sz="2200" b="1" kern="1200" dirty="0">
                <a:solidFill>
                  <a:srgbClr val="000000"/>
                </a:solidFill>
                <a:latin typeface="Consolas" panose="020B0609020204030204" pitchFamily="49" charset="0"/>
                <a:ea typeface="+mn-ea"/>
                <a:cs typeface="Consolas" panose="020B0609020204030204" pitchFamily="49" charset="0"/>
              </a:rPr>
              <a:t>_Bool</a:t>
            </a:r>
            <a:r>
              <a:rPr lang="en-US" sz="2200" kern="1200" dirty="0">
                <a:solidFill>
                  <a:srgbClr val="000000"/>
                </a:solidFill>
                <a:latin typeface="+mn-lt"/>
                <a:ea typeface="+mn-ea"/>
                <a:cs typeface="+mn-cs"/>
              </a:rPr>
              <a:t>—which can hold only the values 0 or </a:t>
            </a:r>
            <a:r>
              <a:rPr lang="en-US" sz="2200" kern="1200" dirty="0" smtClean="0">
                <a:solidFill>
                  <a:srgbClr val="000000"/>
                </a:solidFill>
                <a:latin typeface="+mn-lt"/>
                <a:ea typeface="+mn-ea"/>
                <a:cs typeface="+mn-cs"/>
              </a:rPr>
              <a:t>1.</a:t>
            </a:r>
            <a:endParaRPr lang="en-US" sz="2200" kern="1200" dirty="0">
              <a:solidFill>
                <a:srgbClr val="000000"/>
              </a:solidFill>
              <a:latin typeface="+mn-lt"/>
              <a:ea typeface="+mn-ea"/>
              <a:cs typeface="+mn-cs"/>
            </a:endParaRPr>
          </a:p>
          <a:p>
            <a:pPr lvl="0">
              <a:tabLst/>
              <a:defRPr/>
            </a:pPr>
            <a:r>
              <a:rPr lang="en-US" sz="2200" kern="1200" dirty="0">
                <a:solidFill>
                  <a:srgbClr val="000000"/>
                </a:solidFill>
                <a:latin typeface="+mn-lt"/>
                <a:ea typeface="+mn-ea"/>
                <a:cs typeface="+mn-cs"/>
              </a:rPr>
              <a:t>Recall </a:t>
            </a:r>
            <a:r>
              <a:rPr lang="en-US" sz="2200" kern="1200" dirty="0" smtClean="0">
                <a:solidFill>
                  <a:srgbClr val="000000"/>
                </a:solidFill>
                <a:latin typeface="+mn-lt"/>
                <a:ea typeface="+mn-ea"/>
                <a:cs typeface="+mn-cs"/>
              </a:rPr>
              <a:t>C’s convention </a:t>
            </a:r>
            <a:r>
              <a:rPr lang="en-US" sz="2200" kern="1200" dirty="0">
                <a:solidFill>
                  <a:srgbClr val="000000"/>
                </a:solidFill>
                <a:latin typeface="+mn-lt"/>
                <a:ea typeface="+mn-ea"/>
                <a:cs typeface="+mn-cs"/>
              </a:rPr>
              <a:t>of using zero and nonzero values to represent false and true—the value 0 in a condition evaluates to false, while any nonzero value </a:t>
            </a:r>
            <a:r>
              <a:rPr lang="en-US" sz="2200" kern="1200" dirty="0" smtClean="0">
                <a:solidFill>
                  <a:srgbClr val="000000"/>
                </a:solidFill>
                <a:latin typeface="+mn-lt"/>
                <a:ea typeface="+mn-ea"/>
                <a:cs typeface="+mn-cs"/>
              </a:rPr>
              <a:t>evaluates </a:t>
            </a:r>
            <a:r>
              <a:rPr lang="en-US" sz="2200" kern="1200" dirty="0">
                <a:solidFill>
                  <a:srgbClr val="000000"/>
                </a:solidFill>
                <a:latin typeface="+mn-lt"/>
                <a:ea typeface="+mn-ea"/>
                <a:cs typeface="+mn-cs"/>
              </a:rPr>
              <a:t>to </a:t>
            </a:r>
            <a:r>
              <a:rPr lang="en-US" sz="2200" kern="1200" dirty="0" smtClean="0">
                <a:solidFill>
                  <a:srgbClr val="000000"/>
                </a:solidFill>
                <a:latin typeface="+mn-lt"/>
                <a:ea typeface="+mn-ea"/>
                <a:cs typeface="+mn-cs"/>
              </a:rPr>
              <a:t>true.</a:t>
            </a:r>
            <a:endParaRPr lang="en-US" sz="2200" kern="1200" dirty="0">
              <a:solidFill>
                <a:srgbClr val="000000"/>
              </a:solidFill>
              <a:latin typeface="+mn-lt"/>
              <a:ea typeface="+mn-ea"/>
              <a:cs typeface="+mn-cs"/>
            </a:endParaRPr>
          </a:p>
          <a:p>
            <a:pPr lvl="0">
              <a:tabLst/>
              <a:defRPr/>
            </a:pPr>
            <a:r>
              <a:rPr lang="en-US" sz="2200" kern="1200" dirty="0">
                <a:solidFill>
                  <a:srgbClr val="000000"/>
                </a:solidFill>
                <a:latin typeface="+mn-lt"/>
                <a:ea typeface="+mn-ea"/>
                <a:cs typeface="+mn-cs"/>
              </a:rPr>
              <a:t>Assigning any non-zero value to a </a:t>
            </a:r>
            <a:r>
              <a:rPr lang="en-US" sz="2200" kern="1200" dirty="0">
                <a:solidFill>
                  <a:srgbClr val="000000"/>
                </a:solidFill>
                <a:latin typeface="Consolas" panose="020B0609020204030204" pitchFamily="49" charset="0"/>
                <a:ea typeface="+mn-ea"/>
                <a:cs typeface="Consolas" panose="020B0609020204030204" pitchFamily="49" charset="0"/>
              </a:rPr>
              <a:t>_Bool</a:t>
            </a:r>
            <a:r>
              <a:rPr lang="en-US" sz="2200" kern="1200" dirty="0">
                <a:solidFill>
                  <a:srgbClr val="000000"/>
                </a:solidFill>
                <a:latin typeface="+mn-lt"/>
                <a:ea typeface="+mn-ea"/>
                <a:cs typeface="+mn-cs"/>
              </a:rPr>
              <a:t> sets it to </a:t>
            </a:r>
            <a:r>
              <a:rPr lang="en-US" sz="2200" kern="1200" dirty="0" smtClean="0">
                <a:solidFill>
                  <a:srgbClr val="000000"/>
                </a:solidFill>
                <a:latin typeface="+mn-lt"/>
                <a:ea typeface="+mn-ea"/>
                <a:cs typeface="+mn-cs"/>
              </a:rPr>
              <a:t>1.</a:t>
            </a:r>
            <a:endParaRPr lang="en-US" sz="2200" kern="1200" dirty="0">
              <a:solidFill>
                <a:srgbClr val="000000"/>
              </a:solidFill>
              <a:latin typeface="+mn-lt"/>
              <a:ea typeface="+mn-ea"/>
              <a:cs typeface="+mn-cs"/>
            </a:endParaRPr>
          </a:p>
          <a:p>
            <a:pPr lvl="0">
              <a:tabLst/>
              <a:defRPr/>
            </a:pPr>
            <a:r>
              <a:rPr lang="en-US" sz="2200" kern="1200" dirty="0">
                <a:solidFill>
                  <a:srgbClr val="000000"/>
                </a:solidFill>
                <a:latin typeface="+mn-lt"/>
                <a:ea typeface="+mn-ea"/>
                <a:cs typeface="+mn-cs"/>
              </a:rPr>
              <a:t>The standard also includes the </a:t>
            </a:r>
            <a:r>
              <a:rPr lang="en-US" sz="2200" b="1" kern="1200" dirty="0">
                <a:solidFill>
                  <a:srgbClr val="000000"/>
                </a:solidFill>
                <a:latin typeface="Consolas" panose="020B0609020204030204" pitchFamily="49" charset="0"/>
                <a:ea typeface="+mn-ea"/>
                <a:cs typeface="Consolas" panose="020B0609020204030204" pitchFamily="49" charset="0"/>
              </a:rPr>
              <a:t>&lt;stdbool.h&gt;</a:t>
            </a:r>
            <a:r>
              <a:rPr lang="en-US" sz="2200" kern="1200" dirty="0">
                <a:solidFill>
                  <a:srgbClr val="000000"/>
                </a:solidFill>
                <a:latin typeface="+mn-lt"/>
                <a:ea typeface="+mn-ea"/>
                <a:cs typeface="+mn-cs"/>
              </a:rPr>
              <a:t> header, which defines </a:t>
            </a:r>
            <a:r>
              <a:rPr lang="en-US" sz="2200" b="1" kern="1200" dirty="0">
                <a:solidFill>
                  <a:srgbClr val="000000"/>
                </a:solidFill>
                <a:latin typeface="Consolas" panose="020B0609020204030204" pitchFamily="49" charset="0"/>
                <a:ea typeface="+mn-ea"/>
                <a:cs typeface="Consolas" panose="020B0609020204030204" pitchFamily="49" charset="0"/>
              </a:rPr>
              <a:t>bool</a:t>
            </a:r>
            <a:r>
              <a:rPr lang="en-US" sz="2200" kern="1200" dirty="0">
                <a:solidFill>
                  <a:srgbClr val="000000"/>
                </a:solidFill>
                <a:latin typeface="+mn-lt"/>
                <a:ea typeface="+mn-ea"/>
                <a:cs typeface="+mn-cs"/>
              </a:rPr>
              <a:t> as a shorthand for the type </a:t>
            </a:r>
            <a:r>
              <a:rPr lang="en-US" sz="2200" kern="1200" dirty="0">
                <a:solidFill>
                  <a:srgbClr val="000000"/>
                </a:solidFill>
                <a:latin typeface="Consolas" panose="020B0609020204030204" pitchFamily="49" charset="0"/>
                <a:ea typeface="+mn-ea"/>
                <a:cs typeface="Consolas" panose="020B0609020204030204" pitchFamily="49" charset="0"/>
              </a:rPr>
              <a:t>_Bool</a:t>
            </a:r>
            <a:r>
              <a:rPr lang="en-US" sz="2200" kern="1200" dirty="0">
                <a:solidFill>
                  <a:srgbClr val="000000"/>
                </a:solidFill>
                <a:latin typeface="+mn-lt"/>
                <a:ea typeface="+mn-ea"/>
                <a:cs typeface="+mn-cs"/>
              </a:rPr>
              <a:t>, and true and false as named representations of 1 and 0, </a:t>
            </a:r>
            <a:r>
              <a:rPr lang="en-US" sz="2200" kern="1200" dirty="0" smtClean="0">
                <a:solidFill>
                  <a:srgbClr val="000000"/>
                </a:solidFill>
                <a:latin typeface="+mn-lt"/>
                <a:ea typeface="+mn-ea"/>
                <a:cs typeface="+mn-cs"/>
              </a:rPr>
              <a:t>respectively.</a:t>
            </a:r>
            <a:endParaRPr lang="en-US" sz="2200" kern="1200" dirty="0">
              <a:solidFill>
                <a:srgbClr val="000000"/>
              </a:solidFill>
              <a:latin typeface="+mn-lt"/>
              <a:ea typeface="+mn-ea"/>
              <a:cs typeface="+mn-cs"/>
            </a:endParaRPr>
          </a:p>
        </p:txBody>
      </p:sp>
    </p:spTree>
    <p:extLst>
      <p:ext uri="{BB962C8B-B14F-4D97-AF65-F5344CB8AC3E}">
        <p14:creationId xmlns:p14="http://schemas.microsoft.com/office/powerpoint/2010/main" val="70376550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4.10 Logical Operators </a:t>
            </a:r>
            <a:r>
              <a:rPr lang="en-US" sz="2000" b="0" kern="1200" dirty="0" smtClean="0">
                <a:latin typeface="Times New Roman" panose="02020603050405020304" pitchFamily="18" charset="0"/>
                <a:ea typeface="+mj-ea"/>
                <a:cs typeface="+mj-cs"/>
              </a:rPr>
              <a:t>(12 of 12)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At preprocessor time, </a:t>
            </a:r>
            <a:r>
              <a:rPr lang="en-US" altLang="en-US" sz="2400" kern="1200" dirty="0">
                <a:solidFill>
                  <a:srgbClr val="000000"/>
                </a:solidFill>
                <a:latin typeface="Consolas" panose="020B0609020204030204" pitchFamily="49" charset="0"/>
                <a:ea typeface="+mn-ea"/>
                <a:cs typeface="Consolas" panose="020B0609020204030204" pitchFamily="49" charset="0"/>
              </a:rPr>
              <a:t>bool</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Consolas" panose="020B0609020204030204" pitchFamily="49" charset="0"/>
              </a:rPr>
              <a:t>true</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Consolas" panose="020B0609020204030204" pitchFamily="49" charset="0"/>
              </a:rPr>
              <a:t>false</a:t>
            </a:r>
            <a:r>
              <a:rPr lang="en-US" altLang="en-US" sz="2400" kern="1200" dirty="0">
                <a:solidFill>
                  <a:srgbClr val="000000"/>
                </a:solidFill>
                <a:latin typeface="Arial (Body)"/>
                <a:ea typeface="+mn-ea"/>
                <a:cs typeface="+mn-cs"/>
              </a:rPr>
              <a:t> are replaced with </a:t>
            </a:r>
            <a:r>
              <a:rPr lang="en-US" altLang="en-US" sz="2400" kern="1200" dirty="0">
                <a:solidFill>
                  <a:srgbClr val="000000"/>
                </a:solidFill>
                <a:latin typeface="Consolas" panose="020B0609020204030204" pitchFamily="49" charset="0"/>
                <a:ea typeface="+mn-ea"/>
                <a:cs typeface="Consolas" panose="020B0609020204030204" pitchFamily="49" charset="0"/>
              </a:rPr>
              <a:t>_Bool</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Consolas" panose="020B0609020204030204" pitchFamily="49" charset="0"/>
              </a:rPr>
              <a:t>1</a:t>
            </a:r>
            <a:r>
              <a:rPr lang="en-US" altLang="en-US" sz="2400" kern="1200" dirty="0">
                <a:solidFill>
                  <a:srgbClr val="000000"/>
                </a:solidFill>
                <a:latin typeface="Arial (Body)"/>
                <a:ea typeface="+mn-ea"/>
                <a:cs typeface="+mn-cs"/>
              </a:rPr>
              <a:t> and </a:t>
            </a:r>
            <a:r>
              <a:rPr lang="en-US" altLang="en-US" sz="2400" kern="1200" dirty="0" smtClean="0">
                <a:solidFill>
                  <a:srgbClr val="000000"/>
                </a:solidFill>
                <a:latin typeface="Consolas" panose="020B0609020204030204" pitchFamily="49" charset="0"/>
                <a:ea typeface="+mn-ea"/>
                <a:cs typeface="Consolas" panose="020B0609020204030204" pitchFamily="49" charset="0"/>
              </a:rPr>
              <a:t>0</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Section </a:t>
            </a:r>
            <a:r>
              <a:rPr lang="en-US" altLang="en-US" sz="2400" kern="1200" dirty="0" smtClean="0">
                <a:solidFill>
                  <a:srgbClr val="000000"/>
                </a:solidFill>
                <a:latin typeface="Arial (Body)"/>
                <a:ea typeface="+mn-ea"/>
                <a:cs typeface="+mn-cs"/>
              </a:rPr>
              <a:t>F.8 presents </a:t>
            </a:r>
            <a:r>
              <a:rPr lang="en-US" altLang="en-US" sz="2400" kern="1200" dirty="0">
                <a:solidFill>
                  <a:srgbClr val="000000"/>
                </a:solidFill>
                <a:latin typeface="Arial (Body)"/>
                <a:ea typeface="+mn-ea"/>
                <a:cs typeface="+mn-cs"/>
              </a:rPr>
              <a:t>an example that uses </a:t>
            </a:r>
            <a:r>
              <a:rPr lang="en-US" altLang="en-US" sz="2400" kern="1200" dirty="0">
                <a:solidFill>
                  <a:srgbClr val="000000"/>
                </a:solidFill>
                <a:latin typeface="Consolas" panose="020B0609020204030204" pitchFamily="49" charset="0"/>
                <a:ea typeface="+mn-ea"/>
                <a:cs typeface="Consolas" panose="020B0609020204030204" pitchFamily="49" charset="0"/>
              </a:rPr>
              <a:t>bool</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Consolas" panose="020B0609020204030204" pitchFamily="49" charset="0"/>
              </a:rPr>
              <a:t>true</a:t>
            </a:r>
            <a:r>
              <a:rPr lang="en-US" altLang="en-US" sz="2400" kern="1200" dirty="0">
                <a:solidFill>
                  <a:srgbClr val="000000"/>
                </a:solidFill>
                <a:latin typeface="Arial (Body)"/>
                <a:ea typeface="+mn-ea"/>
                <a:cs typeface="+mn-cs"/>
              </a:rPr>
              <a:t> and </a:t>
            </a:r>
            <a:r>
              <a:rPr lang="en-US" altLang="en-US" sz="2400" kern="1200" dirty="0" smtClean="0">
                <a:solidFill>
                  <a:srgbClr val="000000"/>
                </a:solidFill>
                <a:latin typeface="Consolas" panose="020B0609020204030204" pitchFamily="49" charset="0"/>
                <a:ea typeface="+mn-ea"/>
                <a:cs typeface="Consolas" panose="020B0609020204030204" pitchFamily="49" charset="0"/>
              </a:rPr>
              <a:t>false</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The example uses a programmer-defined function, a concept we introduce in Chapter </a:t>
            </a:r>
            <a:r>
              <a:rPr lang="en-US" altLang="en-US" sz="2400" kern="1200" dirty="0" smtClean="0">
                <a:solidFill>
                  <a:srgbClr val="000000"/>
                </a:solidFill>
                <a:latin typeface="Arial (Body)"/>
                <a:ea typeface="+mn-ea"/>
                <a:cs typeface="+mn-cs"/>
              </a:rPr>
              <a:t>5.</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Microsoft Visual C++ does not implement the </a:t>
            </a:r>
            <a:r>
              <a:rPr lang="en-US" altLang="en-US" sz="2400" kern="1200" dirty="0">
                <a:solidFill>
                  <a:srgbClr val="000000"/>
                </a:solidFill>
                <a:latin typeface="Consolas" panose="020B0609020204030204" pitchFamily="49" charset="0"/>
                <a:ea typeface="+mn-ea"/>
                <a:cs typeface="Consolas" panose="020B0609020204030204" pitchFamily="49" charset="0"/>
              </a:rPr>
              <a:t>_Bool</a:t>
            </a:r>
            <a:r>
              <a:rPr lang="en-US" altLang="en-US" sz="2400" kern="1200" dirty="0">
                <a:solidFill>
                  <a:srgbClr val="000000"/>
                </a:solidFill>
                <a:latin typeface="Arial (Body)"/>
                <a:ea typeface="+mn-ea"/>
                <a:cs typeface="+mn-cs"/>
              </a:rPr>
              <a:t> data type.</a:t>
            </a:r>
          </a:p>
        </p:txBody>
      </p:sp>
    </p:spTree>
    <p:extLst>
      <p:ext uri="{BB962C8B-B14F-4D97-AF65-F5344CB8AC3E}">
        <p14:creationId xmlns:p14="http://schemas.microsoft.com/office/powerpoint/2010/main" val="299570272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kern="1200" dirty="0">
                <a:latin typeface="Times New Roman" panose="02020603050405020304" pitchFamily="18" charset="0"/>
              </a:rPr>
              <a:t>4.11 Confusing Equality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and Assignment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Operators </a:t>
            </a:r>
            <a:r>
              <a:rPr lang="en-US" sz="2000" b="0" kern="1200" dirty="0">
                <a:latin typeface="Times New Roman" panose="02020603050405020304" pitchFamily="18" charset="0"/>
              </a:rPr>
              <a:t>(1 of 8)</a:t>
            </a:r>
            <a:endParaRPr lang="en-US" dirty="0"/>
          </a:p>
        </p:txBody>
      </p:sp>
      <p:sp>
        <p:nvSpPr>
          <p:cNvPr id="5" name="Text Placeholder 4"/>
          <p:cNvSpPr>
            <a:spLocks noGrp="1"/>
          </p:cNvSpPr>
          <p:nvPr>
            <p:ph type="body" idx="1"/>
          </p:nvPr>
        </p:nvSpPr>
        <p:spPr/>
        <p:txBody>
          <a:bodyPr/>
          <a:lstStyle/>
          <a:p>
            <a:pPr lvl="0">
              <a:tabLst/>
            </a:pPr>
            <a:r>
              <a:rPr lang="en-US" altLang="en-US" sz="2200" kern="1200" dirty="0">
                <a:solidFill>
                  <a:srgbClr val="000000"/>
                </a:solidFill>
                <a:latin typeface="Arial (Body)"/>
              </a:rPr>
              <a:t>There’s one type of error that C programmers, no matter how experienced, tend to make so frequently that we felt it was worth a separate section.</a:t>
            </a:r>
          </a:p>
          <a:p>
            <a:pPr lvl="0">
              <a:tabLst/>
            </a:pPr>
            <a:r>
              <a:rPr lang="en-US" altLang="en-US" sz="2200" kern="1200" dirty="0">
                <a:solidFill>
                  <a:srgbClr val="000000"/>
                </a:solidFill>
                <a:latin typeface="Arial (Body)"/>
              </a:rPr>
              <a:t>That error is accidentally swapping the operators </a:t>
            </a:r>
            <a:r>
              <a:rPr lang="en-US" altLang="en-US" sz="2200" kern="1200" dirty="0">
                <a:solidFill>
                  <a:srgbClr val="000000"/>
                </a:solidFill>
                <a:latin typeface="Consolas" panose="020B0609020204030204" pitchFamily="49" charset="0"/>
                <a:cs typeface="Consolas" panose="020B0609020204030204" pitchFamily="49" charset="0"/>
              </a:rPr>
              <a:t>==</a:t>
            </a:r>
            <a:r>
              <a:rPr lang="en-US" altLang="en-US" sz="2200" kern="1200" dirty="0">
                <a:solidFill>
                  <a:srgbClr val="000000"/>
                </a:solidFill>
                <a:latin typeface="Arial (Body)"/>
              </a:rPr>
              <a:t> (equality) and </a:t>
            </a:r>
            <a:r>
              <a:rPr lang="en-US" altLang="en-US" sz="2200" kern="1200" dirty="0">
                <a:solidFill>
                  <a:srgbClr val="000000"/>
                </a:solidFill>
                <a:latin typeface="Consolas" panose="020B0609020204030204" pitchFamily="49" charset="0"/>
                <a:cs typeface="Consolas" panose="020B0609020204030204" pitchFamily="49" charset="0"/>
              </a:rPr>
              <a:t>=</a:t>
            </a:r>
            <a:r>
              <a:rPr lang="en-US" altLang="en-US" sz="2200" kern="1200" dirty="0">
                <a:solidFill>
                  <a:srgbClr val="000000"/>
                </a:solidFill>
                <a:latin typeface="Arial (Body)"/>
              </a:rPr>
              <a:t> (assignment).</a:t>
            </a:r>
          </a:p>
          <a:p>
            <a:pPr lvl="0">
              <a:tabLst/>
            </a:pPr>
            <a:r>
              <a:rPr lang="en-US" altLang="en-US" sz="2200" kern="1200" dirty="0">
                <a:solidFill>
                  <a:srgbClr val="000000"/>
                </a:solidFill>
                <a:latin typeface="Arial (Body)"/>
              </a:rPr>
              <a:t>What makes these swaps so damaging is the fact that they do not ordinarily cause </a:t>
            </a:r>
            <a:r>
              <a:rPr lang="en-US" altLang="en-US" sz="2200" b="1" kern="1200" dirty="0">
                <a:solidFill>
                  <a:srgbClr val="000000"/>
                </a:solidFill>
                <a:latin typeface="Arial (Body)"/>
              </a:rPr>
              <a:t>compilation errors</a:t>
            </a:r>
            <a:r>
              <a:rPr lang="en-US" altLang="en-US" sz="2200" kern="1200" dirty="0">
                <a:solidFill>
                  <a:srgbClr val="000000"/>
                </a:solidFill>
                <a:latin typeface="Arial (Body)"/>
              </a:rPr>
              <a:t>.</a:t>
            </a:r>
          </a:p>
          <a:p>
            <a:pPr lvl="0">
              <a:tabLst/>
            </a:pPr>
            <a:r>
              <a:rPr lang="en-US" altLang="en-US" sz="2200" kern="1200" dirty="0">
                <a:solidFill>
                  <a:srgbClr val="000000"/>
                </a:solidFill>
                <a:latin typeface="Arial (Body)"/>
              </a:rPr>
              <a:t>Rather, statements with these errors ordinarily compile correctly, allowing programs to run to completion while likely generating incorrect results through </a:t>
            </a:r>
            <a:r>
              <a:rPr lang="en-US" altLang="en-US" sz="2200" b="1" kern="1200" dirty="0">
                <a:solidFill>
                  <a:srgbClr val="000000"/>
                </a:solidFill>
                <a:latin typeface="Arial (Body)"/>
              </a:rPr>
              <a:t>runtime logic errors</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364445410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4.11 Confusing Equality (</a:t>
            </a:r>
            <a:r>
              <a:rPr lang="en-US" kern="1200" dirty="0" smtClean="0">
                <a:latin typeface="Consolas" panose="020B0609020204030204" pitchFamily="49" charset="0"/>
                <a:ea typeface="+mj-ea"/>
                <a:cs typeface="Consolas" panose="020B0609020204030204" pitchFamily="49" charset="0"/>
              </a:rPr>
              <a:t>==</a:t>
            </a:r>
            <a:r>
              <a:rPr lang="en-US" kern="1200" dirty="0" smtClean="0">
                <a:latin typeface="Times New Roman" panose="02020603050405020304" pitchFamily="18" charset="0"/>
                <a:ea typeface="+mj-ea"/>
                <a:cs typeface="+mj-cs"/>
              </a:rPr>
              <a:t>) and Assignment (</a:t>
            </a:r>
            <a:r>
              <a:rPr lang="en-US" kern="1200" dirty="0" smtClean="0">
                <a:latin typeface="Consolas" panose="020B0609020204030204" pitchFamily="49" charset="0"/>
                <a:ea typeface="+mj-ea"/>
                <a:cs typeface="Consolas" panose="020B0609020204030204" pitchFamily="49" charset="0"/>
              </a:rPr>
              <a:t>=</a:t>
            </a:r>
            <a:r>
              <a:rPr lang="en-US" kern="1200" dirty="0" smtClean="0">
                <a:latin typeface="Times New Roman" panose="02020603050405020304" pitchFamily="18" charset="0"/>
                <a:ea typeface="+mj-ea"/>
                <a:cs typeface="+mj-cs"/>
              </a:rPr>
              <a:t>) Operators </a:t>
            </a:r>
            <a:r>
              <a:rPr lang="en-US" sz="2000" b="0" kern="1200" dirty="0" smtClean="0">
                <a:latin typeface="Times New Roman" panose="02020603050405020304" pitchFamily="18" charset="0"/>
                <a:ea typeface="+mj-ea"/>
                <a:cs typeface="+mj-cs"/>
              </a:rPr>
              <a:t>(2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Two aspects of C cause these problems.</a:t>
            </a:r>
          </a:p>
          <a:p>
            <a:pPr lvl="0">
              <a:tabLst/>
            </a:pPr>
            <a:r>
              <a:rPr lang="en-US" altLang="en-US" sz="2400" kern="1200" dirty="0">
                <a:solidFill>
                  <a:srgbClr val="000000"/>
                </a:solidFill>
                <a:latin typeface="Arial (Body)"/>
                <a:ea typeface="+mn-ea"/>
                <a:cs typeface="+mn-cs"/>
              </a:rPr>
              <a:t>One is that any expression in C that produces a value can be used in the decision portion of any control statement.</a:t>
            </a:r>
          </a:p>
          <a:p>
            <a:pPr lvl="0">
              <a:tabLst/>
            </a:pPr>
            <a:r>
              <a:rPr lang="en-US" altLang="en-US" sz="2400" kern="1200" dirty="0">
                <a:solidFill>
                  <a:srgbClr val="000000"/>
                </a:solidFill>
                <a:latin typeface="Arial (Body)"/>
                <a:ea typeface="+mn-ea"/>
                <a:cs typeface="+mn-cs"/>
              </a:rPr>
              <a:t>If the value is 0, it’s treated as false, and if the value is nonzero, it’s treated as true.</a:t>
            </a:r>
          </a:p>
          <a:p>
            <a:pPr lvl="0">
              <a:tabLst/>
            </a:pPr>
            <a:r>
              <a:rPr lang="en-US" altLang="en-US" sz="2400" kern="1200" dirty="0">
                <a:solidFill>
                  <a:srgbClr val="000000"/>
                </a:solidFill>
                <a:latin typeface="Arial (Body)"/>
                <a:ea typeface="+mn-ea"/>
                <a:cs typeface="+mn-cs"/>
              </a:rPr>
              <a:t>The second is that assignments in C produce a value, namely the value that’s assigned to the variable on the left side of the assignment operator.</a:t>
            </a:r>
          </a:p>
        </p:txBody>
      </p:sp>
    </p:spTree>
    <p:extLst>
      <p:ext uri="{BB962C8B-B14F-4D97-AF65-F5344CB8AC3E}">
        <p14:creationId xmlns:p14="http://schemas.microsoft.com/office/powerpoint/2010/main" val="180186672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4.11 Confusing Equality (</a:t>
            </a:r>
            <a:r>
              <a:rPr lang="en-US" kern="1200" dirty="0" smtClean="0">
                <a:latin typeface="Consolas" panose="020B0609020204030204" pitchFamily="49" charset="0"/>
                <a:ea typeface="+mj-ea"/>
                <a:cs typeface="Consolas" panose="020B0609020204030204" pitchFamily="49" charset="0"/>
              </a:rPr>
              <a:t>==</a:t>
            </a:r>
            <a:r>
              <a:rPr lang="en-US" kern="1200" dirty="0" smtClean="0">
                <a:latin typeface="Times New Roman" panose="02020603050405020304" pitchFamily="18" charset="0"/>
                <a:ea typeface="+mj-ea"/>
                <a:cs typeface="+mj-cs"/>
              </a:rPr>
              <a:t>) and Assignment (</a:t>
            </a:r>
            <a:r>
              <a:rPr lang="en-US" kern="1200" dirty="0" smtClean="0">
                <a:latin typeface="Consolas" panose="020B0609020204030204" pitchFamily="49" charset="0"/>
                <a:ea typeface="+mj-ea"/>
                <a:cs typeface="Consolas" panose="020B0609020204030204" pitchFamily="49" charset="0"/>
              </a:rPr>
              <a:t>=</a:t>
            </a:r>
            <a:r>
              <a:rPr lang="en-US" kern="1200" dirty="0" smtClean="0">
                <a:latin typeface="Times New Roman" panose="02020603050405020304" pitchFamily="18" charset="0"/>
                <a:ea typeface="+mj-ea"/>
                <a:cs typeface="+mj-cs"/>
              </a:rPr>
              <a:t>) Operators </a:t>
            </a:r>
            <a:r>
              <a:rPr lang="en-US" sz="2000" b="0" kern="1200" dirty="0" smtClean="0">
                <a:latin typeface="Times New Roman" panose="02020603050405020304" pitchFamily="18" charset="0"/>
                <a:ea typeface="+mj-ea"/>
                <a:cs typeface="+mj-cs"/>
              </a:rPr>
              <a:t>(3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553968"/>
          </a:xfrm>
        </p:spPr>
        <p:txBody>
          <a:bodyPr wrap="square" lIns="91425" tIns="91425" rIns="91425" bIns="91425">
            <a:spAutoFit/>
          </a:bodyPr>
          <a:lstStyle/>
          <a:p>
            <a:pPr lvl="0" indent="-256032">
              <a:tabLst/>
            </a:pPr>
            <a:r>
              <a:rPr lang="en-US" altLang="en-US" sz="2400" kern="1200" dirty="0">
                <a:solidFill>
                  <a:srgbClr val="000000"/>
                </a:solidFill>
                <a:latin typeface="Arial (Body)"/>
                <a:ea typeface="+mn-ea"/>
                <a:cs typeface="+mn-cs"/>
              </a:rPr>
              <a:t>For example, suppose we intend to </a:t>
            </a:r>
            <a:r>
              <a:rPr lang="en-US" altLang="en-US" sz="2400" kern="1200" dirty="0" smtClean="0">
                <a:solidFill>
                  <a:srgbClr val="000000"/>
                </a:solidFill>
                <a:latin typeface="Arial (Body)"/>
                <a:ea typeface="+mn-ea"/>
                <a:cs typeface="+mn-cs"/>
              </a:rPr>
              <a:t>write</a:t>
            </a:r>
            <a:endParaRPr lang="en-US" altLang="en-US" sz="2400" kern="1200" dirty="0">
              <a:solidFill>
                <a:srgbClr val="000000"/>
              </a:solidFill>
              <a:latin typeface="Arial (Body)"/>
              <a:ea typeface="+mn-ea"/>
              <a:cs typeface="+mn-cs"/>
            </a:endParaRPr>
          </a:p>
        </p:txBody>
      </p:sp>
      <p:pic>
        <p:nvPicPr>
          <p:cNvPr id="9" name="Picture 8" descr="Computer code reads as follows. if left parenthesis pay Code as one word, equals equals 4 right parenthesis print f left parenthesis double quote percent sign s double quote comma double quote You get a bonus exclamation point double quote right parenthesis semicolon."/>
          <p:cNvPicPr>
            <a:picLocks noChangeAspect="1"/>
          </p:cNvPicPr>
          <p:nvPr/>
        </p:nvPicPr>
        <p:blipFill rotWithShape="1">
          <a:blip r:embed="rId2"/>
          <a:srcRect l="5309" t="281"/>
          <a:stretch/>
        </p:blipFill>
        <p:spPr>
          <a:xfrm>
            <a:off x="1903800" y="2184250"/>
            <a:ext cx="5017085" cy="749821"/>
          </a:xfrm>
          <a:prstGeom prst="rect">
            <a:avLst/>
          </a:prstGeom>
        </p:spPr>
      </p:pic>
      <p:sp>
        <p:nvSpPr>
          <p:cNvPr id="4" name="Content Placeholder 3"/>
          <p:cNvSpPr>
            <a:spLocks noGrp="1"/>
          </p:cNvSpPr>
          <p:nvPr>
            <p:ph idx="13"/>
          </p:nvPr>
        </p:nvSpPr>
        <p:spPr>
          <a:xfrm>
            <a:off x="473720" y="2936209"/>
            <a:ext cx="3593455" cy="515599"/>
          </a:xfrm>
        </p:spPr>
        <p:txBody>
          <a:bodyPr/>
          <a:lstStyle/>
          <a:p>
            <a:pPr marL="432" indent="0">
              <a:buNone/>
            </a:pPr>
            <a:r>
              <a:rPr lang="en-US" altLang="en-US" sz="2400" kern="1200" dirty="0">
                <a:solidFill>
                  <a:srgbClr val="000000"/>
                </a:solidFill>
                <a:latin typeface="Arial (Body)"/>
              </a:rPr>
              <a:t>but we accidentally write</a:t>
            </a:r>
            <a:endParaRPr lang="en-US" sz="2400" dirty="0"/>
          </a:p>
        </p:txBody>
      </p:sp>
      <p:pic>
        <p:nvPicPr>
          <p:cNvPr id="10" name="Picture 9" descr="Computer code reads as follows. if left parenthesis pay Code as one word, equals 4 right parenthesis print f left parenthesis double quote percent sign s double quote comma double quote You get a bonus exclamation point double quote right parenthesis semicolon."/>
          <p:cNvPicPr>
            <a:picLocks noChangeAspect="1"/>
          </p:cNvPicPr>
          <p:nvPr/>
        </p:nvPicPr>
        <p:blipFill>
          <a:blip r:embed="rId3"/>
          <a:stretch>
            <a:fillRect/>
          </a:stretch>
        </p:blipFill>
        <p:spPr>
          <a:xfrm>
            <a:off x="1644510" y="3530325"/>
            <a:ext cx="5535666" cy="778194"/>
          </a:xfrm>
          <a:prstGeom prst="rect">
            <a:avLst/>
          </a:prstGeom>
        </p:spPr>
      </p:pic>
      <p:sp>
        <p:nvSpPr>
          <p:cNvPr id="5" name="Content Placeholder 4"/>
          <p:cNvSpPr>
            <a:spLocks noGrp="1"/>
          </p:cNvSpPr>
          <p:nvPr>
            <p:ph idx="14"/>
          </p:nvPr>
        </p:nvSpPr>
        <p:spPr>
          <a:xfrm>
            <a:off x="457200" y="4363968"/>
            <a:ext cx="8229600" cy="1758182"/>
          </a:xfrm>
        </p:spPr>
        <p:txBody>
          <a:bodyPr/>
          <a:lstStyle/>
          <a:p>
            <a:pPr lvl="0" indent="-256032">
              <a:tabLst/>
            </a:pPr>
            <a:r>
              <a:rPr lang="en-US" altLang="en-US" sz="2400" kern="1200" dirty="0">
                <a:solidFill>
                  <a:srgbClr val="000000"/>
                </a:solidFill>
                <a:latin typeface="Arial (Body)"/>
              </a:rPr>
              <a:t>The first </a:t>
            </a:r>
            <a:r>
              <a:rPr lang="en-US" altLang="en-US" sz="2400" kern="1200" dirty="0">
                <a:solidFill>
                  <a:srgbClr val="000000"/>
                </a:solidFill>
                <a:latin typeface="Consolas" panose="020B0609020204030204" pitchFamily="49" charset="0"/>
                <a:cs typeface="Consolas" panose="020B0609020204030204" pitchFamily="49" charset="0"/>
              </a:rPr>
              <a:t>if</a:t>
            </a:r>
            <a:r>
              <a:rPr lang="en-US" altLang="en-US" sz="2400" kern="1200" dirty="0">
                <a:solidFill>
                  <a:srgbClr val="000000"/>
                </a:solidFill>
                <a:latin typeface="Arial (Body)"/>
              </a:rPr>
              <a:t> statement properly awards a bonus to the person whose paycode is equal to 4.</a:t>
            </a:r>
          </a:p>
          <a:p>
            <a:pPr lvl="0" indent="-256032">
              <a:tabLst/>
            </a:pPr>
            <a:r>
              <a:rPr lang="en-US" altLang="en-US" sz="2400" kern="1200" dirty="0">
                <a:solidFill>
                  <a:srgbClr val="000000"/>
                </a:solidFill>
                <a:latin typeface="Arial (Body)"/>
              </a:rPr>
              <a:t>The second </a:t>
            </a:r>
            <a:r>
              <a:rPr lang="en-US" altLang="en-US" sz="2400" kern="1200" dirty="0">
                <a:solidFill>
                  <a:srgbClr val="000000"/>
                </a:solidFill>
                <a:latin typeface="Consolas" panose="020B0609020204030204" pitchFamily="49" charset="0"/>
                <a:cs typeface="Consolas" panose="020B0609020204030204" pitchFamily="49" charset="0"/>
              </a:rPr>
              <a:t>if</a:t>
            </a:r>
            <a:r>
              <a:rPr lang="en-US" altLang="en-US" sz="2400" kern="1200" dirty="0">
                <a:solidFill>
                  <a:srgbClr val="000000"/>
                </a:solidFill>
                <a:latin typeface="Arial (Body)"/>
              </a:rPr>
              <a:t> statement—the one with the error—evaluates the assignment expression in the </a:t>
            </a:r>
            <a:r>
              <a:rPr lang="en-US" altLang="en-US" sz="2400" kern="1200" dirty="0">
                <a:solidFill>
                  <a:srgbClr val="000000"/>
                </a:solidFill>
                <a:latin typeface="Consolas" panose="020B0609020204030204" pitchFamily="49" charset="0"/>
                <a:cs typeface="Consolas" panose="020B0609020204030204" pitchFamily="49" charset="0"/>
              </a:rPr>
              <a:t>if</a:t>
            </a:r>
            <a:r>
              <a:rPr lang="en-US" altLang="en-US" sz="2400" kern="1200" dirty="0">
                <a:solidFill>
                  <a:srgbClr val="000000"/>
                </a:solidFill>
                <a:latin typeface="Arial (Body)"/>
              </a:rPr>
              <a:t> condition</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306567584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kern="1200" dirty="0">
                <a:latin typeface="Times New Roman" panose="02020603050405020304" pitchFamily="18" charset="0"/>
              </a:rPr>
              <a:t>4.11 Confusing Equality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and Assignment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Operators </a:t>
            </a:r>
            <a:r>
              <a:rPr lang="en-US" sz="2000" b="0" kern="1200" dirty="0">
                <a:latin typeface="Times New Roman" panose="02020603050405020304" pitchFamily="18" charset="0"/>
              </a:rPr>
              <a:t>(4 of 8)</a:t>
            </a:r>
            <a:endParaRPr lang="en-US" dirty="0"/>
          </a:p>
        </p:txBody>
      </p:sp>
      <p:sp>
        <p:nvSpPr>
          <p:cNvPr id="4" name="Text Placeholder 3"/>
          <p:cNvSpPr>
            <a:spLocks noGrp="1"/>
          </p:cNvSpPr>
          <p:nvPr>
            <p:ph type="body" idx="1"/>
          </p:nvPr>
        </p:nvSpPr>
        <p:spPr/>
        <p:txBody>
          <a:bodyPr/>
          <a:lstStyle/>
          <a:p>
            <a:pPr lvl="0">
              <a:tabLst/>
            </a:pPr>
            <a:r>
              <a:rPr lang="en-US" altLang="en-US" sz="2400" kern="1200" dirty="0" smtClean="0">
                <a:solidFill>
                  <a:srgbClr val="000000"/>
                </a:solidFill>
                <a:latin typeface="Arial (Body)"/>
              </a:rPr>
              <a:t>This expression is a simple assignment whose value is the constant 4.</a:t>
            </a:r>
          </a:p>
          <a:p>
            <a:pPr lvl="0">
              <a:tabLst/>
            </a:pPr>
            <a:r>
              <a:rPr lang="en-US" altLang="en-US" sz="2400" kern="1200" dirty="0" smtClean="0">
                <a:solidFill>
                  <a:srgbClr val="000000"/>
                </a:solidFill>
                <a:latin typeface="Arial (Body)"/>
              </a:rPr>
              <a:t>Because any nonzero value is interpreted as “true,” the condition in this </a:t>
            </a:r>
            <a:r>
              <a:rPr lang="en-US" altLang="en-US" sz="2400" kern="1200" dirty="0" smtClean="0">
                <a:solidFill>
                  <a:srgbClr val="000000"/>
                </a:solidFill>
                <a:latin typeface="Consolas" panose="020B0609020204030204" pitchFamily="49" charset="0"/>
                <a:cs typeface="Consolas" panose="020B0609020204030204" pitchFamily="49" charset="0"/>
              </a:rPr>
              <a:t>if</a:t>
            </a:r>
            <a:r>
              <a:rPr lang="en-US" altLang="en-US" sz="2400" kern="1200" dirty="0" smtClean="0">
                <a:solidFill>
                  <a:srgbClr val="000000"/>
                </a:solidFill>
                <a:latin typeface="Arial (Body)"/>
              </a:rPr>
              <a:t> statement is always true, and not only is the value of </a:t>
            </a:r>
            <a:r>
              <a:rPr lang="en-US" altLang="en-US" sz="2400" kern="1200" dirty="0" smtClean="0">
                <a:solidFill>
                  <a:srgbClr val="000000"/>
                </a:solidFill>
                <a:latin typeface="Consolas" panose="020B0609020204030204" pitchFamily="49" charset="0"/>
                <a:cs typeface="Consolas" panose="020B0609020204030204" pitchFamily="49" charset="0"/>
              </a:rPr>
              <a:t>payCode</a:t>
            </a:r>
            <a:r>
              <a:rPr lang="en-US" altLang="en-US" sz="2400" kern="1200" dirty="0" smtClean="0">
                <a:solidFill>
                  <a:srgbClr val="000000"/>
                </a:solidFill>
                <a:latin typeface="Arial (Body)"/>
              </a:rPr>
              <a:t> inadvertantly set to 4, but the person always receives a bonus regardless of what the actual paycode is!</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80940888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Comm</a:t>
            </a:r>
            <a:r>
              <a:rPr lang="en-US" spc="2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a:t>
            </a:r>
            <a:r>
              <a:rPr lang="en-US" spc="-15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Pro</a:t>
            </a:r>
            <a:r>
              <a:rPr lang="en-US" spc="-9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ramming</a:t>
            </a:r>
            <a:r>
              <a:rPr lang="en-US" spc="-8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2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rr</a:t>
            </a:r>
            <a:r>
              <a:rPr lang="en-US" spc="-7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t>
            </a:r>
            <a:r>
              <a:rPr lang="en-US" spc="-12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4.5</a:t>
            </a:r>
            <a:endParaRPr lang="en-US" dirty="0"/>
          </a:p>
        </p:txBody>
      </p:sp>
      <p:sp>
        <p:nvSpPr>
          <p:cNvPr id="3" name="Text Placeholder 2"/>
          <p:cNvSpPr>
            <a:spLocks noGrp="1"/>
          </p:cNvSpPr>
          <p:nvPr>
            <p:ph type="body" idx="1"/>
          </p:nvPr>
        </p:nvSpPr>
        <p:spPr/>
        <p:txBody>
          <a:bodyPr wrap="square" lIns="91425" tIns="91425" rIns="91425" bIns="91425">
            <a:spAutoFit/>
          </a:bodyPr>
          <a:lstStyle/>
          <a:p>
            <a:pPr marL="0" indent="0" eaLnBrk="0" hangingPunct="0">
              <a:spcBef>
                <a:spcPts val="130"/>
              </a:spcBef>
              <a:buNone/>
            </a:pPr>
            <a:r>
              <a:rPr lang="en-US" sz="2400" dirty="0" smtClean="0">
                <a:solidFill>
                  <a:srgbClr val="000000"/>
                </a:solidFill>
                <a:latin typeface="Arial (Body)"/>
                <a:ea typeface="Times New Roman" panose="02020603050405020304" pitchFamily="18" charset="0"/>
              </a:rPr>
              <a:t>U</a:t>
            </a:r>
            <a:r>
              <a:rPr lang="en-US" sz="2400" spc="-175" dirty="0" smtClean="0">
                <a:solidFill>
                  <a:srgbClr val="000000"/>
                </a:solidFill>
                <a:latin typeface="Arial (Body)"/>
                <a:ea typeface="Times New Roman" panose="02020603050405020304" pitchFamily="18" charset="0"/>
              </a:rPr>
              <a:t>s</a:t>
            </a:r>
            <a:r>
              <a:rPr lang="en-US" sz="2400" dirty="0" smtClean="0">
                <a:solidFill>
                  <a:srgbClr val="000000"/>
                </a:solidFill>
                <a:latin typeface="Arial (Body)"/>
                <a:ea typeface="Times New Roman" panose="02020603050405020304" pitchFamily="18" charset="0"/>
              </a:rPr>
              <a:t>i</a:t>
            </a:r>
            <a:r>
              <a:rPr lang="en-US" sz="2400" spc="-250" dirty="0" smtClean="0">
                <a:solidFill>
                  <a:srgbClr val="000000"/>
                </a:solidFill>
                <a:latin typeface="Arial (Body)"/>
                <a:ea typeface="Times New Roman" panose="02020603050405020304" pitchFamily="18" charset="0"/>
              </a:rPr>
              <a:t>n</a:t>
            </a:r>
            <a:r>
              <a:rPr lang="en-US" sz="2400" dirty="0" smtClean="0">
                <a:solidFill>
                  <a:srgbClr val="000000"/>
                </a:solidFill>
                <a:latin typeface="Arial (Body)"/>
                <a:ea typeface="Times New Roman" panose="02020603050405020304" pitchFamily="18" charset="0"/>
              </a:rPr>
              <a:t>g</a:t>
            </a:r>
            <a:r>
              <a:rPr lang="en-US" sz="2400" spc="-2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op</a:t>
            </a:r>
            <a:r>
              <a:rPr lang="en-US" sz="2400" spc="-185"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rator</a:t>
            </a:r>
            <a:r>
              <a:rPr lang="en-US" sz="2400" spc="-210" dirty="0">
                <a:solidFill>
                  <a:srgbClr val="000000"/>
                </a:solidFill>
                <a:latin typeface="Arial (Body)"/>
                <a:ea typeface="Times New Roman" panose="02020603050405020304" pitchFamily="18" charset="0"/>
              </a:rPr>
              <a:t> </a:t>
            </a:r>
            <a:r>
              <a:rPr lang="en-US" sz="2400" spc="-135"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spc="-125"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spc="-125" dirty="0" smtClean="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for</a:t>
            </a:r>
            <a:r>
              <a:rPr lang="en-US" sz="2400" spc="-75"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as</a:t>
            </a:r>
            <a:r>
              <a:rPr lang="en-US" sz="2400" spc="-40" dirty="0">
                <a:solidFill>
                  <a:srgbClr val="000000"/>
                </a:solidFill>
                <a:latin typeface="Arial (Body)"/>
                <a:ea typeface="Times New Roman" panose="02020603050405020304" pitchFamily="18" charset="0"/>
              </a:rPr>
              <a:t>s</a:t>
            </a:r>
            <a:r>
              <a:rPr lang="en-US" sz="2400" spc="-245" dirty="0">
                <a:solidFill>
                  <a:srgbClr val="000000"/>
                </a:solidFill>
                <a:latin typeface="Arial (Body)"/>
                <a:ea typeface="Times New Roman" panose="02020603050405020304" pitchFamily="18" charset="0"/>
              </a:rPr>
              <a:t>i</a:t>
            </a:r>
            <a:r>
              <a:rPr lang="en-US" sz="2400" dirty="0">
                <a:solidFill>
                  <a:srgbClr val="000000"/>
                </a:solidFill>
                <a:latin typeface="Arial (Body)"/>
                <a:ea typeface="Times New Roman" panose="02020603050405020304" pitchFamily="18" charset="0"/>
              </a:rPr>
              <a:t>gn</a:t>
            </a:r>
            <a:r>
              <a:rPr lang="en-US" sz="2400" spc="30" dirty="0">
                <a:solidFill>
                  <a:srgbClr val="000000"/>
                </a:solidFill>
                <a:latin typeface="Arial (Body)"/>
                <a:ea typeface="Times New Roman" panose="02020603050405020304" pitchFamily="18" charset="0"/>
              </a:rPr>
              <a:t>m</a:t>
            </a:r>
            <a:r>
              <a:rPr lang="en-US" sz="2400" dirty="0">
                <a:solidFill>
                  <a:srgbClr val="000000"/>
                </a:solidFill>
                <a:latin typeface="Arial (Body)"/>
                <a:ea typeface="Times New Roman" panose="02020603050405020304" pitchFamily="18" charset="0"/>
              </a:rPr>
              <a:t>ent</a:t>
            </a:r>
            <a:r>
              <a:rPr lang="en-US" sz="2400" spc="-23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or</a:t>
            </a:r>
            <a:r>
              <a:rPr lang="en-US" sz="2400" spc="-20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u</a:t>
            </a:r>
            <a:r>
              <a:rPr lang="en-US" sz="2400" spc="-55" dirty="0">
                <a:solidFill>
                  <a:srgbClr val="000000"/>
                </a:solidFill>
                <a:latin typeface="Arial (Body)"/>
                <a:ea typeface="Times New Roman" panose="02020603050405020304" pitchFamily="18" charset="0"/>
              </a:rPr>
              <a:t>s</a:t>
            </a:r>
            <a:r>
              <a:rPr lang="en-US" sz="2400" dirty="0">
                <a:solidFill>
                  <a:srgbClr val="000000"/>
                </a:solidFill>
                <a:latin typeface="Arial (Body)"/>
                <a:ea typeface="Times New Roman" panose="02020603050405020304" pitchFamily="18" charset="0"/>
              </a:rPr>
              <a:t>ing</a:t>
            </a:r>
            <a:r>
              <a:rPr lang="en-US" sz="2400" spc="-25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ope</a:t>
            </a:r>
            <a:r>
              <a:rPr lang="en-US" sz="2400" spc="-135" dirty="0">
                <a:solidFill>
                  <a:srgbClr val="000000"/>
                </a:solidFill>
                <a:latin typeface="Arial (Body)"/>
                <a:ea typeface="Times New Roman" panose="02020603050405020304" pitchFamily="18" charset="0"/>
              </a:rPr>
              <a:t>r</a:t>
            </a:r>
            <a:r>
              <a:rPr lang="en-US" sz="2400" dirty="0">
                <a:solidFill>
                  <a:srgbClr val="000000"/>
                </a:solidFill>
                <a:latin typeface="Arial (Body)"/>
                <a:ea typeface="Times New Roman" panose="02020603050405020304" pitchFamily="18" charset="0"/>
              </a:rPr>
              <a:t>ator</a:t>
            </a:r>
            <a:r>
              <a:rPr lang="en-US" sz="2400" spc="-225" dirty="0">
                <a:solidFill>
                  <a:srgbClr val="000000"/>
                </a:solidFill>
                <a:latin typeface="Arial (Body)"/>
                <a:ea typeface="Times New Roman" panose="02020603050405020304" pitchFamily="18" charset="0"/>
              </a:rPr>
              <a:t> </a:t>
            </a:r>
            <a:r>
              <a:rPr lang="en-US" sz="2400" spc="-135"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spc="-135" dirty="0" smtClean="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for</a:t>
            </a:r>
            <a:r>
              <a:rPr lang="en-US" sz="2400" spc="-70" dirty="0" smtClean="0">
                <a:solidFill>
                  <a:srgbClr val="000000"/>
                </a:solidFill>
                <a:latin typeface="Arial (Body)"/>
                <a:ea typeface="Times New Roman" panose="02020603050405020304" pitchFamily="18" charset="0"/>
              </a:rPr>
              <a:t> </a:t>
            </a:r>
            <a:r>
              <a:rPr lang="en-US" sz="2400" spc="-14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qua</a:t>
            </a:r>
            <a:r>
              <a:rPr lang="en-US" sz="2400" spc="-100" dirty="0">
                <a:solidFill>
                  <a:srgbClr val="000000"/>
                </a:solidFill>
                <a:latin typeface="Arial (Body)"/>
                <a:ea typeface="Times New Roman" panose="02020603050405020304" pitchFamily="18" charset="0"/>
              </a:rPr>
              <a:t>l</a:t>
            </a:r>
            <a:r>
              <a:rPr lang="en-US" sz="2400" spc="-140" dirty="0">
                <a:solidFill>
                  <a:srgbClr val="000000"/>
                </a:solidFill>
                <a:latin typeface="Arial (Body)"/>
                <a:ea typeface="Times New Roman" panose="02020603050405020304" pitchFamily="18" charset="0"/>
              </a:rPr>
              <a:t>i</a:t>
            </a:r>
            <a:r>
              <a:rPr lang="en-US" sz="2400" dirty="0">
                <a:solidFill>
                  <a:srgbClr val="000000"/>
                </a:solidFill>
                <a:latin typeface="Arial (Body)"/>
                <a:ea typeface="Times New Roman" panose="02020603050405020304" pitchFamily="18" charset="0"/>
              </a:rPr>
              <a:t>ty</a:t>
            </a:r>
            <a:r>
              <a:rPr lang="en-US" sz="2400" spc="-19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is</a:t>
            </a:r>
            <a:r>
              <a:rPr lang="en-US" sz="2400" spc="-32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a:t>
            </a:r>
            <a:r>
              <a:rPr lang="en-US" sz="2400" spc="-185" dirty="0">
                <a:solidFill>
                  <a:srgbClr val="000000"/>
                </a:solidFill>
                <a:latin typeface="Arial (Body)"/>
                <a:ea typeface="Times New Roman" panose="02020603050405020304" pitchFamily="18" charset="0"/>
              </a:rPr>
              <a:t> </a:t>
            </a:r>
            <a:r>
              <a:rPr lang="en-US" sz="2400" spc="-145" dirty="0">
                <a:solidFill>
                  <a:srgbClr val="000000"/>
                </a:solidFill>
                <a:latin typeface="Arial (Body)"/>
                <a:ea typeface="Times New Roman" panose="02020603050405020304" pitchFamily="18" charset="0"/>
              </a:rPr>
              <a:t>l</a:t>
            </a:r>
            <a:r>
              <a:rPr lang="en-US" sz="2400" dirty="0">
                <a:solidFill>
                  <a:srgbClr val="000000"/>
                </a:solidFill>
                <a:latin typeface="Arial (Body)"/>
                <a:ea typeface="Times New Roman" panose="02020603050405020304" pitchFamily="18" charset="0"/>
              </a:rPr>
              <a:t>o</a:t>
            </a:r>
            <a:r>
              <a:rPr lang="en-US" sz="2400" spc="-70" dirty="0">
                <a:solidFill>
                  <a:srgbClr val="000000"/>
                </a:solidFill>
                <a:latin typeface="Arial (Body)"/>
                <a:ea typeface="Times New Roman" panose="02020603050405020304" pitchFamily="18" charset="0"/>
              </a:rPr>
              <a:t>g</a:t>
            </a:r>
            <a:r>
              <a:rPr lang="en-US" sz="2400" dirty="0">
                <a:solidFill>
                  <a:srgbClr val="000000"/>
                </a:solidFill>
                <a:latin typeface="Arial (Body)"/>
                <a:ea typeface="Times New Roman" panose="02020603050405020304" pitchFamily="18" charset="0"/>
              </a:rPr>
              <a:t>ic</a:t>
            </a:r>
            <a:r>
              <a:rPr lang="en-US" sz="2400" spc="-25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error.</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12767510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kern="1200" dirty="0">
                <a:latin typeface="Times New Roman" panose="02020603050405020304" pitchFamily="18" charset="0"/>
              </a:rPr>
              <a:t>4.11 Confusing Equality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and Assignment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Operators </a:t>
            </a:r>
            <a:r>
              <a:rPr lang="en-US" sz="2000" b="0" kern="1200" dirty="0">
                <a:latin typeface="Times New Roman" panose="02020603050405020304" pitchFamily="18" charset="0"/>
              </a:rPr>
              <a:t>(5 of 8)</a:t>
            </a:r>
            <a:endParaRPr lang="en-US" dirty="0"/>
          </a:p>
        </p:txBody>
      </p:sp>
      <p:sp>
        <p:nvSpPr>
          <p:cNvPr id="5" name="Text Placeholder 4"/>
          <p:cNvSpPr>
            <a:spLocks noGrp="1"/>
          </p:cNvSpPr>
          <p:nvPr>
            <p:ph type="body" idx="1"/>
          </p:nvPr>
        </p:nvSpPr>
        <p:spPr/>
        <p:txBody>
          <a:bodyPr/>
          <a:lstStyle/>
          <a:p>
            <a:pPr marL="0" lvl="0" indent="0">
              <a:lnSpc>
                <a:spcPct val="90000"/>
              </a:lnSpc>
              <a:spcBef>
                <a:spcPct val="20000"/>
              </a:spcBef>
              <a:buNone/>
              <a:tabLst/>
              <a:defRPr/>
            </a:pPr>
            <a:r>
              <a:rPr lang="en-US" sz="2000" b="1" kern="1200" dirty="0">
                <a:solidFill>
                  <a:srgbClr val="000000"/>
                </a:solidFill>
                <a:latin typeface="Arial (Body)"/>
              </a:rPr>
              <a:t>lvalues and rvalues</a:t>
            </a:r>
          </a:p>
          <a:p>
            <a:pPr lvl="0">
              <a:tabLst/>
              <a:defRPr/>
            </a:pPr>
            <a:r>
              <a:rPr lang="en-US" sz="2000" kern="1200" dirty="0">
                <a:solidFill>
                  <a:srgbClr val="000000"/>
                </a:solidFill>
                <a:latin typeface="Arial (Body)"/>
              </a:rPr>
              <a:t>You’ll probably be inclined to write conditions such </a:t>
            </a:r>
            <a:r>
              <a:rPr lang="en-US" sz="2000" kern="1200" dirty="0">
                <a:solidFill>
                  <a:srgbClr val="000000"/>
                </a:solidFill>
                <a:cs typeface="Consolas" panose="020B0609020204030204" pitchFamily="49" charset="0"/>
              </a:rPr>
              <a:t>as</a:t>
            </a:r>
            <a:r>
              <a:rPr lang="en-US" sz="2000" kern="1200" dirty="0">
                <a:solidFill>
                  <a:srgbClr val="000000"/>
                </a:solidFill>
                <a:latin typeface="Consolas" panose="020B0609020204030204" pitchFamily="49" charset="0"/>
                <a:cs typeface="Consolas" panose="020B0609020204030204" pitchFamily="49" charset="0"/>
              </a:rPr>
              <a:t> x == 7</a:t>
            </a:r>
            <a:r>
              <a:rPr lang="en-US" sz="2000" kern="1200" dirty="0">
                <a:solidFill>
                  <a:srgbClr val="000000"/>
                </a:solidFill>
                <a:latin typeface="Arial (Body)"/>
              </a:rPr>
              <a:t> with the variable name on the left and the constant on the right.</a:t>
            </a:r>
          </a:p>
          <a:p>
            <a:pPr lvl="0">
              <a:tabLst/>
              <a:defRPr/>
            </a:pPr>
            <a:r>
              <a:rPr lang="en-US" sz="2000" kern="1200" dirty="0">
                <a:solidFill>
                  <a:srgbClr val="000000"/>
                </a:solidFill>
                <a:latin typeface="Arial (Body)"/>
              </a:rPr>
              <a:t>By reversing these terms so that the constant is on the left and the variable name is on the right, as in </a:t>
            </a:r>
            <a:r>
              <a:rPr lang="en-US" sz="2000" kern="1200" dirty="0">
                <a:solidFill>
                  <a:srgbClr val="000000"/>
                </a:solidFill>
                <a:latin typeface="Consolas" panose="020B0609020204030204" pitchFamily="49" charset="0"/>
                <a:cs typeface="Consolas" panose="020B0609020204030204" pitchFamily="49" charset="0"/>
              </a:rPr>
              <a:t>7 == x</a:t>
            </a:r>
            <a:r>
              <a:rPr lang="en-US" sz="2000" kern="1200" dirty="0">
                <a:solidFill>
                  <a:srgbClr val="000000"/>
                </a:solidFill>
                <a:latin typeface="Arial (Body)"/>
              </a:rPr>
              <a:t>, then if you accidentally replace the </a:t>
            </a:r>
            <a:r>
              <a:rPr lang="en-US" sz="2000" kern="1200" dirty="0">
                <a:solidFill>
                  <a:srgbClr val="000000"/>
                </a:solidFill>
                <a:latin typeface="Consolas" panose="020B0609020204030204" pitchFamily="49" charset="0"/>
                <a:cs typeface="Consolas" panose="020B0609020204030204" pitchFamily="49" charset="0"/>
              </a:rPr>
              <a:t>==</a:t>
            </a:r>
            <a:r>
              <a:rPr lang="en-US" sz="2000" kern="1200" dirty="0">
                <a:solidFill>
                  <a:srgbClr val="000000"/>
                </a:solidFill>
                <a:latin typeface="Arial (Body)"/>
              </a:rPr>
              <a:t> operator with </a:t>
            </a:r>
            <a:r>
              <a:rPr lang="en-US" sz="2000" kern="1200" dirty="0">
                <a:solidFill>
                  <a:srgbClr val="000000"/>
                </a:solidFill>
                <a:latin typeface="Consolas" panose="020B0609020204030204" pitchFamily="49" charset="0"/>
                <a:cs typeface="Consolas" panose="020B0609020204030204" pitchFamily="49" charset="0"/>
              </a:rPr>
              <a:t>=</a:t>
            </a:r>
            <a:r>
              <a:rPr lang="en-US" sz="2000" kern="1200" dirty="0">
                <a:solidFill>
                  <a:srgbClr val="000000"/>
                </a:solidFill>
                <a:latin typeface="Arial (Body)"/>
              </a:rPr>
              <a:t>, you’ll be protected by the compiler.</a:t>
            </a:r>
          </a:p>
          <a:p>
            <a:pPr lvl="0">
              <a:tabLst/>
              <a:defRPr/>
            </a:pPr>
            <a:r>
              <a:rPr lang="en-US" sz="2000" kern="1200" dirty="0">
                <a:solidFill>
                  <a:srgbClr val="000000"/>
                </a:solidFill>
                <a:latin typeface="Arial (Body)"/>
              </a:rPr>
              <a:t>The compiler will treat this as a </a:t>
            </a:r>
            <a:r>
              <a:rPr lang="en-US" sz="2000" b="1" kern="1200" dirty="0">
                <a:solidFill>
                  <a:srgbClr val="000000"/>
                </a:solidFill>
                <a:latin typeface="Arial (Body)"/>
              </a:rPr>
              <a:t>syntax error</a:t>
            </a:r>
            <a:r>
              <a:rPr lang="en-US" sz="2000" kern="1200" dirty="0">
                <a:solidFill>
                  <a:srgbClr val="000000"/>
                </a:solidFill>
                <a:latin typeface="Arial (Body)"/>
              </a:rPr>
              <a:t>, because only a variable name can be placed on the left-hand side of an assignment expression.</a:t>
            </a:r>
          </a:p>
          <a:p>
            <a:pPr lvl="0">
              <a:tabLst/>
              <a:defRPr/>
            </a:pPr>
            <a:r>
              <a:rPr lang="en-US" sz="2000" kern="1200" dirty="0">
                <a:solidFill>
                  <a:srgbClr val="000000"/>
                </a:solidFill>
                <a:latin typeface="Arial (Body)"/>
              </a:rPr>
              <a:t>This will prevent the potential devastation of a runtime logic error</a:t>
            </a:r>
            <a:r>
              <a:rPr lang="en-US" sz="2000" kern="1200" dirty="0" smtClean="0">
                <a:solidFill>
                  <a:srgbClr val="000000"/>
                </a:solidFill>
                <a:latin typeface="Arial (Body)"/>
              </a:rPr>
              <a:t>.</a:t>
            </a:r>
            <a:endParaRPr lang="en-US" sz="2000" kern="1200" dirty="0">
              <a:solidFill>
                <a:srgbClr val="000000"/>
              </a:solidFill>
              <a:latin typeface="Arial (Body)"/>
            </a:endParaRPr>
          </a:p>
        </p:txBody>
      </p:sp>
    </p:spTree>
    <p:extLst>
      <p:ext uri="{BB962C8B-B14F-4D97-AF65-F5344CB8AC3E}">
        <p14:creationId xmlns:p14="http://schemas.microsoft.com/office/powerpoint/2010/main" val="1244257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4.3 Counter-Controlled Iteration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loop-continuation condition in the </a:t>
            </a:r>
            <a:r>
              <a:rPr lang="en-US" altLang="en-US" sz="2400" kern="1200" dirty="0">
                <a:solidFill>
                  <a:srgbClr val="000000"/>
                </a:solidFill>
                <a:latin typeface="Consolas" panose="020B0609020204030204" pitchFamily="49" charset="0"/>
                <a:ea typeface="+mn-ea"/>
                <a:cs typeface="Consolas" panose="020B0609020204030204" pitchFamily="49" charset="0"/>
              </a:rPr>
              <a:t>while</a:t>
            </a:r>
            <a:r>
              <a:rPr lang="en-US" altLang="en-US" sz="2400" kern="1200" dirty="0">
                <a:solidFill>
                  <a:srgbClr val="000000"/>
                </a:solidFill>
                <a:latin typeface="Arial (Body)"/>
                <a:ea typeface="+mn-ea"/>
                <a:cs typeface="+mn-cs"/>
              </a:rPr>
              <a:t> statement tests whether the value of the control variable is less than or equal to </a:t>
            </a:r>
            <a:r>
              <a:rPr lang="en-US" altLang="en-US" sz="2400" kern="1200" dirty="0">
                <a:solidFill>
                  <a:srgbClr val="000000"/>
                </a:solidFill>
                <a:latin typeface="Consolas" panose="020B0609020204030204" pitchFamily="49" charset="0"/>
                <a:ea typeface="+mn-ea"/>
                <a:cs typeface="Consolas" panose="020B0609020204030204" pitchFamily="49" charset="0"/>
              </a:rPr>
              <a:t>10</a:t>
            </a:r>
            <a:r>
              <a:rPr lang="en-US" altLang="en-US" sz="2400" kern="1200" dirty="0">
                <a:solidFill>
                  <a:srgbClr val="000000"/>
                </a:solidFill>
                <a:latin typeface="Arial (Body)"/>
                <a:ea typeface="+mn-ea"/>
                <a:cs typeface="+mn-cs"/>
              </a:rPr>
              <a:t> (the last value for which the condition is true).</a:t>
            </a:r>
          </a:p>
          <a:p>
            <a:pPr lvl="0">
              <a:tabLst/>
            </a:pPr>
            <a:r>
              <a:rPr lang="en-US" altLang="en-US" sz="2400" kern="1200" dirty="0">
                <a:solidFill>
                  <a:srgbClr val="000000"/>
                </a:solidFill>
                <a:latin typeface="Arial (Body)"/>
                <a:ea typeface="+mn-ea"/>
                <a:cs typeface="+mn-cs"/>
              </a:rPr>
              <a:t>The body of this </a:t>
            </a:r>
            <a:r>
              <a:rPr lang="en-US" altLang="en-US" sz="2400" kern="1200" dirty="0">
                <a:solidFill>
                  <a:srgbClr val="000000"/>
                </a:solidFill>
                <a:latin typeface="Consolas" panose="020B0609020204030204" pitchFamily="49" charset="0"/>
                <a:ea typeface="+mn-ea"/>
                <a:cs typeface="Consolas" panose="020B0609020204030204" pitchFamily="49" charset="0"/>
              </a:rPr>
              <a:t>while</a:t>
            </a:r>
            <a:r>
              <a:rPr lang="en-US" altLang="en-US" sz="2400" kern="1200" dirty="0">
                <a:solidFill>
                  <a:srgbClr val="000000"/>
                </a:solidFill>
                <a:latin typeface="Arial (Body)"/>
                <a:ea typeface="+mn-ea"/>
                <a:cs typeface="+mn-cs"/>
              </a:rPr>
              <a:t> is performed even when the control variable is </a:t>
            </a:r>
            <a:r>
              <a:rPr lang="en-US" altLang="en-US" sz="2400" kern="1200" dirty="0">
                <a:solidFill>
                  <a:srgbClr val="000000"/>
                </a:solidFill>
                <a:latin typeface="Consolas" panose="020B0609020204030204" pitchFamily="49" charset="0"/>
                <a:ea typeface="+mn-ea"/>
                <a:cs typeface="Consolas" panose="020B0609020204030204" pitchFamily="49" charset="0"/>
              </a:rPr>
              <a:t>10</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The loop terminates when the control variable exceeds </a:t>
            </a:r>
            <a:r>
              <a:rPr lang="en-US" altLang="en-US" sz="2400" kern="1200" dirty="0">
                <a:solidFill>
                  <a:srgbClr val="000000"/>
                </a:solidFill>
                <a:latin typeface="Consolas" panose="020B0609020204030204" pitchFamily="49" charset="0"/>
                <a:ea typeface="+mn-ea"/>
                <a:cs typeface="Consolas" panose="020B0609020204030204" pitchFamily="49" charset="0"/>
              </a:rPr>
              <a:t>10</a:t>
            </a:r>
            <a:r>
              <a:rPr lang="en-US" altLang="en-US" sz="2400" kern="1200" dirty="0">
                <a:solidFill>
                  <a:srgbClr val="000000"/>
                </a:solidFill>
                <a:latin typeface="Arial (Body)"/>
                <a:ea typeface="+mn-ea"/>
                <a:cs typeface="+mn-cs"/>
              </a:rPr>
              <a:t> (i.e., </a:t>
            </a:r>
            <a:r>
              <a:rPr lang="en-US" altLang="en-US" sz="2400" kern="1200" dirty="0">
                <a:solidFill>
                  <a:srgbClr val="000000"/>
                </a:solidFill>
                <a:latin typeface="Consolas" panose="020B0609020204030204" pitchFamily="49" charset="0"/>
                <a:ea typeface="+mn-ea"/>
                <a:cs typeface="Consolas" panose="020B0609020204030204" pitchFamily="49" charset="0"/>
              </a:rPr>
              <a:t>counter</a:t>
            </a:r>
            <a:r>
              <a:rPr lang="en-US" altLang="en-US" sz="2400" kern="1200" dirty="0">
                <a:solidFill>
                  <a:srgbClr val="000000"/>
                </a:solidFill>
                <a:latin typeface="Arial (Body)"/>
                <a:ea typeface="+mn-ea"/>
                <a:cs typeface="+mn-cs"/>
              </a:rPr>
              <a:t> becomes </a:t>
            </a:r>
            <a:r>
              <a:rPr lang="en-US" altLang="en-US" sz="2400" kern="1200" dirty="0">
                <a:solidFill>
                  <a:srgbClr val="000000"/>
                </a:solidFill>
                <a:latin typeface="Consolas" panose="020B0609020204030204" pitchFamily="49" charset="0"/>
                <a:ea typeface="+mn-ea"/>
                <a:cs typeface="Consolas" panose="020B0609020204030204" pitchFamily="49" charset="0"/>
              </a:rPr>
              <a:t>11</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6250645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kern="1200" dirty="0">
                <a:latin typeface="Times New Roman" panose="02020603050405020304" pitchFamily="18" charset="0"/>
              </a:rPr>
              <a:t>4.11 Confusing Equality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and Assignment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Operators </a:t>
            </a:r>
            <a:r>
              <a:rPr lang="en-US" sz="2000" b="0" kern="1200" dirty="0">
                <a:latin typeface="Times New Roman" panose="02020603050405020304" pitchFamily="18" charset="0"/>
              </a:rPr>
              <a:t>(6 of 8)</a:t>
            </a:r>
            <a:endParaRPr lang="en-US" dirty="0"/>
          </a:p>
        </p:txBody>
      </p:sp>
      <p:sp>
        <p:nvSpPr>
          <p:cNvPr id="5" name="Text Placeholder 4"/>
          <p:cNvSpPr>
            <a:spLocks noGrp="1"/>
          </p:cNvSpPr>
          <p:nvPr>
            <p:ph type="body" idx="1"/>
          </p:nvPr>
        </p:nvSpPr>
        <p:spPr/>
        <p:txBody>
          <a:bodyPr/>
          <a:lstStyle/>
          <a:p>
            <a:pPr lvl="0">
              <a:tabLst/>
            </a:pPr>
            <a:r>
              <a:rPr lang="en-US" altLang="en-US" sz="2400" kern="1200" dirty="0">
                <a:solidFill>
                  <a:srgbClr val="000000"/>
                </a:solidFill>
                <a:latin typeface="Arial (Body)"/>
              </a:rPr>
              <a:t>Variable names are said to be </a:t>
            </a:r>
            <a:r>
              <a:rPr lang="en-US" altLang="en-US" sz="2400" b="1" kern="1200" dirty="0">
                <a:solidFill>
                  <a:srgbClr val="000000"/>
                </a:solidFill>
                <a:latin typeface="Arial (Body)"/>
              </a:rPr>
              <a:t>lvalues</a:t>
            </a:r>
            <a:r>
              <a:rPr lang="en-US" altLang="en-US" sz="2400" kern="1200" dirty="0">
                <a:solidFill>
                  <a:srgbClr val="000000"/>
                </a:solidFill>
                <a:latin typeface="Arial (Body)"/>
              </a:rPr>
              <a:t> (for “left values”) because they can be used on the left side of an assignment operator.</a:t>
            </a:r>
          </a:p>
          <a:p>
            <a:pPr lvl="0">
              <a:tabLst/>
            </a:pPr>
            <a:r>
              <a:rPr lang="en-US" altLang="en-US" sz="2400" kern="1200" dirty="0">
                <a:solidFill>
                  <a:srgbClr val="000000"/>
                </a:solidFill>
                <a:latin typeface="Arial (Body)"/>
              </a:rPr>
              <a:t>Constants are said to be </a:t>
            </a:r>
            <a:r>
              <a:rPr lang="en-US" altLang="en-US" sz="2400" b="1" kern="1200" dirty="0">
                <a:solidFill>
                  <a:srgbClr val="000000"/>
                </a:solidFill>
                <a:latin typeface="Arial (Body)"/>
              </a:rPr>
              <a:t>rvalues</a:t>
            </a:r>
            <a:r>
              <a:rPr lang="en-US" altLang="en-US" sz="2400" kern="1200" dirty="0">
                <a:solidFill>
                  <a:srgbClr val="000000"/>
                </a:solidFill>
                <a:latin typeface="Arial (Body)"/>
              </a:rPr>
              <a:t> (for “right values”) because they can be used on only the right side of an assignment operator.</a:t>
            </a:r>
          </a:p>
          <a:p>
            <a:pPr lvl="0">
              <a:tabLst/>
            </a:pPr>
            <a:r>
              <a:rPr lang="en-US" altLang="en-US" sz="2400" b="1" kern="1200" dirty="0">
                <a:solidFill>
                  <a:srgbClr val="000000"/>
                </a:solidFill>
                <a:latin typeface="Arial (Body)"/>
              </a:rPr>
              <a:t>lvalues</a:t>
            </a:r>
            <a:r>
              <a:rPr lang="en-US" altLang="en-US" sz="2400" kern="1200" dirty="0">
                <a:solidFill>
                  <a:srgbClr val="000000"/>
                </a:solidFill>
                <a:latin typeface="Arial (Body)"/>
              </a:rPr>
              <a:t> can also be used as </a:t>
            </a:r>
            <a:r>
              <a:rPr lang="en-US" altLang="en-US" sz="2400" b="1" kern="1200" dirty="0">
                <a:solidFill>
                  <a:srgbClr val="000000"/>
                </a:solidFill>
                <a:latin typeface="Arial (Body)"/>
              </a:rPr>
              <a:t>rvalues</a:t>
            </a:r>
            <a:r>
              <a:rPr lang="en-US" altLang="en-US" sz="2400" kern="1200" dirty="0">
                <a:solidFill>
                  <a:srgbClr val="000000"/>
                </a:solidFill>
                <a:latin typeface="Arial (Body)"/>
              </a:rPr>
              <a:t>, but not vice versa</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15059092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spc="-13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rror-</a:t>
            </a:r>
            <a:r>
              <a:rPr lang="en-US" spc="-60"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reve</a:t>
            </a:r>
            <a:r>
              <a:rPr lang="en-US" spc="-115" dirty="0">
                <a:solidFill>
                  <a:schemeClr val="tx2"/>
                </a:solidFill>
                <a:latin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cs typeface="Times New Roman" panose="02020603050405020304" pitchFamily="18" charset="0"/>
              </a:rPr>
              <a:t>t</a:t>
            </a:r>
            <a:r>
              <a:rPr lang="en-US" spc="-10" dirty="0">
                <a:solidFill>
                  <a:schemeClr val="tx2"/>
                </a:solidFill>
                <a:latin typeface="Times New Roman" panose="02020603050405020304" pitchFamily="18" charset="0"/>
                <a:cs typeface="Times New Roman" panose="02020603050405020304" pitchFamily="18" charset="0"/>
              </a:rPr>
              <a:t>i</a:t>
            </a:r>
            <a:r>
              <a:rPr lang="en-US" spc="-5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390" dirty="0">
                <a:solidFill>
                  <a:schemeClr val="tx2"/>
                </a:solidFill>
                <a:latin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cs typeface="Times New Roman" panose="02020603050405020304" pitchFamily="18" charset="0"/>
              </a:rPr>
              <a:t>T</a:t>
            </a:r>
            <a:r>
              <a:rPr lang="en-US" spc="-16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p</a:t>
            </a:r>
            <a:r>
              <a:rPr lang="en-US" spc="-34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55" dirty="0">
                <a:solidFill>
                  <a:schemeClr val="tx2"/>
                </a:solidFill>
                <a:latin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8</a:t>
            </a:r>
          </a:p>
        </p:txBody>
      </p:sp>
      <p:sp>
        <p:nvSpPr>
          <p:cNvPr id="3" name="Text Placeholder 2"/>
          <p:cNvSpPr>
            <a:spLocks noGrp="1"/>
          </p:cNvSpPr>
          <p:nvPr>
            <p:ph type="body" idx="1"/>
          </p:nvPr>
        </p:nvSpPr>
        <p:spPr>
          <a:xfrm>
            <a:off x="457200" y="1600200"/>
            <a:ext cx="8229600" cy="2123628"/>
          </a:xfrm>
        </p:spPr>
        <p:txBody>
          <a:bodyPr wrap="square" lIns="91425" tIns="91425" rIns="91425" bIns="91425">
            <a:spAutoFit/>
          </a:bodyPr>
          <a:lstStyle/>
          <a:p>
            <a:pPr marL="0" marR="73025" indent="0" eaLnBrk="0" hangingPunct="0">
              <a:lnSpc>
                <a:spcPct val="105000"/>
              </a:lnSpc>
              <a:spcBef>
                <a:spcPts val="225"/>
              </a:spcBef>
              <a:buNone/>
            </a:pPr>
            <a:r>
              <a:rPr lang="en-US" sz="2400" spc="-255" dirty="0" smtClean="0">
                <a:solidFill>
                  <a:srgbClr val="000000"/>
                </a:solidFill>
                <a:latin typeface="Arial (Body)"/>
                <a:ea typeface="Times New Roman" panose="02020603050405020304" pitchFamily="18" charset="0"/>
              </a:rPr>
              <a:t>W</a:t>
            </a:r>
            <a:r>
              <a:rPr lang="en-US" sz="2400" dirty="0" smtClean="0">
                <a:solidFill>
                  <a:srgbClr val="000000"/>
                </a:solidFill>
                <a:latin typeface="Arial (Body)"/>
                <a:ea typeface="Times New Roman" panose="02020603050405020304" pitchFamily="18" charset="0"/>
              </a:rPr>
              <a:t>hen</a:t>
            </a:r>
            <a:r>
              <a:rPr lang="en-US" sz="2400" spc="-45"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an</a:t>
            </a:r>
            <a:r>
              <a:rPr lang="en-US" sz="2400" spc="-50" dirty="0">
                <a:solidFill>
                  <a:srgbClr val="000000"/>
                </a:solidFill>
                <a:latin typeface="Arial (Body)"/>
                <a:ea typeface="Times New Roman" panose="02020603050405020304" pitchFamily="18" charset="0"/>
              </a:rPr>
              <a:t> </a:t>
            </a:r>
            <a:r>
              <a:rPr lang="en-US" sz="2400" spc="-14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qua</a:t>
            </a:r>
            <a:r>
              <a:rPr lang="en-US" sz="2400" spc="-100" dirty="0">
                <a:solidFill>
                  <a:srgbClr val="000000"/>
                </a:solidFill>
                <a:latin typeface="Arial (Body)"/>
                <a:ea typeface="Times New Roman" panose="02020603050405020304" pitchFamily="18" charset="0"/>
              </a:rPr>
              <a:t>l</a:t>
            </a:r>
            <a:r>
              <a:rPr lang="en-US" sz="2400" dirty="0">
                <a:solidFill>
                  <a:srgbClr val="000000"/>
                </a:solidFill>
                <a:latin typeface="Arial (Body)"/>
                <a:ea typeface="Times New Roman" panose="02020603050405020304" pitchFamily="18" charset="0"/>
              </a:rPr>
              <a:t>ity</a:t>
            </a:r>
            <a:r>
              <a:rPr lang="en-US" sz="2400" spc="-130" dirty="0">
                <a:solidFill>
                  <a:srgbClr val="000000"/>
                </a:solidFill>
                <a:latin typeface="Arial (Body)"/>
                <a:ea typeface="Times New Roman" panose="02020603050405020304" pitchFamily="18" charset="0"/>
              </a:rPr>
              <a:t> </a:t>
            </a:r>
            <a:r>
              <a:rPr lang="en-US" sz="2400" spc="-21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xpres</a:t>
            </a:r>
            <a:r>
              <a:rPr lang="en-US" sz="2400" spc="100" dirty="0">
                <a:solidFill>
                  <a:srgbClr val="000000"/>
                </a:solidFill>
                <a:latin typeface="Arial (Body)"/>
                <a:ea typeface="Times New Roman" panose="02020603050405020304" pitchFamily="18" charset="0"/>
              </a:rPr>
              <a:t>s</a:t>
            </a:r>
            <a:r>
              <a:rPr lang="en-US" sz="2400" dirty="0">
                <a:solidFill>
                  <a:srgbClr val="000000"/>
                </a:solidFill>
                <a:latin typeface="Arial (Body)"/>
                <a:ea typeface="Times New Roman" panose="02020603050405020304" pitchFamily="18" charset="0"/>
              </a:rPr>
              <a:t>ion</a:t>
            </a:r>
            <a:r>
              <a:rPr lang="en-US" sz="2400" spc="-8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has</a:t>
            </a:r>
            <a:r>
              <a:rPr lang="en-US" sz="2400" spc="-8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a:t>
            </a:r>
            <a:r>
              <a:rPr lang="en-US" sz="2400" spc="-3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va</a:t>
            </a:r>
            <a:r>
              <a:rPr lang="en-US" sz="2400" spc="-130" dirty="0" smtClean="0">
                <a:solidFill>
                  <a:srgbClr val="000000"/>
                </a:solidFill>
                <a:latin typeface="Arial (Body)"/>
                <a:ea typeface="Times New Roman" panose="02020603050405020304" pitchFamily="18" charset="0"/>
              </a:rPr>
              <a:t>r</a:t>
            </a:r>
            <a:r>
              <a:rPr lang="en-US" sz="2400" spc="-150" dirty="0" smtClean="0">
                <a:solidFill>
                  <a:srgbClr val="000000"/>
                </a:solidFill>
                <a:latin typeface="Arial (Body)"/>
                <a:ea typeface="Times New Roman" panose="02020603050405020304" pitchFamily="18" charset="0"/>
              </a:rPr>
              <a:t>i</a:t>
            </a:r>
            <a:r>
              <a:rPr lang="en-US" sz="2400" dirty="0" smtClean="0">
                <a:solidFill>
                  <a:srgbClr val="000000"/>
                </a:solidFill>
                <a:latin typeface="Arial (Body)"/>
                <a:ea typeface="Times New Roman" panose="02020603050405020304" pitchFamily="18" charset="0"/>
              </a:rPr>
              <a:t>able</a:t>
            </a:r>
            <a:r>
              <a:rPr lang="en-US" sz="2400" spc="1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and</a:t>
            </a:r>
            <a:r>
              <a:rPr lang="en-US" sz="2400" spc="-9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a:t>
            </a:r>
            <a:r>
              <a:rPr lang="en-US" sz="2400" spc="-30" dirty="0">
                <a:solidFill>
                  <a:srgbClr val="000000"/>
                </a:solidFill>
                <a:latin typeface="Arial (Body)"/>
                <a:ea typeface="Times New Roman" panose="02020603050405020304" pitchFamily="18" charset="0"/>
              </a:rPr>
              <a:t> </a:t>
            </a:r>
            <a:r>
              <a:rPr lang="en-US" sz="2400" spc="-14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onstant,</a:t>
            </a:r>
            <a:r>
              <a:rPr lang="en-US" sz="2400" spc="1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as</a:t>
            </a:r>
            <a:r>
              <a:rPr lang="en-US" sz="2400" spc="-3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in</a:t>
            </a:r>
            <a:r>
              <a:rPr lang="en-US" sz="2400" spc="-115" dirty="0">
                <a:solidFill>
                  <a:srgbClr val="000000"/>
                </a:solidFill>
                <a:latin typeface="Arial (Body)"/>
                <a:ea typeface="Times New Roman" panose="02020603050405020304" pitchFamily="18" charset="0"/>
              </a:rPr>
              <a:t>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x</a:t>
            </a:r>
            <a:r>
              <a:rPr lang="en-US" sz="2400" spc="5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spc="-15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spc="-14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spc="-36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1</a:t>
            </a:r>
            <a:r>
              <a:rPr lang="en-US" sz="2400" dirty="0">
                <a:solidFill>
                  <a:srgbClr val="000000"/>
                </a:solidFill>
                <a:latin typeface="Arial (Body)"/>
                <a:ea typeface="Times New Roman" panose="02020603050405020304" pitchFamily="18" charset="0"/>
              </a:rPr>
              <a:t>,</a:t>
            </a:r>
            <a:r>
              <a:rPr lang="en-US" sz="2400" spc="-33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you</a:t>
            </a:r>
            <a:r>
              <a:rPr lang="en-US" sz="2400" spc="115" dirty="0">
                <a:solidFill>
                  <a:srgbClr val="000000"/>
                </a:solidFill>
                <a:latin typeface="Arial (Body)"/>
                <a:ea typeface="Times New Roman" panose="02020603050405020304" pitchFamily="18" charset="0"/>
              </a:rPr>
              <a:t> </a:t>
            </a:r>
            <a:r>
              <a:rPr lang="en-US" sz="2400" spc="-80" dirty="0" smtClean="0">
                <a:solidFill>
                  <a:srgbClr val="000000"/>
                </a:solidFill>
                <a:latin typeface="Arial (Body)"/>
                <a:ea typeface="Times New Roman" panose="02020603050405020304" pitchFamily="18" charset="0"/>
              </a:rPr>
              <a:t>m</a:t>
            </a:r>
            <a:r>
              <a:rPr lang="en-US" sz="2400" dirty="0" smtClean="0">
                <a:solidFill>
                  <a:srgbClr val="000000"/>
                </a:solidFill>
                <a:latin typeface="Arial (Body)"/>
                <a:ea typeface="Times New Roman" panose="02020603050405020304" pitchFamily="18" charset="0"/>
              </a:rPr>
              <a:t>a</a:t>
            </a:r>
            <a:r>
              <a:rPr lang="en-US" sz="2400" spc="145" dirty="0" smtClean="0">
                <a:solidFill>
                  <a:srgbClr val="000000"/>
                </a:solidFill>
                <a:latin typeface="Arial (Body)"/>
                <a:ea typeface="Times New Roman" panose="02020603050405020304" pitchFamily="18" charset="0"/>
              </a:rPr>
              <a:t>y </a:t>
            </a:r>
            <a:r>
              <a:rPr lang="en-US" sz="2400" dirty="0" smtClean="0">
                <a:solidFill>
                  <a:srgbClr val="000000"/>
                </a:solidFill>
                <a:latin typeface="Arial (Body)"/>
                <a:ea typeface="Times New Roman" panose="02020603050405020304" pitchFamily="18" charset="0"/>
              </a:rPr>
              <a:t>pref</a:t>
            </a:r>
            <a:r>
              <a:rPr lang="en-US" sz="2400" spc="135" dirty="0" smtClean="0">
                <a:solidFill>
                  <a:srgbClr val="000000"/>
                </a:solidFill>
                <a:latin typeface="Arial (Body)"/>
                <a:ea typeface="Times New Roman" panose="02020603050405020304" pitchFamily="18" charset="0"/>
              </a:rPr>
              <a:t>e</a:t>
            </a:r>
            <a:r>
              <a:rPr lang="en-US" sz="2400" dirty="0" smtClean="0">
                <a:solidFill>
                  <a:srgbClr val="000000"/>
                </a:solidFill>
                <a:latin typeface="Arial (Body)"/>
                <a:ea typeface="Times New Roman" panose="02020603050405020304" pitchFamily="18" charset="0"/>
              </a:rPr>
              <a:t>r </a:t>
            </a:r>
            <a:r>
              <a:rPr lang="en-US" sz="2400" dirty="0">
                <a:solidFill>
                  <a:srgbClr val="000000"/>
                </a:solidFill>
                <a:latin typeface="Arial (Body)"/>
                <a:ea typeface="Times New Roman" panose="02020603050405020304" pitchFamily="18" charset="0"/>
              </a:rPr>
              <a:t>to</a:t>
            </a:r>
            <a:r>
              <a:rPr lang="en-US" sz="2400" spc="11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write</a:t>
            </a:r>
            <a:r>
              <a:rPr lang="en-US" sz="2400" spc="55" dirty="0">
                <a:solidFill>
                  <a:srgbClr val="000000"/>
                </a:solidFill>
                <a:latin typeface="Arial (Body)"/>
                <a:ea typeface="Times New Roman" panose="02020603050405020304" pitchFamily="18" charset="0"/>
              </a:rPr>
              <a:t> </a:t>
            </a:r>
            <a:r>
              <a:rPr lang="en-US" sz="2400" spc="-115" dirty="0">
                <a:solidFill>
                  <a:srgbClr val="000000"/>
                </a:solidFill>
                <a:latin typeface="Arial (Body)"/>
                <a:ea typeface="Times New Roman" panose="02020603050405020304" pitchFamily="18" charset="0"/>
              </a:rPr>
              <a:t>i</a:t>
            </a:r>
            <a:r>
              <a:rPr lang="en-US" sz="2400" dirty="0">
                <a:solidFill>
                  <a:srgbClr val="000000"/>
                </a:solidFill>
                <a:latin typeface="Arial (Body)"/>
                <a:ea typeface="Times New Roman" panose="02020603050405020304" pitchFamily="18" charset="0"/>
              </a:rPr>
              <a:t>t</a:t>
            </a:r>
            <a:r>
              <a:rPr lang="en-US" sz="2400" spc="-10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w</a:t>
            </a:r>
            <a:r>
              <a:rPr lang="en-US" sz="2400" spc="-10" dirty="0">
                <a:solidFill>
                  <a:srgbClr val="000000"/>
                </a:solidFill>
                <a:latin typeface="Arial (Body)"/>
                <a:ea typeface="Times New Roman" panose="02020603050405020304" pitchFamily="18" charset="0"/>
              </a:rPr>
              <a:t>i</a:t>
            </a:r>
            <a:r>
              <a:rPr lang="en-US" sz="2400" dirty="0">
                <a:solidFill>
                  <a:srgbClr val="000000"/>
                </a:solidFill>
                <a:latin typeface="Arial (Body)"/>
                <a:ea typeface="Times New Roman" panose="02020603050405020304" pitchFamily="18" charset="0"/>
              </a:rPr>
              <a:t>th</a:t>
            </a:r>
            <a:r>
              <a:rPr lang="en-US" sz="2400" spc="95" dirty="0">
                <a:solidFill>
                  <a:srgbClr val="000000"/>
                </a:solidFill>
                <a:latin typeface="Arial (Body)"/>
                <a:ea typeface="Times New Roman" panose="02020603050405020304" pitchFamily="18" charset="0"/>
              </a:rPr>
              <a:t> </a:t>
            </a:r>
            <a:r>
              <a:rPr lang="en-US" sz="2400" spc="-150" dirty="0">
                <a:solidFill>
                  <a:srgbClr val="000000"/>
                </a:solidFill>
                <a:latin typeface="Arial (Body)"/>
                <a:ea typeface="Times New Roman" panose="02020603050405020304" pitchFamily="18" charset="0"/>
              </a:rPr>
              <a:t>t</a:t>
            </a:r>
            <a:r>
              <a:rPr lang="en-US" sz="2400" spc="-8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2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cons</a:t>
            </a:r>
            <a:r>
              <a:rPr lang="en-US" sz="2400" spc="-95"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ant</a:t>
            </a:r>
            <a:r>
              <a:rPr lang="en-US" sz="2400" spc="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on</a:t>
            </a:r>
            <a:r>
              <a:rPr lang="en-US" sz="2400" spc="1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0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30" dirty="0">
                <a:solidFill>
                  <a:srgbClr val="000000"/>
                </a:solidFill>
                <a:latin typeface="Arial (Body)"/>
                <a:ea typeface="Times New Roman" panose="02020603050405020304" pitchFamily="18" charset="0"/>
              </a:rPr>
              <a:t> </a:t>
            </a:r>
            <a:r>
              <a:rPr lang="en-US" sz="2400" spc="-145" dirty="0" smtClean="0">
                <a:solidFill>
                  <a:srgbClr val="000000"/>
                </a:solidFill>
                <a:latin typeface="Arial (Body)"/>
                <a:ea typeface="Times New Roman" panose="02020603050405020304" pitchFamily="18" charset="0"/>
              </a:rPr>
              <a:t>left</a:t>
            </a:r>
            <a:r>
              <a:rPr lang="en-US" sz="2400" spc="55"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and</a:t>
            </a:r>
            <a:r>
              <a:rPr lang="en-US" sz="2400" spc="110" dirty="0">
                <a:solidFill>
                  <a:srgbClr val="000000"/>
                </a:solidFill>
                <a:latin typeface="Arial (Body)"/>
                <a:ea typeface="Times New Roman" panose="02020603050405020304" pitchFamily="18" charset="0"/>
              </a:rPr>
              <a:t> </a:t>
            </a:r>
            <a:r>
              <a:rPr lang="en-US" sz="2400" spc="-135" dirty="0">
                <a:solidFill>
                  <a:srgbClr val="000000"/>
                </a:solidFill>
                <a:latin typeface="Arial (Body)"/>
                <a:ea typeface="Times New Roman" panose="02020603050405020304" pitchFamily="18" charset="0"/>
              </a:rPr>
              <a:t>t</a:t>
            </a:r>
            <a:r>
              <a:rPr lang="en-US" sz="2400" spc="-8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75" dirty="0">
                <a:solidFill>
                  <a:srgbClr val="000000"/>
                </a:solidFill>
                <a:latin typeface="Arial (Body)"/>
                <a:ea typeface="Times New Roman" panose="02020603050405020304" pitchFamily="18" charset="0"/>
              </a:rPr>
              <a:t> </a:t>
            </a:r>
            <a:r>
              <a:rPr lang="en-US" sz="2400" spc="-100" dirty="0">
                <a:solidFill>
                  <a:srgbClr val="000000"/>
                </a:solidFill>
                <a:latin typeface="Arial (Body)"/>
                <a:ea typeface="Times New Roman" panose="02020603050405020304" pitchFamily="18" charset="0"/>
              </a:rPr>
              <a:t>v</a:t>
            </a:r>
            <a:r>
              <a:rPr lang="en-US" sz="2400" dirty="0">
                <a:solidFill>
                  <a:srgbClr val="000000"/>
                </a:solidFill>
                <a:latin typeface="Arial (Body)"/>
                <a:ea typeface="Times New Roman" panose="02020603050405020304" pitchFamily="18" charset="0"/>
              </a:rPr>
              <a:t>a</a:t>
            </a:r>
            <a:r>
              <a:rPr lang="en-US" sz="2400" spc="-55" dirty="0">
                <a:solidFill>
                  <a:srgbClr val="000000"/>
                </a:solidFill>
                <a:latin typeface="Arial (Body)"/>
                <a:ea typeface="Times New Roman" panose="02020603050405020304" pitchFamily="18" charset="0"/>
              </a:rPr>
              <a:t>r</a:t>
            </a:r>
            <a:r>
              <a:rPr lang="en-US" sz="2400" spc="-150" dirty="0">
                <a:solidFill>
                  <a:srgbClr val="000000"/>
                </a:solidFill>
                <a:latin typeface="Arial (Body)"/>
                <a:ea typeface="Times New Roman" panose="02020603050405020304" pitchFamily="18" charset="0"/>
              </a:rPr>
              <a:t>i</a:t>
            </a:r>
            <a:r>
              <a:rPr lang="en-US" sz="2400" dirty="0">
                <a:solidFill>
                  <a:srgbClr val="000000"/>
                </a:solidFill>
                <a:latin typeface="Arial (Body)"/>
                <a:ea typeface="Times New Roman" panose="02020603050405020304" pitchFamily="18" charset="0"/>
              </a:rPr>
              <a:t>a</a:t>
            </a:r>
            <a:r>
              <a:rPr lang="en-US" sz="2400" spc="-60" dirty="0">
                <a:solidFill>
                  <a:srgbClr val="000000"/>
                </a:solidFill>
                <a:latin typeface="Arial (Body)"/>
                <a:ea typeface="Times New Roman" panose="02020603050405020304" pitchFamily="18" charset="0"/>
              </a:rPr>
              <a:t>b</a:t>
            </a:r>
            <a:r>
              <a:rPr lang="en-US" sz="2400" spc="-145" dirty="0">
                <a:solidFill>
                  <a:srgbClr val="000000"/>
                </a:solidFill>
                <a:latin typeface="Arial (Body)"/>
                <a:ea typeface="Times New Roman" panose="02020603050405020304" pitchFamily="18" charset="0"/>
              </a:rPr>
              <a:t>l</a:t>
            </a:r>
            <a:r>
              <a:rPr lang="en-US" sz="2400" dirty="0">
                <a:solidFill>
                  <a:srgbClr val="000000"/>
                </a:solidFill>
                <a:latin typeface="Arial (Body)"/>
                <a:ea typeface="Times New Roman" panose="02020603050405020304" pitchFamily="18" charset="0"/>
              </a:rPr>
              <a:t>e</a:t>
            </a:r>
            <a:r>
              <a:rPr lang="en-US" sz="2400" spc="-3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name</a:t>
            </a:r>
            <a:r>
              <a:rPr lang="en-US" sz="2400" spc="7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on</a:t>
            </a:r>
            <a:r>
              <a:rPr lang="en-US" sz="2400" spc="145" dirty="0">
                <a:solidFill>
                  <a:srgbClr val="000000"/>
                </a:solidFill>
                <a:latin typeface="Arial (Body)"/>
                <a:ea typeface="Times New Roman" panose="02020603050405020304" pitchFamily="18" charset="0"/>
              </a:rPr>
              <a:t> </a:t>
            </a:r>
            <a:r>
              <a:rPr lang="en-US" sz="2400" spc="-150" dirty="0">
                <a:solidFill>
                  <a:srgbClr val="000000"/>
                </a:solidFill>
                <a:latin typeface="Arial (Body)"/>
                <a:ea typeface="Times New Roman" panose="02020603050405020304" pitchFamily="18" charset="0"/>
              </a:rPr>
              <a:t>t</a:t>
            </a:r>
            <a:r>
              <a:rPr lang="en-US" sz="2400" spc="-8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30" dirty="0">
                <a:solidFill>
                  <a:srgbClr val="000000"/>
                </a:solidFill>
                <a:latin typeface="Arial (Body)"/>
                <a:ea typeface="Times New Roman" panose="02020603050405020304" pitchFamily="18" charset="0"/>
              </a:rPr>
              <a:t> </a:t>
            </a:r>
            <a:r>
              <a:rPr lang="en-US" sz="2400" spc="-70" dirty="0">
                <a:solidFill>
                  <a:srgbClr val="000000"/>
                </a:solidFill>
                <a:latin typeface="Arial (Body)"/>
                <a:ea typeface="Times New Roman" panose="02020603050405020304" pitchFamily="18" charset="0"/>
              </a:rPr>
              <a:t>r</a:t>
            </a:r>
            <a:r>
              <a:rPr lang="en-US" sz="2400" spc="-210" dirty="0">
                <a:solidFill>
                  <a:srgbClr val="000000"/>
                </a:solidFill>
                <a:latin typeface="Arial (Body)"/>
                <a:ea typeface="Times New Roman" panose="02020603050405020304" pitchFamily="18" charset="0"/>
              </a:rPr>
              <a:t>i</a:t>
            </a:r>
            <a:r>
              <a:rPr lang="en-US" sz="2400" spc="-60" dirty="0">
                <a:solidFill>
                  <a:srgbClr val="000000"/>
                </a:solidFill>
                <a:latin typeface="Arial (Body)"/>
                <a:ea typeface="Times New Roman" panose="02020603050405020304" pitchFamily="18" charset="0"/>
              </a:rPr>
              <a:t>g</a:t>
            </a:r>
            <a:r>
              <a:rPr lang="en-US" sz="2400" spc="-8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t</a:t>
            </a:r>
            <a:r>
              <a:rPr lang="en-US" sz="2400" spc="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a:t>
            </a:r>
            <a:r>
              <a:rPr lang="en-US" sz="2400" spc="-140" dirty="0">
                <a:solidFill>
                  <a:srgbClr val="000000"/>
                </a:solidFill>
                <a:latin typeface="Arial (Body)"/>
                <a:ea typeface="Times New Roman" panose="02020603050405020304" pitchFamily="18" charset="0"/>
              </a:rPr>
              <a:t>.</a:t>
            </a:r>
            <a:r>
              <a:rPr lang="en-US" sz="2400" spc="-65" dirty="0">
                <a:solidFill>
                  <a:srgbClr val="000000"/>
                </a:solidFill>
                <a:latin typeface="Arial (Body)"/>
                <a:ea typeface="Times New Roman" panose="02020603050405020304" pitchFamily="18" charset="0"/>
              </a:rPr>
              <a:t>e</a:t>
            </a:r>
            <a:r>
              <a:rPr lang="en-US" sz="2400" spc="-135" dirty="0">
                <a:solidFill>
                  <a:srgbClr val="000000"/>
                </a:solidFill>
                <a:latin typeface="Arial (Body)"/>
                <a:ea typeface="Times New Roman" panose="02020603050405020304" pitchFamily="18" charset="0"/>
              </a:rPr>
              <a:t>.</a:t>
            </a:r>
            <a:r>
              <a:rPr lang="en-US" sz="2400" dirty="0">
                <a:solidFill>
                  <a:srgbClr val="000000"/>
                </a:solidFill>
                <a:latin typeface="Arial (Body)"/>
                <a:ea typeface="Times New Roman" panose="02020603050405020304" pitchFamily="18" charset="0"/>
              </a:rPr>
              <a:t>,</a:t>
            </a:r>
            <a:r>
              <a:rPr lang="en-US" sz="2400" spc="145" dirty="0">
                <a:solidFill>
                  <a:srgbClr val="000000"/>
                </a:solidFill>
                <a:latin typeface="Arial (Body)"/>
                <a:ea typeface="Times New Roman" panose="02020603050405020304" pitchFamily="18" charset="0"/>
              </a:rPr>
              <a:t>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1</a:t>
            </a:r>
            <a:r>
              <a:rPr lang="en-US" sz="2400" spc="-28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spc="-15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spc="-5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x</a:t>
            </a:r>
            <a:r>
              <a:rPr lang="en-US" sz="240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a</a:t>
            </a:r>
            <a:r>
              <a:rPr lang="en-US" sz="2400" spc="210" dirty="0" smtClean="0">
                <a:solidFill>
                  <a:srgbClr val="000000"/>
                </a:solidFill>
                <a:latin typeface="Arial (Body)"/>
                <a:ea typeface="Times New Roman" panose="02020603050405020304" pitchFamily="18" charset="0"/>
              </a:rPr>
              <a:t>s </a:t>
            </a:r>
            <a:r>
              <a:rPr lang="en-US" sz="2400" dirty="0" smtClean="0">
                <a:solidFill>
                  <a:srgbClr val="000000"/>
                </a:solidFill>
                <a:latin typeface="Arial (Body)"/>
                <a:ea typeface="Times New Roman" panose="02020603050405020304" pitchFamily="18" charset="0"/>
              </a:rPr>
              <a:t>prote</a:t>
            </a:r>
            <a:r>
              <a:rPr lang="en-US" sz="2400" spc="-140" dirty="0" smtClean="0">
                <a:solidFill>
                  <a:srgbClr val="000000"/>
                </a:solidFill>
                <a:latin typeface="Arial (Body)"/>
                <a:ea typeface="Times New Roman" panose="02020603050405020304" pitchFamily="18" charset="0"/>
              </a:rPr>
              <a:t>c</a:t>
            </a:r>
            <a:r>
              <a:rPr lang="en-US" sz="2400" dirty="0" smtClean="0">
                <a:solidFill>
                  <a:srgbClr val="000000"/>
                </a:solidFill>
                <a:latin typeface="Arial (Body)"/>
                <a:ea typeface="Times New Roman" panose="02020603050405020304" pitchFamily="18" charset="0"/>
              </a:rPr>
              <a:t>t</a:t>
            </a:r>
            <a:r>
              <a:rPr lang="en-US" sz="2400" spc="-130" dirty="0" smtClean="0">
                <a:solidFill>
                  <a:srgbClr val="000000"/>
                </a:solidFill>
                <a:latin typeface="Arial (Body)"/>
                <a:ea typeface="Times New Roman" panose="02020603050405020304" pitchFamily="18" charset="0"/>
              </a:rPr>
              <a:t>i</a:t>
            </a:r>
            <a:r>
              <a:rPr lang="en-US" sz="2400" dirty="0" smtClean="0">
                <a:solidFill>
                  <a:srgbClr val="000000"/>
                </a:solidFill>
                <a:latin typeface="Arial (Body)"/>
                <a:ea typeface="Times New Roman" panose="02020603050405020304" pitchFamily="18" charset="0"/>
              </a:rPr>
              <a:t>on</a:t>
            </a:r>
            <a:r>
              <a:rPr lang="en-US" sz="2400" spc="-270" dirty="0" smtClean="0">
                <a:solidFill>
                  <a:srgbClr val="000000"/>
                </a:solidFill>
                <a:latin typeface="Arial (Body)"/>
                <a:ea typeface="Times New Roman" panose="02020603050405020304" pitchFamily="18" charset="0"/>
              </a:rPr>
              <a:t> </a:t>
            </a:r>
            <a:r>
              <a:rPr lang="en-US" sz="2400" spc="-190" dirty="0">
                <a:solidFill>
                  <a:srgbClr val="000000"/>
                </a:solidFill>
                <a:latin typeface="Arial (Body)"/>
                <a:ea typeface="Times New Roman" panose="02020603050405020304" pitchFamily="18" charset="0"/>
              </a:rPr>
              <a:t>a</a:t>
            </a:r>
            <a:r>
              <a:rPr lang="en-US" sz="2400" spc="-60" dirty="0">
                <a:solidFill>
                  <a:srgbClr val="000000"/>
                </a:solidFill>
                <a:latin typeface="Arial (Body)"/>
                <a:ea typeface="Times New Roman" panose="02020603050405020304" pitchFamily="18" charset="0"/>
              </a:rPr>
              <a:t>g</a:t>
            </a:r>
            <a:r>
              <a:rPr lang="en-US" sz="2400" dirty="0">
                <a:solidFill>
                  <a:srgbClr val="000000"/>
                </a:solidFill>
                <a:latin typeface="Arial (Body)"/>
                <a:ea typeface="Times New Roman" panose="02020603050405020304" pitchFamily="18" charset="0"/>
              </a:rPr>
              <a:t>ainst</a:t>
            </a:r>
            <a:r>
              <a:rPr lang="en-US" sz="2400" spc="-25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0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29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lo</a:t>
            </a:r>
            <a:r>
              <a:rPr lang="en-US" sz="2400" spc="-65" dirty="0">
                <a:solidFill>
                  <a:srgbClr val="000000"/>
                </a:solidFill>
                <a:latin typeface="Arial (Body)"/>
                <a:ea typeface="Times New Roman" panose="02020603050405020304" pitchFamily="18" charset="0"/>
              </a:rPr>
              <a:t>g</a:t>
            </a:r>
            <a:r>
              <a:rPr lang="en-US" sz="2400" dirty="0">
                <a:solidFill>
                  <a:srgbClr val="000000"/>
                </a:solidFill>
                <a:latin typeface="Arial (Body)"/>
                <a:ea typeface="Times New Roman" panose="02020603050405020304" pitchFamily="18" charset="0"/>
              </a:rPr>
              <a:t>ic</a:t>
            </a:r>
            <a:r>
              <a:rPr lang="en-US" sz="2400" spc="-30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error</a:t>
            </a:r>
            <a:r>
              <a:rPr lang="en-US" sz="2400" spc="-25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7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at</a:t>
            </a:r>
            <a:r>
              <a:rPr lang="en-US" sz="2400" spc="-29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occurs</a:t>
            </a:r>
            <a:r>
              <a:rPr lang="en-US" sz="2400" spc="-245" dirty="0">
                <a:solidFill>
                  <a:srgbClr val="000000"/>
                </a:solidFill>
                <a:latin typeface="Arial (Body)"/>
                <a:ea typeface="Times New Roman" panose="02020603050405020304" pitchFamily="18" charset="0"/>
              </a:rPr>
              <a:t> </a:t>
            </a:r>
            <a:r>
              <a:rPr lang="en-US" sz="2400" spc="-90" dirty="0" smtClean="0">
                <a:solidFill>
                  <a:srgbClr val="000000"/>
                </a:solidFill>
                <a:latin typeface="Arial (Body)"/>
                <a:ea typeface="Times New Roman" panose="02020603050405020304" pitchFamily="18" charset="0"/>
              </a:rPr>
              <a:t>w</a:t>
            </a:r>
            <a:r>
              <a:rPr lang="en-US" sz="2400" spc="-80" dirty="0" smtClean="0">
                <a:solidFill>
                  <a:srgbClr val="000000"/>
                </a:solidFill>
                <a:latin typeface="Arial (Body)"/>
                <a:ea typeface="Times New Roman" panose="02020603050405020304" pitchFamily="18" charset="0"/>
              </a:rPr>
              <a:t>h</a:t>
            </a:r>
            <a:r>
              <a:rPr lang="en-US" sz="2400" dirty="0" smtClean="0">
                <a:solidFill>
                  <a:srgbClr val="000000"/>
                </a:solidFill>
                <a:latin typeface="Arial (Body)"/>
                <a:ea typeface="Times New Roman" panose="02020603050405020304" pitchFamily="18" charset="0"/>
              </a:rPr>
              <a:t>e</a:t>
            </a:r>
            <a:r>
              <a:rPr lang="en-US" sz="2400" spc="165" dirty="0" smtClean="0">
                <a:solidFill>
                  <a:srgbClr val="000000"/>
                </a:solidFill>
                <a:latin typeface="Arial (Body)"/>
                <a:ea typeface="Times New Roman" panose="02020603050405020304" pitchFamily="18" charset="0"/>
              </a:rPr>
              <a:t>n </a:t>
            </a:r>
            <a:r>
              <a:rPr lang="en-US" sz="2400" dirty="0" smtClean="0">
                <a:solidFill>
                  <a:srgbClr val="000000"/>
                </a:solidFill>
                <a:latin typeface="Arial (Body)"/>
                <a:ea typeface="Times New Roman" panose="02020603050405020304" pitchFamily="18" charset="0"/>
              </a:rPr>
              <a:t>you</a:t>
            </a:r>
            <a:r>
              <a:rPr lang="en-US" sz="2400" spc="-205" dirty="0" smtClean="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ac</a:t>
            </a:r>
            <a:r>
              <a:rPr lang="en-US" sz="2400" spc="-115" dirty="0" smtClean="0">
                <a:solidFill>
                  <a:srgbClr val="000000"/>
                </a:solidFill>
                <a:latin typeface="Arial (Body)"/>
                <a:ea typeface="Times New Roman" panose="02020603050405020304" pitchFamily="18" charset="0"/>
              </a:rPr>
              <a:t>c</a:t>
            </a:r>
            <a:r>
              <a:rPr lang="en-US" sz="2400" spc="-140" dirty="0" smtClean="0">
                <a:solidFill>
                  <a:srgbClr val="000000"/>
                </a:solidFill>
                <a:latin typeface="Arial (Body)"/>
                <a:ea typeface="Times New Roman" panose="02020603050405020304" pitchFamily="18" charset="0"/>
              </a:rPr>
              <a:t>i</a:t>
            </a:r>
            <a:r>
              <a:rPr lang="en-US" sz="2400" dirty="0" smtClean="0">
                <a:solidFill>
                  <a:srgbClr val="000000"/>
                </a:solidFill>
                <a:latin typeface="Arial (Body)"/>
                <a:ea typeface="Times New Roman" panose="02020603050405020304" pitchFamily="18" charset="0"/>
              </a:rPr>
              <a:t>dentally repla</a:t>
            </a:r>
            <a:r>
              <a:rPr lang="en-US" sz="2400" spc="-40" dirty="0" smtClean="0">
                <a:solidFill>
                  <a:srgbClr val="000000"/>
                </a:solidFill>
                <a:latin typeface="Arial (Body)"/>
                <a:ea typeface="Times New Roman" panose="02020603050405020304" pitchFamily="18" charset="0"/>
              </a:rPr>
              <a:t>c</a:t>
            </a:r>
            <a:r>
              <a:rPr lang="en-US" sz="2400" dirty="0" smtClean="0">
                <a:solidFill>
                  <a:srgbClr val="000000"/>
                </a:solidFill>
                <a:latin typeface="Arial (Body)"/>
                <a:ea typeface="Times New Roman" panose="02020603050405020304" pitchFamily="18" charset="0"/>
              </a:rPr>
              <a:t>e</a:t>
            </a:r>
            <a:r>
              <a:rPr lang="en-US" sz="2400" spc="-295"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operator</a:t>
            </a:r>
            <a:r>
              <a:rPr lang="en-US" sz="2400" spc="-230" dirty="0">
                <a:solidFill>
                  <a:srgbClr val="000000"/>
                </a:solidFill>
                <a:latin typeface="Arial (Body)"/>
                <a:ea typeface="Times New Roman" panose="02020603050405020304" pitchFamily="18" charset="0"/>
              </a:rPr>
              <a:t> </a:t>
            </a:r>
            <a:r>
              <a:rPr lang="en-US" sz="2400" spc="-13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dirty="0">
                <a:solidFill>
                  <a:srgbClr val="000000"/>
                </a:solidFill>
                <a:latin typeface="Arial (Body)"/>
                <a:ea typeface="Times New Roman" panose="02020603050405020304" pitchFamily="18" charset="0"/>
              </a:rPr>
              <a:t> w</a:t>
            </a:r>
            <a:r>
              <a:rPr lang="en-US" sz="2400" spc="-10" dirty="0">
                <a:solidFill>
                  <a:srgbClr val="000000"/>
                </a:solidFill>
                <a:latin typeface="Arial (Body)"/>
                <a:ea typeface="Times New Roman" panose="02020603050405020304" pitchFamily="18" charset="0"/>
              </a:rPr>
              <a:t>i</a:t>
            </a:r>
            <a:r>
              <a:rPr lang="en-US" sz="2400" spc="-150"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h</a:t>
            </a:r>
            <a:r>
              <a:rPr lang="en-US" sz="2400" spc="250" dirty="0">
                <a:solidFill>
                  <a:srgbClr val="000000"/>
                </a:solidFill>
                <a:latin typeface="Arial (Body)"/>
                <a:ea typeface="Times New Roman" panose="02020603050405020304" pitchFamily="18" charset="0"/>
              </a:rPr>
              <a:t> </a:t>
            </a:r>
            <a:r>
              <a:rPr lang="en-US" sz="2400" spc="-225"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dirty="0">
                <a:solidFill>
                  <a:srgbClr val="000000"/>
                </a:solidFill>
                <a:latin typeface="Arial (Body)"/>
                <a:ea typeface="Times New Roman" panose="02020603050405020304" pitchFamily="18" charset="0"/>
              </a:rPr>
              <a:t>.</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291746732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kern="1200" dirty="0">
                <a:latin typeface="Times New Roman" panose="02020603050405020304" pitchFamily="18" charset="0"/>
              </a:rPr>
              <a:t>4.11 Confusing Equality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and Assignment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Operators </a:t>
            </a:r>
            <a:r>
              <a:rPr lang="en-US" sz="2000" b="0" kern="1200" dirty="0">
                <a:latin typeface="Times New Roman" panose="02020603050405020304" pitchFamily="18" charset="0"/>
              </a:rPr>
              <a:t>(7 of 8)</a:t>
            </a:r>
            <a:endParaRPr lang="en-US" dirty="0"/>
          </a:p>
        </p:txBody>
      </p:sp>
      <p:sp>
        <p:nvSpPr>
          <p:cNvPr id="3" name="Text Placeholder 2"/>
          <p:cNvSpPr>
            <a:spLocks noGrp="1"/>
          </p:cNvSpPr>
          <p:nvPr>
            <p:ph idx="1"/>
          </p:nvPr>
        </p:nvSpPr>
        <p:spPr>
          <a:xfrm>
            <a:off x="457200" y="1600200"/>
            <a:ext cx="8229600" cy="2046684"/>
          </a:xfrm>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Confusing </a:t>
            </a:r>
            <a:r>
              <a:rPr lang="en-US" sz="2400" b="1" kern="1200" dirty="0">
                <a:solidFill>
                  <a:srgbClr val="000000"/>
                </a:solidFill>
                <a:latin typeface="Consolas" panose="020B0609020204030204" pitchFamily="49" charset="0"/>
                <a:ea typeface="+mn-ea"/>
                <a:cs typeface="Consolas" panose="020B0609020204030204" pitchFamily="49" charset="0"/>
              </a:rPr>
              <a:t>==</a:t>
            </a:r>
            <a:r>
              <a:rPr lang="en-US" sz="2400" b="1" kern="1200" dirty="0">
                <a:solidFill>
                  <a:srgbClr val="000000"/>
                </a:solidFill>
                <a:latin typeface="Arial (Body)"/>
                <a:ea typeface="+mn-ea"/>
                <a:cs typeface="+mn-cs"/>
              </a:rPr>
              <a:t> and </a:t>
            </a:r>
            <a:r>
              <a:rPr lang="en-US" sz="2400" b="1" kern="1200" dirty="0">
                <a:solidFill>
                  <a:srgbClr val="000000"/>
                </a:solidFill>
                <a:latin typeface="Consolas" panose="020B0609020204030204" pitchFamily="49" charset="0"/>
                <a:ea typeface="+mn-ea"/>
                <a:cs typeface="Consolas" panose="020B0609020204030204" pitchFamily="49" charset="0"/>
              </a:rPr>
              <a:t>=</a:t>
            </a:r>
            <a:r>
              <a:rPr lang="en-US" sz="2400" b="1" kern="1200" dirty="0">
                <a:solidFill>
                  <a:srgbClr val="000000"/>
                </a:solidFill>
                <a:latin typeface="Arial (Body)"/>
                <a:ea typeface="+mn-ea"/>
                <a:cs typeface="+mn-cs"/>
              </a:rPr>
              <a:t> in Standalone Statements</a:t>
            </a:r>
          </a:p>
          <a:p>
            <a:pPr lvl="0" indent="-256032">
              <a:tabLst/>
              <a:defRPr/>
            </a:pPr>
            <a:r>
              <a:rPr lang="en-US" sz="2400" kern="1200" dirty="0">
                <a:solidFill>
                  <a:srgbClr val="000000"/>
                </a:solidFill>
                <a:latin typeface="Arial (Body)"/>
                <a:ea typeface="+mn-ea"/>
                <a:cs typeface="+mn-cs"/>
              </a:rPr>
              <a:t>The other side of the coin can be equally unpleasant.</a:t>
            </a:r>
          </a:p>
          <a:p>
            <a:pPr lvl="0" indent="-256032">
              <a:tabLst/>
              <a:defRPr/>
            </a:pPr>
            <a:r>
              <a:rPr lang="en-US" sz="2400" kern="1200" dirty="0">
                <a:solidFill>
                  <a:srgbClr val="000000"/>
                </a:solidFill>
                <a:latin typeface="Arial (Body)"/>
                <a:ea typeface="+mn-ea"/>
                <a:cs typeface="+mn-cs"/>
              </a:rPr>
              <a:t>Suppose you want to assign a value to a variable with a simple statement such </a:t>
            </a:r>
            <a:r>
              <a:rPr lang="en-US" sz="2400" kern="1200" dirty="0" smtClean="0">
                <a:solidFill>
                  <a:srgbClr val="000000"/>
                </a:solidFill>
                <a:latin typeface="Arial (Body)"/>
                <a:ea typeface="+mn-ea"/>
                <a:cs typeface="+mn-cs"/>
              </a:rPr>
              <a:t>as</a:t>
            </a:r>
          </a:p>
        </p:txBody>
      </p:sp>
      <p:pic>
        <p:nvPicPr>
          <p:cNvPr id="9" name="Picture 8" descr="X equals 1 semicolon."/>
          <p:cNvPicPr>
            <a:picLocks noChangeAspect="1"/>
          </p:cNvPicPr>
          <p:nvPr/>
        </p:nvPicPr>
        <p:blipFill rotWithShape="1">
          <a:blip r:embed="rId2"/>
          <a:srcRect t="20479" r="8663" b="24758"/>
          <a:stretch/>
        </p:blipFill>
        <p:spPr>
          <a:xfrm>
            <a:off x="1880255" y="3609976"/>
            <a:ext cx="1158220" cy="323850"/>
          </a:xfrm>
          <a:prstGeom prst="rect">
            <a:avLst/>
          </a:prstGeom>
        </p:spPr>
      </p:pic>
      <p:sp>
        <p:nvSpPr>
          <p:cNvPr id="4" name="Content Placeholder 3"/>
          <p:cNvSpPr>
            <a:spLocks noGrp="1"/>
          </p:cNvSpPr>
          <p:nvPr>
            <p:ph idx="13"/>
          </p:nvPr>
        </p:nvSpPr>
        <p:spPr>
          <a:xfrm>
            <a:off x="702320" y="3932634"/>
            <a:ext cx="2545705" cy="467916"/>
          </a:xfrm>
        </p:spPr>
        <p:txBody>
          <a:bodyPr/>
          <a:lstStyle/>
          <a:p>
            <a:pPr marL="432" indent="0">
              <a:buNone/>
            </a:pPr>
            <a:r>
              <a:rPr lang="en-US" sz="2400" kern="1200" dirty="0">
                <a:solidFill>
                  <a:srgbClr val="000000"/>
                </a:solidFill>
                <a:latin typeface="Arial (Body)"/>
              </a:rPr>
              <a:t>but instead write</a:t>
            </a:r>
            <a:endParaRPr lang="en-US" sz="2400" dirty="0"/>
          </a:p>
        </p:txBody>
      </p:sp>
      <p:pic>
        <p:nvPicPr>
          <p:cNvPr id="10" name="Picture 9" descr="X equals equals 1 semicolon."/>
          <p:cNvPicPr>
            <a:picLocks noChangeAspect="1"/>
          </p:cNvPicPr>
          <p:nvPr/>
        </p:nvPicPr>
        <p:blipFill rotWithShape="1">
          <a:blip r:embed="rId3"/>
          <a:srcRect t="21636" r="6980" b="25212"/>
          <a:stretch/>
        </p:blipFill>
        <p:spPr>
          <a:xfrm>
            <a:off x="1812391" y="4505325"/>
            <a:ext cx="1321334" cy="314325"/>
          </a:xfrm>
          <a:prstGeom prst="rect">
            <a:avLst/>
          </a:prstGeom>
        </p:spPr>
      </p:pic>
      <p:sp>
        <p:nvSpPr>
          <p:cNvPr id="5" name="Content Placeholder 4"/>
          <p:cNvSpPr>
            <a:spLocks noGrp="1"/>
          </p:cNvSpPr>
          <p:nvPr>
            <p:ph idx="14"/>
          </p:nvPr>
        </p:nvSpPr>
        <p:spPr>
          <a:xfrm>
            <a:off x="457200" y="4857749"/>
            <a:ext cx="8229600" cy="1362075"/>
          </a:xfrm>
        </p:spPr>
        <p:txBody>
          <a:bodyPr/>
          <a:lstStyle/>
          <a:p>
            <a:pPr lvl="0" indent="-256032">
              <a:tabLst/>
              <a:defRPr/>
            </a:pPr>
            <a:r>
              <a:rPr lang="en-US" sz="2400" kern="1200" dirty="0">
                <a:solidFill>
                  <a:srgbClr val="000000"/>
                </a:solidFill>
                <a:latin typeface="Arial (Body)"/>
              </a:rPr>
              <a:t>Here, too, this is not a syntax error.</a:t>
            </a:r>
          </a:p>
          <a:p>
            <a:pPr lvl="0" indent="-256032">
              <a:tabLst/>
              <a:defRPr/>
            </a:pPr>
            <a:r>
              <a:rPr lang="en-US" sz="2400" kern="1200" dirty="0">
                <a:solidFill>
                  <a:srgbClr val="000000"/>
                </a:solidFill>
                <a:latin typeface="Arial (Body)"/>
              </a:rPr>
              <a:t>Rather the compiler simply evaluates the conditional expression</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2314692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dirty="0">
                <a:latin typeface="Times New Roman" panose="02020603050405020304" pitchFamily="18" charset="0"/>
              </a:rPr>
              <a:t>4.11 Confusing Equality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and Assignment (</a:t>
            </a:r>
            <a:r>
              <a:rPr lang="en-US" kern="1200" dirty="0">
                <a:latin typeface="Consolas" panose="020B0609020204030204" pitchFamily="49" charset="0"/>
                <a:cs typeface="Consolas" panose="020B0609020204030204" pitchFamily="49" charset="0"/>
              </a:rPr>
              <a:t>=</a:t>
            </a:r>
            <a:r>
              <a:rPr lang="en-US" kern="1200" dirty="0">
                <a:latin typeface="Times New Roman" panose="02020603050405020304" pitchFamily="18" charset="0"/>
              </a:rPr>
              <a:t>) Operators </a:t>
            </a:r>
            <a:r>
              <a:rPr lang="en-US" sz="2000" b="0" kern="1200" dirty="0">
                <a:latin typeface="Times New Roman" panose="02020603050405020304" pitchFamily="18" charset="0"/>
              </a:rPr>
              <a:t>(8 of 8)</a:t>
            </a:r>
            <a:endParaRPr lang="en-US" dirty="0"/>
          </a:p>
        </p:txBody>
      </p:sp>
      <p:sp>
        <p:nvSpPr>
          <p:cNvPr id="3" name="Text Placeholder 2"/>
          <p:cNvSpPr>
            <a:spLocks noGrp="1"/>
          </p:cNvSpPr>
          <p:nvPr>
            <p:ph type="body" idx="1"/>
          </p:nvPr>
        </p:nvSpPr>
        <p:spPr>
          <a:xfrm>
            <a:off x="457200" y="1600200"/>
            <a:ext cx="8229600" cy="4713568"/>
          </a:xfrm>
        </p:spPr>
        <p:txBody>
          <a:bodyPr wrap="square" lIns="91425" tIns="91425" rIns="91425" bIns="91425">
            <a:spAutoFit/>
          </a:bodyPr>
          <a:lstStyle/>
          <a:p>
            <a:pPr lvl="0">
              <a:tabLst/>
            </a:pPr>
            <a:r>
              <a:rPr lang="en-US" altLang="en-US" sz="2400" kern="1200" dirty="0">
                <a:solidFill>
                  <a:srgbClr val="000000"/>
                </a:solidFill>
                <a:latin typeface="Arial (Body)"/>
              </a:rPr>
              <a:t>If </a:t>
            </a:r>
            <a:r>
              <a:rPr lang="en-US" altLang="en-US" sz="2400" kern="1200" dirty="0">
                <a:solidFill>
                  <a:srgbClr val="000000"/>
                </a:solidFill>
                <a:latin typeface="Consolas" panose="020B0609020204030204" pitchFamily="49" charset="0"/>
                <a:cs typeface="Consolas" panose="020B0609020204030204" pitchFamily="49" charset="0"/>
              </a:rPr>
              <a:t>x</a:t>
            </a:r>
            <a:r>
              <a:rPr lang="en-US" altLang="en-US" sz="2400" kern="1200" dirty="0">
                <a:solidFill>
                  <a:srgbClr val="000000"/>
                </a:solidFill>
                <a:latin typeface="Arial (Body)"/>
              </a:rPr>
              <a:t> is equal to </a:t>
            </a:r>
            <a:r>
              <a:rPr lang="en-US" altLang="en-US" sz="2400" kern="1200" dirty="0">
                <a:solidFill>
                  <a:srgbClr val="000000"/>
                </a:solidFill>
                <a:latin typeface="Consolas" panose="020B0609020204030204" pitchFamily="49" charset="0"/>
                <a:cs typeface="Consolas" panose="020B0609020204030204" pitchFamily="49" charset="0"/>
              </a:rPr>
              <a:t>1</a:t>
            </a:r>
            <a:r>
              <a:rPr lang="en-US" altLang="en-US" sz="2400" kern="1200" dirty="0">
                <a:solidFill>
                  <a:srgbClr val="000000"/>
                </a:solidFill>
                <a:latin typeface="Arial (Body)"/>
              </a:rPr>
              <a:t>, the condition is true and the expression returns the value 1.</a:t>
            </a:r>
          </a:p>
          <a:p>
            <a:pPr lvl="0">
              <a:tabLst/>
            </a:pPr>
            <a:r>
              <a:rPr lang="en-US" altLang="en-US" sz="2400" kern="1200" dirty="0">
                <a:solidFill>
                  <a:srgbClr val="000000"/>
                </a:solidFill>
                <a:latin typeface="Arial (Body)"/>
              </a:rPr>
              <a:t>If </a:t>
            </a:r>
            <a:r>
              <a:rPr lang="en-US" altLang="en-US" sz="2400" kern="1200" dirty="0">
                <a:solidFill>
                  <a:srgbClr val="000000"/>
                </a:solidFill>
                <a:latin typeface="Consolas" panose="020B0609020204030204" pitchFamily="49" charset="0"/>
                <a:cs typeface="Consolas" panose="020B0609020204030204" pitchFamily="49" charset="0"/>
              </a:rPr>
              <a:t>x</a:t>
            </a:r>
            <a:r>
              <a:rPr lang="en-US" altLang="en-US" sz="2400" kern="1200" dirty="0">
                <a:solidFill>
                  <a:srgbClr val="000000"/>
                </a:solidFill>
                <a:latin typeface="Arial (Body)"/>
              </a:rPr>
              <a:t> is not equal to </a:t>
            </a:r>
            <a:r>
              <a:rPr lang="en-US" altLang="en-US" sz="2400" kern="1200" dirty="0">
                <a:solidFill>
                  <a:srgbClr val="000000"/>
                </a:solidFill>
                <a:latin typeface="Consolas" panose="020B0609020204030204" pitchFamily="49" charset="0"/>
                <a:cs typeface="Consolas" panose="020B0609020204030204" pitchFamily="49" charset="0"/>
              </a:rPr>
              <a:t>1</a:t>
            </a:r>
            <a:r>
              <a:rPr lang="en-US" altLang="en-US" sz="2400" kern="1200" dirty="0">
                <a:solidFill>
                  <a:srgbClr val="000000"/>
                </a:solidFill>
                <a:latin typeface="Arial (Body)"/>
              </a:rPr>
              <a:t>, the condition is false and the expression returns the value 0.</a:t>
            </a:r>
          </a:p>
          <a:p>
            <a:pPr lvl="0">
              <a:tabLst/>
            </a:pPr>
            <a:r>
              <a:rPr lang="en-US" altLang="en-US" sz="2400" kern="1200" dirty="0">
                <a:solidFill>
                  <a:srgbClr val="000000"/>
                </a:solidFill>
                <a:latin typeface="Arial (Body)"/>
              </a:rPr>
              <a:t>Regardless of what value is returned, there’s no assignment operator, so the value is simply lost, and the value of </a:t>
            </a:r>
            <a:r>
              <a:rPr lang="en-US" altLang="en-US" sz="2400" kern="1200" dirty="0">
                <a:solidFill>
                  <a:srgbClr val="000000"/>
                </a:solidFill>
                <a:latin typeface="Consolas" panose="020B0609020204030204" pitchFamily="49" charset="0"/>
                <a:cs typeface="Consolas" panose="020B0609020204030204" pitchFamily="49" charset="0"/>
              </a:rPr>
              <a:t>x</a:t>
            </a:r>
            <a:r>
              <a:rPr lang="en-US" altLang="en-US" sz="2400" kern="1200" dirty="0">
                <a:solidFill>
                  <a:srgbClr val="000000"/>
                </a:solidFill>
                <a:latin typeface="Arial (Body)"/>
              </a:rPr>
              <a:t> remains unaltered, probably causing an execution-time logic error.</a:t>
            </a:r>
          </a:p>
          <a:p>
            <a:pPr eaLnBrk="1" hangingPunct="1">
              <a:lnSpc>
                <a:spcPct val="90000"/>
              </a:lnSpc>
            </a:pPr>
            <a:r>
              <a:rPr lang="en-US" altLang="en-US" sz="2400" dirty="0">
                <a:solidFill>
                  <a:srgbClr val="000000"/>
                </a:solidFill>
                <a:latin typeface="+mn-lt"/>
              </a:rPr>
              <a:t>Unfortunately, we do not have a handy trick available to help you with this problem! Many compilers, however, will issue a warning on such a statement.</a:t>
            </a:r>
          </a:p>
        </p:txBody>
      </p:sp>
    </p:spTree>
    <p:extLst>
      <p:ext uri="{BB962C8B-B14F-4D97-AF65-F5344CB8AC3E}">
        <p14:creationId xmlns:p14="http://schemas.microsoft.com/office/powerpoint/2010/main" val="215816056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spc="-130"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rror-</a:t>
            </a:r>
            <a:r>
              <a:rPr lang="en-US" spc="-60"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reve</a:t>
            </a:r>
            <a:r>
              <a:rPr lang="en-US" spc="-110" dirty="0">
                <a:solidFill>
                  <a:schemeClr val="tx2"/>
                </a:solidFill>
                <a:latin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cs typeface="Times New Roman" panose="02020603050405020304" pitchFamily="18" charset="0"/>
              </a:rPr>
              <a:t>t</a:t>
            </a:r>
            <a:r>
              <a:rPr lang="en-US" spc="-10" dirty="0">
                <a:solidFill>
                  <a:schemeClr val="tx2"/>
                </a:solidFill>
                <a:latin typeface="Times New Roman" panose="02020603050405020304" pitchFamily="18" charset="0"/>
                <a:cs typeface="Times New Roman" panose="02020603050405020304" pitchFamily="18" charset="0"/>
              </a:rPr>
              <a:t>i</a:t>
            </a:r>
            <a:r>
              <a:rPr lang="en-US" spc="-50"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45" dirty="0">
                <a:solidFill>
                  <a:schemeClr val="tx2"/>
                </a:solidFill>
                <a:latin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cs typeface="Times New Roman" panose="02020603050405020304" pitchFamily="18" charset="0"/>
              </a:rPr>
              <a:t>T</a:t>
            </a:r>
            <a:r>
              <a:rPr lang="en-US" spc="-15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p</a:t>
            </a:r>
            <a:r>
              <a:rPr lang="en-US" spc="11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50" dirty="0">
                <a:solidFill>
                  <a:schemeClr val="tx2"/>
                </a:solidFill>
                <a:latin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9</a:t>
            </a:r>
          </a:p>
        </p:txBody>
      </p:sp>
      <p:sp>
        <p:nvSpPr>
          <p:cNvPr id="4" name="Text Placeholder 3"/>
          <p:cNvSpPr>
            <a:spLocks noGrp="1"/>
          </p:cNvSpPr>
          <p:nvPr>
            <p:ph type="body" idx="1"/>
          </p:nvPr>
        </p:nvSpPr>
        <p:spPr/>
        <p:txBody>
          <a:bodyPr/>
          <a:lstStyle/>
          <a:p>
            <a:pPr marL="0" indent="0">
              <a:buNone/>
            </a:pPr>
            <a:r>
              <a:rPr lang="en-US" sz="2400" spc="-285" dirty="0">
                <a:solidFill>
                  <a:srgbClr val="000000"/>
                </a:solidFill>
                <a:latin typeface="+mn-lt"/>
                <a:ea typeface="Times New Roman" panose="02020603050405020304" pitchFamily="18" charset="0"/>
              </a:rPr>
              <a:t>A</a:t>
            </a:r>
            <a:r>
              <a:rPr lang="en-US" sz="2400" dirty="0">
                <a:solidFill>
                  <a:srgbClr val="000000"/>
                </a:solidFill>
                <a:latin typeface="+mn-lt"/>
                <a:ea typeface="Times New Roman" panose="02020603050405020304" pitchFamily="18" charset="0"/>
              </a:rPr>
              <a:t>fter</a:t>
            </a:r>
            <a:r>
              <a:rPr lang="en-US" sz="2400" spc="-90"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you</a:t>
            </a:r>
            <a:r>
              <a:rPr lang="en-US" sz="2400" spc="30"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w</a:t>
            </a:r>
            <a:r>
              <a:rPr lang="en-US" sz="2400" spc="-45" dirty="0">
                <a:solidFill>
                  <a:srgbClr val="000000"/>
                </a:solidFill>
                <a:latin typeface="+mn-lt"/>
                <a:ea typeface="Times New Roman" panose="02020603050405020304" pitchFamily="18" charset="0"/>
              </a:rPr>
              <a:t>r</a:t>
            </a:r>
            <a:r>
              <a:rPr lang="en-US" sz="2400" dirty="0">
                <a:solidFill>
                  <a:srgbClr val="000000"/>
                </a:solidFill>
                <a:latin typeface="+mn-lt"/>
                <a:ea typeface="Times New Roman" panose="02020603050405020304" pitchFamily="18" charset="0"/>
              </a:rPr>
              <a:t>i</a:t>
            </a:r>
            <a:r>
              <a:rPr lang="en-US" sz="2400" spc="-170" dirty="0">
                <a:solidFill>
                  <a:srgbClr val="000000"/>
                </a:solidFill>
                <a:latin typeface="+mn-lt"/>
                <a:ea typeface="Times New Roman" panose="02020603050405020304" pitchFamily="18" charset="0"/>
              </a:rPr>
              <a:t>t</a:t>
            </a:r>
            <a:r>
              <a:rPr lang="en-US" sz="2400" dirty="0">
                <a:solidFill>
                  <a:srgbClr val="000000"/>
                </a:solidFill>
                <a:latin typeface="+mn-lt"/>
                <a:ea typeface="Times New Roman" panose="02020603050405020304" pitchFamily="18" charset="0"/>
              </a:rPr>
              <a:t>e</a:t>
            </a:r>
            <a:r>
              <a:rPr lang="en-US" sz="2400" spc="-225" dirty="0">
                <a:solidFill>
                  <a:srgbClr val="000000"/>
                </a:solidFill>
                <a:latin typeface="+mn-lt"/>
                <a:ea typeface="Times New Roman" panose="02020603050405020304" pitchFamily="18" charset="0"/>
              </a:rPr>
              <a:t> </a:t>
            </a:r>
            <a:r>
              <a:rPr lang="en-US" sz="2400" spc="120" dirty="0">
                <a:solidFill>
                  <a:srgbClr val="000000"/>
                </a:solidFill>
                <a:latin typeface="+mn-lt"/>
                <a:ea typeface="Times New Roman" panose="02020603050405020304" pitchFamily="18" charset="0"/>
              </a:rPr>
              <a:t>a </a:t>
            </a:r>
            <a:r>
              <a:rPr lang="en-US" sz="2400" dirty="0">
                <a:solidFill>
                  <a:srgbClr val="000000"/>
                </a:solidFill>
                <a:latin typeface="+mn-lt"/>
                <a:ea typeface="Times New Roman" panose="02020603050405020304" pitchFamily="18" charset="0"/>
              </a:rPr>
              <a:t>prog</a:t>
            </a:r>
            <a:r>
              <a:rPr lang="en-US" sz="2400" spc="100" dirty="0">
                <a:solidFill>
                  <a:srgbClr val="000000"/>
                </a:solidFill>
                <a:latin typeface="+mn-lt"/>
                <a:ea typeface="Times New Roman" panose="02020603050405020304" pitchFamily="18" charset="0"/>
              </a:rPr>
              <a:t>r</a:t>
            </a:r>
            <a:r>
              <a:rPr lang="en-US" sz="2400" dirty="0">
                <a:solidFill>
                  <a:srgbClr val="000000"/>
                </a:solidFill>
                <a:latin typeface="+mn-lt"/>
                <a:ea typeface="Times New Roman" panose="02020603050405020304" pitchFamily="18" charset="0"/>
              </a:rPr>
              <a:t>am,</a:t>
            </a:r>
            <a:r>
              <a:rPr lang="en-US" sz="2400" spc="-15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t</a:t>
            </a:r>
            <a:r>
              <a:rPr lang="en-US" sz="2400" spc="-225" dirty="0">
                <a:solidFill>
                  <a:srgbClr val="000000"/>
                </a:solidFill>
                <a:latin typeface="+mn-lt"/>
                <a:ea typeface="Times New Roman" panose="02020603050405020304" pitchFamily="18" charset="0"/>
              </a:rPr>
              <a:t>e</a:t>
            </a:r>
            <a:r>
              <a:rPr lang="en-US" sz="2400" spc="-5" dirty="0">
                <a:solidFill>
                  <a:srgbClr val="000000"/>
                </a:solidFill>
                <a:latin typeface="+mn-lt"/>
                <a:ea typeface="Times New Roman" panose="02020603050405020304" pitchFamily="18" charset="0"/>
              </a:rPr>
              <a:t>x</a:t>
            </a:r>
            <a:r>
              <a:rPr lang="en-US" sz="2400" dirty="0">
                <a:solidFill>
                  <a:srgbClr val="000000"/>
                </a:solidFill>
                <a:latin typeface="+mn-lt"/>
                <a:ea typeface="Times New Roman" panose="02020603050405020304" pitchFamily="18" charset="0"/>
              </a:rPr>
              <a:t>t</a:t>
            </a:r>
            <a:r>
              <a:rPr lang="en-US" sz="2400" spc="-26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s</a:t>
            </a:r>
            <a:r>
              <a:rPr lang="en-US" sz="2400" spc="-70" dirty="0">
                <a:solidFill>
                  <a:srgbClr val="000000"/>
                </a:solidFill>
                <a:latin typeface="+mn-lt"/>
                <a:ea typeface="Times New Roman" panose="02020603050405020304" pitchFamily="18" charset="0"/>
              </a:rPr>
              <a:t>e</a:t>
            </a:r>
            <a:r>
              <a:rPr lang="en-US" sz="2400" dirty="0">
                <a:solidFill>
                  <a:srgbClr val="000000"/>
                </a:solidFill>
                <a:latin typeface="+mn-lt"/>
                <a:ea typeface="Times New Roman" panose="02020603050405020304" pitchFamily="18" charset="0"/>
              </a:rPr>
              <a:t>ar</a:t>
            </a:r>
            <a:r>
              <a:rPr lang="en-US" sz="2400" spc="-110" dirty="0">
                <a:solidFill>
                  <a:srgbClr val="000000"/>
                </a:solidFill>
                <a:latin typeface="+mn-lt"/>
                <a:ea typeface="Times New Roman" panose="02020603050405020304" pitchFamily="18" charset="0"/>
              </a:rPr>
              <a:t>c</a:t>
            </a:r>
            <a:r>
              <a:rPr lang="en-US" sz="2400" dirty="0">
                <a:solidFill>
                  <a:srgbClr val="000000"/>
                </a:solidFill>
                <a:latin typeface="+mn-lt"/>
                <a:ea typeface="Times New Roman" panose="02020603050405020304" pitchFamily="18" charset="0"/>
              </a:rPr>
              <a:t>h</a:t>
            </a:r>
            <a:r>
              <a:rPr lang="en-US" sz="2400" spc="-185" dirty="0">
                <a:solidFill>
                  <a:srgbClr val="000000"/>
                </a:solidFill>
                <a:latin typeface="+mn-lt"/>
                <a:ea typeface="Times New Roman" panose="02020603050405020304" pitchFamily="18" charset="0"/>
              </a:rPr>
              <a:t> </a:t>
            </a:r>
            <a:r>
              <a:rPr lang="en-US" sz="2400" spc="-90" dirty="0">
                <a:solidFill>
                  <a:srgbClr val="000000"/>
                </a:solidFill>
                <a:latin typeface="+mn-lt"/>
                <a:ea typeface="Times New Roman" panose="02020603050405020304" pitchFamily="18" charset="0"/>
              </a:rPr>
              <a:t>i</a:t>
            </a:r>
            <a:r>
              <a:rPr lang="en-US" sz="2400" spc="-85" dirty="0">
                <a:solidFill>
                  <a:srgbClr val="000000"/>
                </a:solidFill>
                <a:latin typeface="+mn-lt"/>
                <a:ea typeface="Times New Roman" panose="02020603050405020304" pitchFamily="18" charset="0"/>
              </a:rPr>
              <a:t>t </a:t>
            </a:r>
            <a:r>
              <a:rPr lang="en-US" sz="2400" dirty="0">
                <a:solidFill>
                  <a:srgbClr val="000000"/>
                </a:solidFill>
                <a:latin typeface="+mn-lt"/>
                <a:ea typeface="Times New Roman" panose="02020603050405020304" pitchFamily="18" charset="0"/>
              </a:rPr>
              <a:t>for</a:t>
            </a:r>
            <a:r>
              <a:rPr lang="en-US" sz="2400" spc="6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every</a:t>
            </a:r>
            <a:r>
              <a:rPr lang="en-US" sz="2400" spc="-100" dirty="0">
                <a:solidFill>
                  <a:srgbClr val="000000"/>
                </a:solidFill>
                <a:latin typeface="+mn-lt"/>
                <a:ea typeface="Times New Roman" panose="02020603050405020304" pitchFamily="18" charset="0"/>
              </a:rPr>
              <a:t> </a:t>
            </a:r>
            <a:r>
              <a:rPr lang="en-US" sz="2400" spc="125" dirty="0">
                <a:solidFill>
                  <a:srgbClr val="000000"/>
                </a:solidFill>
                <a:latin typeface="+mn-lt"/>
                <a:ea typeface="Times New Roman" panose="02020603050405020304" pitchFamily="18" charset="0"/>
                <a:cs typeface="Consolas" panose="020B0609020204030204" pitchFamily="49" charset="0"/>
              </a:rPr>
              <a:t>=</a:t>
            </a:r>
            <a:r>
              <a:rPr lang="en-US" sz="2400" spc="12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and</a:t>
            </a:r>
            <a:r>
              <a:rPr lang="en-US" sz="2400" spc="-140" dirty="0">
                <a:solidFill>
                  <a:srgbClr val="000000"/>
                </a:solidFill>
                <a:latin typeface="+mn-lt"/>
                <a:ea typeface="Times New Roman" panose="02020603050405020304" pitchFamily="18" charset="0"/>
              </a:rPr>
              <a:t> </a:t>
            </a:r>
            <a:r>
              <a:rPr lang="en-US" sz="2400" spc="-145" dirty="0">
                <a:solidFill>
                  <a:srgbClr val="000000"/>
                </a:solidFill>
                <a:latin typeface="+mn-lt"/>
                <a:ea typeface="Times New Roman" panose="02020603050405020304" pitchFamily="18" charset="0"/>
              </a:rPr>
              <a:t>c</a:t>
            </a:r>
            <a:r>
              <a:rPr lang="en-US" sz="2400" spc="-80" dirty="0">
                <a:solidFill>
                  <a:srgbClr val="000000"/>
                </a:solidFill>
                <a:latin typeface="+mn-lt"/>
                <a:ea typeface="Times New Roman" panose="02020603050405020304" pitchFamily="18" charset="0"/>
              </a:rPr>
              <a:t>h</a:t>
            </a:r>
            <a:r>
              <a:rPr lang="en-US" sz="2400" dirty="0">
                <a:solidFill>
                  <a:srgbClr val="000000"/>
                </a:solidFill>
                <a:latin typeface="+mn-lt"/>
                <a:ea typeface="Times New Roman" panose="02020603050405020304" pitchFamily="18" charset="0"/>
              </a:rPr>
              <a:t>e</a:t>
            </a:r>
            <a:r>
              <a:rPr lang="en-US" sz="2400" spc="-130" dirty="0">
                <a:solidFill>
                  <a:srgbClr val="000000"/>
                </a:solidFill>
                <a:latin typeface="+mn-lt"/>
                <a:ea typeface="Times New Roman" panose="02020603050405020304" pitchFamily="18" charset="0"/>
              </a:rPr>
              <a:t>c</a:t>
            </a:r>
            <a:r>
              <a:rPr lang="en-US" sz="2400" dirty="0">
                <a:solidFill>
                  <a:srgbClr val="000000"/>
                </a:solidFill>
                <a:latin typeface="+mn-lt"/>
                <a:ea typeface="Times New Roman" panose="02020603050405020304" pitchFamily="18" charset="0"/>
              </a:rPr>
              <a:t>k</a:t>
            </a:r>
            <a:r>
              <a:rPr lang="en-US" sz="2400" spc="-130" dirty="0">
                <a:solidFill>
                  <a:srgbClr val="000000"/>
                </a:solidFill>
                <a:latin typeface="+mn-lt"/>
                <a:ea typeface="Times New Roman" panose="02020603050405020304" pitchFamily="18" charset="0"/>
              </a:rPr>
              <a:t> </a:t>
            </a:r>
            <a:r>
              <a:rPr lang="en-US" sz="2400" spc="-135" dirty="0">
                <a:solidFill>
                  <a:srgbClr val="000000"/>
                </a:solidFill>
                <a:latin typeface="+mn-lt"/>
                <a:ea typeface="Times New Roman" panose="02020603050405020304" pitchFamily="18" charset="0"/>
              </a:rPr>
              <a:t>t</a:t>
            </a:r>
            <a:r>
              <a:rPr lang="en-US" sz="2400" spc="-145" dirty="0">
                <a:solidFill>
                  <a:srgbClr val="000000"/>
                </a:solidFill>
                <a:latin typeface="+mn-lt"/>
                <a:ea typeface="Times New Roman" panose="02020603050405020304" pitchFamily="18" charset="0"/>
              </a:rPr>
              <a:t>h</a:t>
            </a:r>
            <a:r>
              <a:rPr lang="en-US" sz="2400" dirty="0">
                <a:solidFill>
                  <a:srgbClr val="000000"/>
                </a:solidFill>
                <a:latin typeface="+mn-lt"/>
                <a:ea typeface="Times New Roman" panose="02020603050405020304" pitchFamily="18" charset="0"/>
              </a:rPr>
              <a:t>at</a:t>
            </a:r>
            <a:r>
              <a:rPr lang="en-US" sz="2400" spc="-215" dirty="0">
                <a:solidFill>
                  <a:srgbClr val="000000"/>
                </a:solidFill>
                <a:latin typeface="+mn-lt"/>
                <a:ea typeface="Times New Roman" panose="02020603050405020304" pitchFamily="18" charset="0"/>
              </a:rPr>
              <a:t> </a:t>
            </a:r>
            <a:r>
              <a:rPr lang="en-US" sz="2400" spc="-90" dirty="0">
                <a:solidFill>
                  <a:srgbClr val="000000"/>
                </a:solidFill>
                <a:latin typeface="+mn-lt"/>
                <a:ea typeface="Times New Roman" panose="02020603050405020304" pitchFamily="18" charset="0"/>
              </a:rPr>
              <a:t>i</a:t>
            </a:r>
            <a:r>
              <a:rPr lang="en-US" sz="2400" dirty="0">
                <a:solidFill>
                  <a:srgbClr val="000000"/>
                </a:solidFill>
                <a:latin typeface="+mn-lt"/>
                <a:ea typeface="Times New Roman" panose="02020603050405020304" pitchFamily="18" charset="0"/>
              </a:rPr>
              <a:t>t's</a:t>
            </a:r>
            <a:r>
              <a:rPr lang="en-US" sz="2400" spc="-17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us</a:t>
            </a:r>
            <a:r>
              <a:rPr lang="en-US" sz="2400" spc="-115" dirty="0">
                <a:solidFill>
                  <a:srgbClr val="000000"/>
                </a:solidFill>
                <a:latin typeface="+mn-lt"/>
                <a:ea typeface="Times New Roman" panose="02020603050405020304" pitchFamily="18" charset="0"/>
              </a:rPr>
              <a:t>e</a:t>
            </a:r>
            <a:r>
              <a:rPr lang="en-US" sz="2400" spc="100" dirty="0">
                <a:solidFill>
                  <a:srgbClr val="000000"/>
                </a:solidFill>
                <a:latin typeface="+mn-lt"/>
                <a:ea typeface="Times New Roman" panose="02020603050405020304" pitchFamily="18" charset="0"/>
              </a:rPr>
              <a:t>d </a:t>
            </a:r>
            <a:r>
              <a:rPr lang="en-US" sz="2400" dirty="0">
                <a:solidFill>
                  <a:srgbClr val="000000"/>
                </a:solidFill>
                <a:latin typeface="+mn-lt"/>
                <a:ea typeface="Times New Roman" panose="02020603050405020304" pitchFamily="18" charset="0"/>
              </a:rPr>
              <a:t>properly.</a:t>
            </a:r>
            <a:r>
              <a:rPr lang="en-US" sz="2400" spc="16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T</a:t>
            </a:r>
            <a:r>
              <a:rPr lang="en-US" sz="2400" spc="-140" dirty="0">
                <a:solidFill>
                  <a:srgbClr val="000000"/>
                </a:solidFill>
                <a:latin typeface="+mn-lt"/>
                <a:ea typeface="Times New Roman" panose="02020603050405020304" pitchFamily="18" charset="0"/>
              </a:rPr>
              <a:t>h</a:t>
            </a:r>
            <a:r>
              <a:rPr lang="en-US" sz="2400" dirty="0">
                <a:solidFill>
                  <a:srgbClr val="000000"/>
                </a:solidFill>
                <a:latin typeface="+mn-lt"/>
                <a:ea typeface="Times New Roman" panose="02020603050405020304" pitchFamily="18" charset="0"/>
              </a:rPr>
              <a:t>is </a:t>
            </a:r>
            <a:r>
              <a:rPr lang="en-US" sz="2400" spc="-145" dirty="0">
                <a:solidFill>
                  <a:srgbClr val="000000"/>
                </a:solidFill>
                <a:latin typeface="+mn-lt"/>
                <a:ea typeface="Times New Roman" panose="02020603050405020304" pitchFamily="18" charset="0"/>
              </a:rPr>
              <a:t>c</a:t>
            </a:r>
            <a:r>
              <a:rPr lang="en-US" sz="2400" dirty="0">
                <a:solidFill>
                  <a:srgbClr val="000000"/>
                </a:solidFill>
                <a:latin typeface="+mn-lt"/>
                <a:ea typeface="Times New Roman" panose="02020603050405020304" pitchFamily="18" charset="0"/>
              </a:rPr>
              <a:t>an</a:t>
            </a:r>
            <a:r>
              <a:rPr lang="en-US" sz="2400" spc="-170" dirty="0">
                <a:solidFill>
                  <a:srgbClr val="000000"/>
                </a:solidFill>
                <a:latin typeface="+mn-lt"/>
                <a:ea typeface="Times New Roman" panose="02020603050405020304" pitchFamily="18" charset="0"/>
              </a:rPr>
              <a:t> </a:t>
            </a:r>
            <a:r>
              <a:rPr lang="en-US" sz="2400" spc="-80" dirty="0">
                <a:solidFill>
                  <a:srgbClr val="000000"/>
                </a:solidFill>
                <a:latin typeface="+mn-lt"/>
                <a:ea typeface="Times New Roman" panose="02020603050405020304" pitchFamily="18" charset="0"/>
              </a:rPr>
              <a:t>h</a:t>
            </a:r>
            <a:r>
              <a:rPr lang="en-US" sz="2400" dirty="0">
                <a:solidFill>
                  <a:srgbClr val="000000"/>
                </a:solidFill>
                <a:latin typeface="+mn-lt"/>
                <a:ea typeface="Times New Roman" panose="02020603050405020304" pitchFamily="18" charset="0"/>
              </a:rPr>
              <a:t>el</a:t>
            </a:r>
            <a:r>
              <a:rPr lang="en-US" sz="2400" spc="185" dirty="0">
                <a:solidFill>
                  <a:srgbClr val="000000"/>
                </a:solidFill>
                <a:latin typeface="+mn-lt"/>
                <a:ea typeface="Times New Roman" panose="02020603050405020304" pitchFamily="18" charset="0"/>
              </a:rPr>
              <a:t>p </a:t>
            </a:r>
            <a:r>
              <a:rPr lang="en-US" sz="2400" dirty="0">
                <a:solidFill>
                  <a:srgbClr val="000000"/>
                </a:solidFill>
                <a:latin typeface="+mn-lt"/>
                <a:ea typeface="Times New Roman" panose="02020603050405020304" pitchFamily="18" charset="0"/>
              </a:rPr>
              <a:t>you</a:t>
            </a:r>
            <a:r>
              <a:rPr lang="en-US" sz="2400" spc="-140"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p</a:t>
            </a:r>
            <a:r>
              <a:rPr lang="en-US" sz="2400" spc="75" dirty="0">
                <a:solidFill>
                  <a:srgbClr val="000000"/>
                </a:solidFill>
                <a:latin typeface="+mn-lt"/>
                <a:ea typeface="Times New Roman" panose="02020603050405020304" pitchFamily="18" charset="0"/>
              </a:rPr>
              <a:t>r</a:t>
            </a:r>
            <a:r>
              <a:rPr lang="en-US" sz="2400" spc="-140" dirty="0">
                <a:solidFill>
                  <a:srgbClr val="000000"/>
                </a:solidFill>
                <a:latin typeface="+mn-lt"/>
                <a:ea typeface="Times New Roman" panose="02020603050405020304" pitchFamily="18" charset="0"/>
              </a:rPr>
              <a:t>e</a:t>
            </a:r>
            <a:r>
              <a:rPr lang="en-US" sz="2400" dirty="0">
                <a:solidFill>
                  <a:srgbClr val="000000"/>
                </a:solidFill>
                <a:latin typeface="+mn-lt"/>
                <a:ea typeface="Times New Roman" panose="02020603050405020304" pitchFamily="18" charset="0"/>
              </a:rPr>
              <a:t>vent</a:t>
            </a:r>
            <a:r>
              <a:rPr lang="en-US" sz="2400" spc="-155"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su</a:t>
            </a:r>
            <a:r>
              <a:rPr lang="en-US" sz="2400" spc="10" dirty="0">
                <a:solidFill>
                  <a:srgbClr val="000000"/>
                </a:solidFill>
                <a:latin typeface="+mn-lt"/>
                <a:ea typeface="Times New Roman" panose="02020603050405020304" pitchFamily="18" charset="0"/>
              </a:rPr>
              <a:t>b</a:t>
            </a:r>
            <a:r>
              <a:rPr lang="en-US" sz="2400" dirty="0">
                <a:solidFill>
                  <a:srgbClr val="000000"/>
                </a:solidFill>
                <a:latin typeface="+mn-lt"/>
                <a:ea typeface="Times New Roman" panose="02020603050405020304" pitchFamily="18" charset="0"/>
              </a:rPr>
              <a:t>t</a:t>
            </a:r>
            <a:r>
              <a:rPr lang="en-US" sz="2400" spc="-150" dirty="0">
                <a:solidFill>
                  <a:srgbClr val="000000"/>
                </a:solidFill>
                <a:latin typeface="+mn-lt"/>
                <a:ea typeface="Times New Roman" panose="02020603050405020304" pitchFamily="18" charset="0"/>
              </a:rPr>
              <a:t>l</a:t>
            </a:r>
            <a:r>
              <a:rPr lang="en-US" sz="2400" dirty="0">
                <a:solidFill>
                  <a:srgbClr val="000000"/>
                </a:solidFill>
                <a:latin typeface="+mn-lt"/>
                <a:ea typeface="Times New Roman" panose="02020603050405020304" pitchFamily="18" charset="0"/>
              </a:rPr>
              <a:t>e</a:t>
            </a:r>
            <a:r>
              <a:rPr lang="en-US" sz="2400" spc="-120" dirty="0">
                <a:solidFill>
                  <a:srgbClr val="000000"/>
                </a:solidFill>
                <a:latin typeface="+mn-lt"/>
                <a:ea typeface="Times New Roman" panose="02020603050405020304" pitchFamily="18" charset="0"/>
              </a:rPr>
              <a:t> </a:t>
            </a:r>
            <a:r>
              <a:rPr lang="en-US" sz="2400" dirty="0">
                <a:solidFill>
                  <a:srgbClr val="000000"/>
                </a:solidFill>
                <a:latin typeface="+mn-lt"/>
                <a:ea typeface="Times New Roman" panose="02020603050405020304" pitchFamily="18" charset="0"/>
              </a:rPr>
              <a:t>b</a:t>
            </a:r>
            <a:r>
              <a:rPr lang="en-US" sz="2400" spc="-215" dirty="0">
                <a:solidFill>
                  <a:srgbClr val="000000"/>
                </a:solidFill>
                <a:latin typeface="+mn-lt"/>
                <a:ea typeface="Times New Roman" panose="02020603050405020304" pitchFamily="18" charset="0"/>
              </a:rPr>
              <a:t>u</a:t>
            </a:r>
            <a:r>
              <a:rPr lang="en-US" sz="2400" dirty="0">
                <a:solidFill>
                  <a:srgbClr val="000000"/>
                </a:solidFill>
                <a:latin typeface="+mn-lt"/>
                <a:ea typeface="Times New Roman" panose="02020603050405020304" pitchFamily="18" charset="0"/>
              </a:rPr>
              <a:t>g</a:t>
            </a:r>
            <a:r>
              <a:rPr lang="en-US" sz="2400" spc="40" dirty="0">
                <a:solidFill>
                  <a:srgbClr val="000000"/>
                </a:solidFill>
                <a:latin typeface="+mn-lt"/>
                <a:ea typeface="Times New Roman" panose="02020603050405020304" pitchFamily="18" charset="0"/>
              </a:rPr>
              <a:t>s</a:t>
            </a:r>
            <a:r>
              <a:rPr lang="en-US" sz="2400" dirty="0" smtClean="0">
                <a:solidFill>
                  <a:srgbClr val="000000"/>
                </a:solidFill>
                <a:latin typeface="+mn-lt"/>
                <a:ea typeface="Times New Roman" panose="02020603050405020304" pitchFamily="18" charset="0"/>
              </a:rPr>
              <a:t>.</a:t>
            </a:r>
            <a:endParaRPr lang="en-US" sz="2400" dirty="0">
              <a:solidFill>
                <a:srgbClr val="000000"/>
              </a:solidFill>
              <a:latin typeface="+mn-lt"/>
              <a:ea typeface="Times New Roman" panose="02020603050405020304" pitchFamily="18" charset="0"/>
            </a:endParaRPr>
          </a:p>
        </p:txBody>
      </p:sp>
    </p:spTree>
    <p:extLst>
      <p:ext uri="{BB962C8B-B14F-4D97-AF65-F5344CB8AC3E}">
        <p14:creationId xmlns:p14="http://schemas.microsoft.com/office/powerpoint/2010/main" val="291269493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1"/>
            <a:ext cx="7458075" cy="1097279"/>
          </a:xfrm>
        </p:spPr>
        <p:txBody>
          <a:bodyPr/>
          <a:lstStyle/>
          <a:p>
            <a:r>
              <a:rPr lang="en-US" kern="1200" dirty="0">
                <a:latin typeface="Times New Roman" panose="02020603050405020304" pitchFamily="18" charset="0"/>
              </a:rPr>
              <a:t>4.12 Structured Programming Summary </a:t>
            </a:r>
            <a:r>
              <a:rPr lang="en-US" sz="2000" b="0" kern="1200" dirty="0">
                <a:latin typeface="Times New Roman" panose="02020603050405020304" pitchFamily="18" charset="0"/>
              </a:rPr>
              <a:t>(1 of 12)</a:t>
            </a:r>
            <a:endParaRPr lang="en-US" dirty="0"/>
          </a:p>
        </p:txBody>
      </p:sp>
      <p:sp>
        <p:nvSpPr>
          <p:cNvPr id="4" name="Text Placeholder 3"/>
          <p:cNvSpPr>
            <a:spLocks noGrp="1"/>
          </p:cNvSpPr>
          <p:nvPr>
            <p:ph type="body" idx="1"/>
          </p:nvPr>
        </p:nvSpPr>
        <p:spPr/>
        <p:txBody>
          <a:bodyPr/>
          <a:lstStyle/>
          <a:p>
            <a:pPr lvl="0">
              <a:tabLst/>
            </a:pPr>
            <a:r>
              <a:rPr lang="en-US" altLang="en-US" sz="2200" kern="1200" dirty="0">
                <a:solidFill>
                  <a:srgbClr val="000000"/>
                </a:solidFill>
                <a:latin typeface="Arial (Body)"/>
              </a:rPr>
              <a:t>Figure 4.17 summarizes the control statements discussed in Chapters 3 and 4.</a:t>
            </a:r>
          </a:p>
          <a:p>
            <a:pPr lvl="0">
              <a:tabLst/>
            </a:pPr>
            <a:r>
              <a:rPr lang="en-US" altLang="en-US" sz="2200" kern="1200" dirty="0">
                <a:solidFill>
                  <a:srgbClr val="000000"/>
                </a:solidFill>
                <a:latin typeface="Arial (Body)"/>
              </a:rPr>
              <a:t>Small circles are used in the figure to indicate the </a:t>
            </a:r>
            <a:r>
              <a:rPr lang="en-US" altLang="en-US" sz="2200" b="1" kern="1200" dirty="0">
                <a:solidFill>
                  <a:srgbClr val="000000"/>
                </a:solidFill>
                <a:latin typeface="Arial (Body)"/>
              </a:rPr>
              <a:t>single entry point </a:t>
            </a:r>
            <a:r>
              <a:rPr lang="en-US" altLang="en-US" sz="2200" kern="1200" dirty="0">
                <a:solidFill>
                  <a:srgbClr val="000000"/>
                </a:solidFill>
                <a:latin typeface="Arial (Body)"/>
              </a:rPr>
              <a:t>and the </a:t>
            </a:r>
            <a:r>
              <a:rPr lang="en-US" altLang="en-US" sz="2200" b="1" kern="1200" dirty="0">
                <a:solidFill>
                  <a:srgbClr val="000000"/>
                </a:solidFill>
                <a:latin typeface="Arial (Body)"/>
              </a:rPr>
              <a:t>single exit point </a:t>
            </a:r>
            <a:r>
              <a:rPr lang="en-US" altLang="en-US" sz="2200" kern="1200" dirty="0">
                <a:solidFill>
                  <a:srgbClr val="000000"/>
                </a:solidFill>
                <a:latin typeface="Arial (Body)"/>
              </a:rPr>
              <a:t>of each statement.</a:t>
            </a:r>
          </a:p>
          <a:p>
            <a:pPr lvl="0">
              <a:tabLst/>
            </a:pPr>
            <a:r>
              <a:rPr lang="en-US" altLang="en-US" sz="2200" kern="1200" dirty="0">
                <a:solidFill>
                  <a:srgbClr val="000000"/>
                </a:solidFill>
                <a:latin typeface="Arial (Body)"/>
              </a:rPr>
              <a:t>Connecting individual flowchart symbols arbitrarily can lead to unstructured programs.</a:t>
            </a:r>
          </a:p>
          <a:p>
            <a:pPr lvl="0">
              <a:tabLst/>
            </a:pPr>
            <a:r>
              <a:rPr lang="en-US" altLang="en-US" sz="2200" kern="1200" dirty="0">
                <a:solidFill>
                  <a:srgbClr val="000000"/>
                </a:solidFill>
                <a:latin typeface="Arial (Body)"/>
              </a:rPr>
              <a:t>Therefore, the programming profession has chosen to combine flowchart symbols to form a limited set of control statements, and to build only structured programs by properly combining control statements in two simple ways</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35588915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228600"/>
            <a:ext cx="8512629" cy="1066799"/>
          </a:xfrm>
        </p:spPr>
        <p:txBody>
          <a:bodyPr anchor="b"/>
          <a:lstStyle/>
          <a:p>
            <a:r>
              <a:rPr lang="en-US" sz="3000" dirty="0"/>
              <a:t>Figure 4.17 C’s Single-Entry/Single-Exit Sequence, Selection and Iteration Statements </a:t>
            </a:r>
            <a:r>
              <a:rPr lang="en-US" sz="2000" b="0" dirty="0" smtClean="0"/>
              <a:t>(1 of 2)</a:t>
            </a:r>
            <a:endParaRPr lang="en-US" sz="2000" b="0" dirty="0"/>
          </a:p>
        </p:txBody>
      </p:sp>
      <p:pic>
        <p:nvPicPr>
          <p:cNvPr id="7" name="Picture 6" descr="A flowchart illustrates single entry, single exit sequence. The sequence flows are as follows. if statement, if else statement, and switch statement is illustrated by a flowchart. Sequence is depicted as, Start, a series of process are performed and so on then exit. If statement depicted as, enter the loop, check condition, if true an action is performed and exit the loop. If false then exit directly. If else statement is illustrated as, enter the loop, check condition, if true then an action is performed and exit loop. If false, then another action is performed and exit loop. Switch statement is illustrated as, check condition, if true then action is performed, break and exit. If false another condition is checked, if true then action is performed, break and exit. And so on if false then action is performed and exit lo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06" y="1515583"/>
            <a:ext cx="4631612" cy="4745770"/>
          </a:xfrm>
          <a:prstGeom prst="rect">
            <a:avLst/>
          </a:prstGeom>
        </p:spPr>
      </p:pic>
    </p:spTree>
    <p:extLst>
      <p:ext uri="{BB962C8B-B14F-4D97-AF65-F5344CB8AC3E}">
        <p14:creationId xmlns:p14="http://schemas.microsoft.com/office/powerpoint/2010/main" val="224368894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1"/>
            <a:ext cx="7400925" cy="1097279"/>
          </a:xfrm>
        </p:spPr>
        <p:txBody>
          <a:bodyPr/>
          <a:lstStyle/>
          <a:p>
            <a:r>
              <a:rPr lang="en-US" kern="1200" dirty="0">
                <a:latin typeface="Times New Roman" panose="02020603050405020304" pitchFamily="18" charset="0"/>
              </a:rPr>
              <a:t>4.12 Structured Programming Summary </a:t>
            </a:r>
            <a:r>
              <a:rPr lang="en-US" sz="2000" b="0" kern="1200" dirty="0">
                <a:latin typeface="Times New Roman" panose="02020603050405020304" pitchFamily="18" charset="0"/>
              </a:rPr>
              <a:t>(2 of 12)</a:t>
            </a:r>
            <a:endParaRPr lang="en-US" dirty="0"/>
          </a:p>
        </p:txBody>
      </p:sp>
      <p:sp>
        <p:nvSpPr>
          <p:cNvPr id="4" name="Text Placeholder 3"/>
          <p:cNvSpPr>
            <a:spLocks noGrp="1"/>
          </p:cNvSpPr>
          <p:nvPr>
            <p:ph type="body" idx="1"/>
          </p:nvPr>
        </p:nvSpPr>
        <p:spPr/>
        <p:txBody>
          <a:bodyPr/>
          <a:lstStyle/>
          <a:p>
            <a:pPr lvl="0">
              <a:tabLst/>
            </a:pPr>
            <a:r>
              <a:rPr lang="en-US" altLang="en-US" sz="2400" kern="1200" dirty="0">
                <a:solidFill>
                  <a:srgbClr val="000000"/>
                </a:solidFill>
                <a:latin typeface="Arial (Body)"/>
              </a:rPr>
              <a:t>For simplicity, only </a:t>
            </a:r>
            <a:r>
              <a:rPr lang="en-US" altLang="en-US" sz="2400" b="1" kern="1200" dirty="0">
                <a:solidFill>
                  <a:srgbClr val="000000"/>
                </a:solidFill>
                <a:latin typeface="Arial (Body)"/>
              </a:rPr>
              <a:t>single-entry/single-exit</a:t>
            </a:r>
            <a:r>
              <a:rPr lang="en-US" altLang="en-US" sz="2400" kern="1200" dirty="0">
                <a:solidFill>
                  <a:srgbClr val="000000"/>
                </a:solidFill>
                <a:latin typeface="Arial (Body)"/>
              </a:rPr>
              <a:t> control statements are used—there’s only one way to enter and only one way to exit each control statement.</a:t>
            </a:r>
          </a:p>
          <a:p>
            <a:pPr lvl="0">
              <a:tabLst/>
            </a:pPr>
            <a:r>
              <a:rPr lang="en-US" altLang="en-US" sz="2400" kern="1200" dirty="0">
                <a:solidFill>
                  <a:srgbClr val="000000"/>
                </a:solidFill>
                <a:latin typeface="Arial (Body)"/>
              </a:rPr>
              <a:t>Connecting control statements in sequence to form structured programs is simple—the exit point of one control statement is connected directly to the entry point of the next, i.e., the control statements are simply placed one after another in a program—we’ve called this “control-statement stacking.”</a:t>
            </a:r>
          </a:p>
          <a:p>
            <a:pPr lvl="0">
              <a:tabLst/>
            </a:pPr>
            <a:r>
              <a:rPr lang="en-US" altLang="en-US" sz="2400" kern="1200" dirty="0">
                <a:solidFill>
                  <a:srgbClr val="000000"/>
                </a:solidFill>
                <a:latin typeface="Arial (Body)"/>
              </a:rPr>
              <a:t>The rules for forming structured programs also allow for control statements to be nested</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304274002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1"/>
            <a:ext cx="7496175" cy="1097279"/>
          </a:xfrm>
        </p:spPr>
        <p:txBody>
          <a:bodyPr/>
          <a:lstStyle/>
          <a:p>
            <a:r>
              <a:rPr lang="en-US" kern="1200" dirty="0">
                <a:latin typeface="Times New Roman" panose="02020603050405020304" pitchFamily="18" charset="0"/>
              </a:rPr>
              <a:t>4.12 Structured Programming Summary </a:t>
            </a:r>
            <a:r>
              <a:rPr lang="en-US" sz="2000" b="0" kern="1200" dirty="0">
                <a:latin typeface="Times New Roman" panose="02020603050405020304" pitchFamily="18" charset="0"/>
              </a:rPr>
              <a:t>(3 of 12)</a:t>
            </a:r>
            <a:endParaRPr lang="en-US" dirty="0"/>
          </a:p>
        </p:txBody>
      </p:sp>
      <p:sp>
        <p:nvSpPr>
          <p:cNvPr id="4" name="Text Placeholder 3"/>
          <p:cNvSpPr>
            <a:spLocks noGrp="1"/>
          </p:cNvSpPr>
          <p:nvPr>
            <p:ph type="body" idx="1"/>
          </p:nvPr>
        </p:nvSpPr>
        <p:spPr/>
        <p:txBody>
          <a:bodyPr/>
          <a:lstStyle/>
          <a:p>
            <a:pPr lvl="0">
              <a:tabLst/>
            </a:pPr>
            <a:r>
              <a:rPr lang="en-US" altLang="en-US" sz="2400" kern="1200" dirty="0">
                <a:solidFill>
                  <a:srgbClr val="000000"/>
                </a:solidFill>
                <a:latin typeface="Arial (Body)"/>
              </a:rPr>
              <a:t>Figure </a:t>
            </a:r>
            <a:r>
              <a:rPr lang="en-US" altLang="en-US" sz="2400" kern="1200" dirty="0" smtClean="0">
                <a:solidFill>
                  <a:srgbClr val="000000"/>
                </a:solidFill>
                <a:latin typeface="Arial (Body)"/>
              </a:rPr>
              <a:t>4.18 (see slide 140) </a:t>
            </a:r>
            <a:r>
              <a:rPr lang="en-US" altLang="en-US" sz="2400" kern="1200" dirty="0">
                <a:solidFill>
                  <a:srgbClr val="000000"/>
                </a:solidFill>
                <a:latin typeface="Arial (Body)"/>
              </a:rPr>
              <a:t>shows the rules for forming structured programs.</a:t>
            </a:r>
          </a:p>
          <a:p>
            <a:pPr lvl="0">
              <a:tabLst/>
            </a:pPr>
            <a:r>
              <a:rPr lang="en-US" altLang="en-US" sz="2400" kern="1200" dirty="0">
                <a:solidFill>
                  <a:srgbClr val="000000"/>
                </a:solidFill>
                <a:latin typeface="Arial (Body)"/>
              </a:rPr>
              <a:t>The rules assume that the rectangle flowchart symbol may be used to indicate </a:t>
            </a:r>
            <a:r>
              <a:rPr lang="en-US" altLang="en-US" sz="2400" b="1" kern="1200" dirty="0">
                <a:solidFill>
                  <a:srgbClr val="000000"/>
                </a:solidFill>
                <a:latin typeface="Arial (Body)"/>
              </a:rPr>
              <a:t>any</a:t>
            </a:r>
            <a:r>
              <a:rPr lang="en-US" altLang="en-US" sz="2400" kern="1200" dirty="0">
                <a:solidFill>
                  <a:srgbClr val="000000"/>
                </a:solidFill>
                <a:latin typeface="Arial (Body)"/>
              </a:rPr>
              <a:t> action including input/output.</a:t>
            </a:r>
          </a:p>
          <a:p>
            <a:pPr lvl="0">
              <a:tabLst/>
            </a:pPr>
            <a:r>
              <a:rPr lang="en-US" altLang="en-US" sz="2400" kern="1200" dirty="0">
                <a:solidFill>
                  <a:srgbClr val="000000"/>
                </a:solidFill>
                <a:latin typeface="Arial (Body)"/>
              </a:rPr>
              <a:t>Figure </a:t>
            </a:r>
            <a:r>
              <a:rPr lang="en-US" altLang="en-US" sz="2400" kern="1200" dirty="0" smtClean="0">
                <a:solidFill>
                  <a:srgbClr val="000000"/>
                </a:solidFill>
                <a:latin typeface="Arial (Body)"/>
              </a:rPr>
              <a:t>4.19 (see slide 141) </a:t>
            </a:r>
            <a:r>
              <a:rPr lang="en-US" altLang="en-US" sz="2400" kern="1200" dirty="0">
                <a:solidFill>
                  <a:srgbClr val="000000"/>
                </a:solidFill>
                <a:latin typeface="Arial (Body)"/>
              </a:rPr>
              <a:t>shows the simplest flowchart</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39113932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228600"/>
            <a:ext cx="8440057" cy="1066799"/>
          </a:xfrm>
        </p:spPr>
        <p:txBody>
          <a:bodyPr anchor="b"/>
          <a:lstStyle/>
          <a:p>
            <a:r>
              <a:rPr lang="en-US" sz="3000" dirty="0"/>
              <a:t>Figure 4.17 C’s </a:t>
            </a:r>
            <a:r>
              <a:rPr lang="en-US" sz="3000" dirty="0" smtClean="0"/>
              <a:t>Single-Entry/Single-Exit </a:t>
            </a:r>
            <a:r>
              <a:rPr lang="en-US" sz="3000" dirty="0"/>
              <a:t>S</a:t>
            </a:r>
            <a:r>
              <a:rPr lang="en-US" sz="3000" dirty="0" smtClean="0"/>
              <a:t>equence</a:t>
            </a:r>
            <a:r>
              <a:rPr lang="en-US" sz="3000" dirty="0"/>
              <a:t>, </a:t>
            </a:r>
            <a:r>
              <a:rPr lang="en-US" sz="3000" dirty="0" smtClean="0"/>
              <a:t>Selection and Iteration </a:t>
            </a:r>
            <a:r>
              <a:rPr lang="en-US" sz="3000" dirty="0"/>
              <a:t>S</a:t>
            </a:r>
            <a:r>
              <a:rPr lang="en-US" sz="3000" dirty="0" smtClean="0"/>
              <a:t>tatements </a:t>
            </a:r>
            <a:r>
              <a:rPr lang="en-US" sz="2000" b="0" dirty="0" smtClean="0"/>
              <a:t>(2 </a:t>
            </a:r>
            <a:r>
              <a:rPr lang="en-US" sz="2000" b="0" dirty="0"/>
              <a:t>of 2)</a:t>
            </a:r>
            <a:endParaRPr lang="en-US" sz="2000" dirty="0"/>
          </a:p>
        </p:txBody>
      </p:sp>
      <p:pic>
        <p:nvPicPr>
          <p:cNvPr id="7" name="Picture 6" descr="A flow chart illustrates single entry, single exit sequence related to while statement repetition. The sequence flows are as follows. while statement, do while statement, for statement is depicted using flowchart. While statement is depicted as, enter loop, check condition, if true action is performed and loop back to check condition. If false then exit the loop directly. Do while statement is depicted as, enter the loop, an action is performed and check condition, if true then loop back and perform action. If false then exit loop directly. For statement is depicted as, enter loop perform action and check condition, if true then perform action and increment. Then loop back and check condition. If false then exit lo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125" y="1695220"/>
            <a:ext cx="7285750" cy="3351447"/>
          </a:xfrm>
          <a:prstGeom prst="rect">
            <a:avLst/>
          </a:prstGeom>
        </p:spPr>
      </p:pic>
    </p:spTree>
    <p:extLst>
      <p:ext uri="{BB962C8B-B14F-4D97-AF65-F5344CB8AC3E}">
        <p14:creationId xmlns:p14="http://schemas.microsoft.com/office/powerpoint/2010/main" val="2124813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4.3 Counter-Controlled Iteration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107965"/>
          </a:xfrm>
        </p:spPr>
        <p:txBody>
          <a:bodyPr wrap="square" lIns="91425" tIns="91425" rIns="91425" bIns="91425">
            <a:spAutoFit/>
          </a:bodyPr>
          <a:lstStyle/>
          <a:p>
            <a:pPr lvl="0">
              <a:tabLst/>
            </a:pPr>
            <a:r>
              <a:rPr lang="en-US" altLang="en-US" sz="2000" kern="1200" dirty="0">
                <a:solidFill>
                  <a:srgbClr val="000000"/>
                </a:solidFill>
                <a:latin typeface="Arial (Body)"/>
                <a:ea typeface="+mn-ea"/>
                <a:cs typeface="+mn-cs"/>
              </a:rPr>
              <a:t>You could make the program in </a:t>
            </a:r>
            <a:r>
              <a:rPr lang="en-US" altLang="en-US" sz="2000" kern="1200" dirty="0" smtClean="0">
                <a:solidFill>
                  <a:srgbClr val="000000"/>
                </a:solidFill>
                <a:latin typeface="Arial (Body)"/>
                <a:ea typeface="+mn-ea"/>
                <a:cs typeface="+mn-cs"/>
              </a:rPr>
              <a:t>Figure</a:t>
            </a:r>
            <a:r>
              <a:rPr lang="en-US" altLang="en-US" sz="2000" kern="1200" dirty="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4.1 (see slide 11) </a:t>
            </a:r>
            <a:r>
              <a:rPr lang="en-US" altLang="en-US" sz="2000" kern="1200" dirty="0">
                <a:solidFill>
                  <a:srgbClr val="000000"/>
                </a:solidFill>
                <a:latin typeface="Arial (Body)"/>
                <a:ea typeface="+mn-ea"/>
                <a:cs typeface="+mn-cs"/>
              </a:rPr>
              <a:t>more concise by initializing </a:t>
            </a:r>
            <a:r>
              <a:rPr lang="en-US" altLang="en-US" sz="2000" kern="1200" dirty="0">
                <a:solidFill>
                  <a:srgbClr val="000000"/>
                </a:solidFill>
                <a:latin typeface="Consolas" panose="020B0609020204030204" pitchFamily="49" charset="0"/>
                <a:ea typeface="+mn-ea"/>
                <a:cs typeface="Consolas" panose="020B0609020204030204" pitchFamily="49" charset="0"/>
              </a:rPr>
              <a:t>counter</a:t>
            </a:r>
            <a:r>
              <a:rPr lang="en-US" altLang="en-US" sz="2000" kern="1200" dirty="0">
                <a:solidFill>
                  <a:srgbClr val="000000"/>
                </a:solidFill>
                <a:latin typeface="Arial (Body)"/>
                <a:ea typeface="+mn-ea"/>
                <a:cs typeface="+mn-cs"/>
              </a:rPr>
              <a:t> to </a:t>
            </a:r>
            <a:r>
              <a:rPr lang="en-US" altLang="en-US" sz="2000" kern="1200" dirty="0">
                <a:solidFill>
                  <a:srgbClr val="000000"/>
                </a:solidFill>
                <a:latin typeface="Consolas" panose="020B0609020204030204" pitchFamily="49" charset="0"/>
                <a:ea typeface="+mn-ea"/>
                <a:cs typeface="Consolas" panose="020B0609020204030204" pitchFamily="49" charset="0"/>
              </a:rPr>
              <a:t>0</a:t>
            </a:r>
            <a:r>
              <a:rPr lang="en-US" altLang="en-US" sz="2000" kern="1200" dirty="0">
                <a:solidFill>
                  <a:srgbClr val="000000"/>
                </a:solidFill>
                <a:latin typeface="Arial (Body)"/>
                <a:ea typeface="+mn-ea"/>
                <a:cs typeface="+mn-cs"/>
              </a:rPr>
              <a:t> and by replacing the </a:t>
            </a:r>
            <a:r>
              <a:rPr lang="en-US" altLang="en-US" sz="2000" kern="1200" dirty="0">
                <a:solidFill>
                  <a:srgbClr val="000000"/>
                </a:solidFill>
                <a:latin typeface="Consolas" panose="020B0609020204030204" pitchFamily="49" charset="0"/>
                <a:ea typeface="+mn-ea"/>
                <a:cs typeface="Consolas" panose="020B0609020204030204" pitchFamily="49" charset="0"/>
              </a:rPr>
              <a:t>while</a:t>
            </a:r>
            <a:r>
              <a:rPr lang="en-US" altLang="en-US" sz="2000" kern="1200" dirty="0">
                <a:solidFill>
                  <a:srgbClr val="000000"/>
                </a:solidFill>
                <a:latin typeface="Arial (Body)"/>
                <a:ea typeface="+mn-ea"/>
                <a:cs typeface="+mn-cs"/>
              </a:rPr>
              <a:t> statement </a:t>
            </a:r>
            <a:r>
              <a:rPr lang="en-US" altLang="en-US" sz="2000" kern="1200" dirty="0" smtClean="0">
                <a:solidFill>
                  <a:srgbClr val="000000"/>
                </a:solidFill>
                <a:latin typeface="Arial (Body)"/>
                <a:ea typeface="+mn-ea"/>
                <a:cs typeface="+mn-cs"/>
              </a:rPr>
              <a:t>with</a:t>
            </a:r>
          </a:p>
        </p:txBody>
      </p:sp>
      <p:pic>
        <p:nvPicPr>
          <p:cNvPr id="5" name="Picture 4" descr="Computer code reads as follows. while left parenthesis plus plus counter less than equals to 10 right parenthesis, print f left parenthesis double quote percent sign, u, back slash n double quote comma counter right parenthesis semicolon."/>
          <p:cNvPicPr>
            <a:picLocks noChangeAspect="1"/>
          </p:cNvPicPr>
          <p:nvPr/>
        </p:nvPicPr>
        <p:blipFill>
          <a:blip r:embed="rId2"/>
          <a:stretch>
            <a:fillRect/>
          </a:stretch>
        </p:blipFill>
        <p:spPr>
          <a:xfrm>
            <a:off x="2508325" y="2688520"/>
            <a:ext cx="4127350" cy="743776"/>
          </a:xfrm>
          <a:prstGeom prst="rect">
            <a:avLst/>
          </a:prstGeom>
        </p:spPr>
      </p:pic>
      <p:sp>
        <p:nvSpPr>
          <p:cNvPr id="4" name="Text Placeholder 3"/>
          <p:cNvSpPr>
            <a:spLocks noGrp="1"/>
          </p:cNvSpPr>
          <p:nvPr>
            <p:ph type="body" idx="2"/>
          </p:nvPr>
        </p:nvSpPr>
        <p:spPr>
          <a:xfrm>
            <a:off x="457200" y="3502741"/>
            <a:ext cx="8229600" cy="2343150"/>
          </a:xfrm>
        </p:spPr>
        <p:txBody>
          <a:bodyPr/>
          <a:lstStyle/>
          <a:p>
            <a:pPr lvl="0">
              <a:tabLst/>
            </a:pPr>
            <a:r>
              <a:rPr lang="en-US" altLang="en-US" sz="2000" kern="1200" dirty="0">
                <a:solidFill>
                  <a:srgbClr val="000000"/>
                </a:solidFill>
                <a:latin typeface="Arial (Body)"/>
              </a:rPr>
              <a:t>This code saves a statement because the incrementing is done directly in the </a:t>
            </a:r>
            <a:r>
              <a:rPr lang="en-US" altLang="en-US" sz="2000" kern="1200" dirty="0">
                <a:solidFill>
                  <a:srgbClr val="000000"/>
                </a:solidFill>
                <a:latin typeface="Consolas" panose="020B0609020204030204" pitchFamily="49" charset="0"/>
                <a:cs typeface="Consolas" panose="020B0609020204030204" pitchFamily="49" charset="0"/>
              </a:rPr>
              <a:t>while</a:t>
            </a:r>
            <a:r>
              <a:rPr lang="en-US" altLang="en-US" sz="2000" kern="1200" dirty="0">
                <a:solidFill>
                  <a:srgbClr val="000000"/>
                </a:solidFill>
                <a:latin typeface="Arial (Body)"/>
              </a:rPr>
              <a:t> condition before the condition is tested.</a:t>
            </a:r>
          </a:p>
          <a:p>
            <a:pPr lvl="0">
              <a:tabLst/>
            </a:pPr>
            <a:r>
              <a:rPr lang="en-US" altLang="en-US" sz="2000" kern="1200" dirty="0">
                <a:solidFill>
                  <a:srgbClr val="000000"/>
                </a:solidFill>
                <a:latin typeface="Arial (Body)"/>
              </a:rPr>
              <a:t>Also, this code eliminates the need for the braces around the body of the </a:t>
            </a:r>
            <a:r>
              <a:rPr lang="en-US" altLang="en-US" sz="2000" kern="1200" dirty="0">
                <a:solidFill>
                  <a:srgbClr val="000000"/>
                </a:solidFill>
                <a:latin typeface="Consolas" panose="020B0609020204030204" pitchFamily="49" charset="0"/>
                <a:cs typeface="Consolas" panose="020B0609020204030204" pitchFamily="49" charset="0"/>
              </a:rPr>
              <a:t>while</a:t>
            </a:r>
            <a:r>
              <a:rPr lang="en-US" altLang="en-US" sz="2000" kern="1200" dirty="0">
                <a:solidFill>
                  <a:srgbClr val="000000"/>
                </a:solidFill>
                <a:latin typeface="Arial (Body)"/>
              </a:rPr>
              <a:t> because the </a:t>
            </a:r>
            <a:r>
              <a:rPr lang="en-US" altLang="en-US" sz="2000" kern="1200" dirty="0">
                <a:solidFill>
                  <a:srgbClr val="000000"/>
                </a:solidFill>
                <a:latin typeface="Consolas" panose="020B0609020204030204" pitchFamily="49" charset="0"/>
                <a:cs typeface="Consolas" panose="020B0609020204030204" pitchFamily="49" charset="0"/>
              </a:rPr>
              <a:t>while</a:t>
            </a:r>
            <a:r>
              <a:rPr lang="en-US" altLang="en-US" sz="2000" kern="1200" dirty="0">
                <a:solidFill>
                  <a:srgbClr val="000000"/>
                </a:solidFill>
                <a:latin typeface="Arial (Body)"/>
              </a:rPr>
              <a:t> now contains only one statement.</a:t>
            </a:r>
          </a:p>
          <a:p>
            <a:pPr lvl="0">
              <a:tabLst/>
            </a:pPr>
            <a:r>
              <a:rPr lang="en-US" altLang="en-US" sz="2000" kern="1200" dirty="0">
                <a:solidFill>
                  <a:srgbClr val="000000"/>
                </a:solidFill>
                <a:latin typeface="Arial (Body)"/>
              </a:rPr>
              <a:t>Some programmers feel that this makes the code too cryptic and error prone</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spTree>
    <p:extLst>
      <p:ext uri="{BB962C8B-B14F-4D97-AF65-F5344CB8AC3E}">
        <p14:creationId xmlns:p14="http://schemas.microsoft.com/office/powerpoint/2010/main" val="335261623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smtClean="0">
                <a:latin typeface="Times New Roman" panose="02020603050405020304" pitchFamily="18" charset="0"/>
              </a:rPr>
              <a:t>Figure 4.18 Rules for Forming </a:t>
            </a:r>
            <a:r>
              <a:rPr lang="en-US" dirty="0">
                <a:latin typeface="Times New Roman" panose="02020603050405020304" pitchFamily="18" charset="0"/>
              </a:rPr>
              <a:t>S</a:t>
            </a:r>
            <a:r>
              <a:rPr lang="en-US" dirty="0" smtClean="0">
                <a:latin typeface="Times New Roman" panose="02020603050405020304" pitchFamily="18" charset="0"/>
              </a:rPr>
              <a:t>tructured </a:t>
            </a:r>
            <a:r>
              <a:rPr lang="en-US" dirty="0">
                <a:latin typeface="Times New Roman" panose="02020603050405020304" pitchFamily="18" charset="0"/>
              </a:rPr>
              <a:t>P</a:t>
            </a:r>
            <a:r>
              <a:rPr lang="en-US" dirty="0" smtClean="0">
                <a:latin typeface="Times New Roman" panose="02020603050405020304" pitchFamily="18" charset="0"/>
              </a:rPr>
              <a:t>rograms</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t>Rules for forming structured programs</a:t>
            </a:r>
            <a:endParaRPr lang="en-US" sz="2400" dirty="0" smtClean="0">
              <a:latin typeface="+mn-lt"/>
            </a:endParaRPr>
          </a:p>
          <a:p>
            <a:pPr marL="429768" indent="-429768">
              <a:buFont typeface="+mj-lt"/>
              <a:buAutoNum type="arabicPeriod"/>
            </a:pPr>
            <a:r>
              <a:rPr lang="en-US" sz="2400" dirty="0" smtClean="0">
                <a:latin typeface="+mn-lt"/>
              </a:rPr>
              <a:t>Begin </a:t>
            </a:r>
            <a:r>
              <a:rPr lang="en-US" sz="2400" dirty="0">
                <a:latin typeface="+mn-lt"/>
              </a:rPr>
              <a:t>with the “simplest flowchart” (</a:t>
            </a:r>
            <a:r>
              <a:rPr lang="en-US" sz="2400" dirty="0" smtClean="0">
                <a:latin typeface="+mn-lt"/>
              </a:rPr>
              <a:t>Figure </a:t>
            </a:r>
            <a:r>
              <a:rPr lang="en-US" sz="2400" dirty="0">
                <a:latin typeface="+mn-lt"/>
              </a:rPr>
              <a:t>4.19).</a:t>
            </a:r>
          </a:p>
          <a:p>
            <a:pPr marL="429768" indent="-429768">
              <a:buFont typeface="+mj-lt"/>
              <a:buAutoNum type="arabicPeriod"/>
            </a:pPr>
            <a:r>
              <a:rPr lang="en-US" sz="2400" dirty="0" smtClean="0">
                <a:latin typeface="+mn-lt"/>
              </a:rPr>
              <a:t>(“</a:t>
            </a:r>
            <a:r>
              <a:rPr lang="en-US" sz="2400" dirty="0">
                <a:latin typeface="+mn-lt"/>
              </a:rPr>
              <a:t>Stacking” rule) Any rectangle (action) can be replaced by </a:t>
            </a:r>
            <a:r>
              <a:rPr lang="en-US" sz="2400" b="1" dirty="0">
                <a:latin typeface="+mn-lt"/>
              </a:rPr>
              <a:t>two</a:t>
            </a:r>
            <a:r>
              <a:rPr lang="en-US" sz="2400" i="1" dirty="0">
                <a:latin typeface="+mn-lt"/>
              </a:rPr>
              <a:t> </a:t>
            </a:r>
            <a:r>
              <a:rPr lang="en-US" sz="2400" dirty="0" smtClean="0">
                <a:latin typeface="+mn-lt"/>
              </a:rPr>
              <a:t>rectangles (</a:t>
            </a:r>
            <a:r>
              <a:rPr lang="en-US" sz="2400" dirty="0">
                <a:latin typeface="+mn-lt"/>
              </a:rPr>
              <a:t>actions) in sequence.</a:t>
            </a:r>
          </a:p>
          <a:p>
            <a:pPr marL="429768" indent="-429768">
              <a:buFont typeface="+mj-lt"/>
              <a:buAutoNum type="arabicPeriod"/>
            </a:pPr>
            <a:r>
              <a:rPr lang="en-US" sz="2400" dirty="0" smtClean="0">
                <a:latin typeface="+mn-lt"/>
              </a:rPr>
              <a:t>(“</a:t>
            </a:r>
            <a:r>
              <a:rPr lang="en-US" sz="2400" dirty="0">
                <a:latin typeface="+mn-lt"/>
              </a:rPr>
              <a:t>Nesting” rule) Any rectangle (action) can be replaced by </a:t>
            </a:r>
            <a:r>
              <a:rPr lang="en-US" sz="2400" b="1" dirty="0">
                <a:latin typeface="+mn-lt"/>
              </a:rPr>
              <a:t>any</a:t>
            </a:r>
            <a:r>
              <a:rPr lang="en-US" sz="2400" i="1" dirty="0">
                <a:latin typeface="+mn-lt"/>
              </a:rPr>
              <a:t> </a:t>
            </a:r>
            <a:r>
              <a:rPr lang="en-US" sz="2400" dirty="0" smtClean="0">
                <a:latin typeface="+mn-lt"/>
              </a:rPr>
              <a:t>control statement </a:t>
            </a:r>
            <a:r>
              <a:rPr lang="en-US" sz="2400" dirty="0">
                <a:latin typeface="+mn-lt"/>
              </a:rPr>
              <a:t>(sequence, </a:t>
            </a:r>
            <a:r>
              <a:rPr lang="en-US" sz="2400" dirty="0">
                <a:latin typeface="Consolas" panose="020B0609020204030204" pitchFamily="49" charset="0"/>
              </a:rPr>
              <a:t>if, if…else, switch, while, do…while </a:t>
            </a:r>
            <a:r>
              <a:rPr lang="en-US" sz="2400" dirty="0">
                <a:latin typeface="+mn-lt"/>
              </a:rPr>
              <a:t>or </a:t>
            </a:r>
            <a:r>
              <a:rPr lang="en-US" sz="2400" dirty="0">
                <a:latin typeface="Consolas" panose="020B0609020204030204" pitchFamily="49" charset="0"/>
              </a:rPr>
              <a:t>for</a:t>
            </a:r>
            <a:r>
              <a:rPr lang="en-US" sz="2400" dirty="0">
                <a:latin typeface="+mn-lt"/>
              </a:rPr>
              <a:t>).</a:t>
            </a:r>
          </a:p>
          <a:p>
            <a:pPr marL="429768" indent="-429768">
              <a:buFont typeface="+mj-lt"/>
              <a:buAutoNum type="arabicPeriod"/>
            </a:pPr>
            <a:r>
              <a:rPr lang="en-US" sz="2400" dirty="0" smtClean="0">
                <a:latin typeface="+mn-lt"/>
              </a:rPr>
              <a:t>Rules </a:t>
            </a:r>
            <a:r>
              <a:rPr lang="en-US" sz="2400" dirty="0">
                <a:latin typeface="+mn-lt"/>
              </a:rPr>
              <a:t>2 and 3 may be applied as often as you like and in </a:t>
            </a:r>
            <a:r>
              <a:rPr lang="en-US" sz="2400" b="1" dirty="0">
                <a:latin typeface="+mn-lt"/>
              </a:rPr>
              <a:t>any</a:t>
            </a:r>
            <a:r>
              <a:rPr lang="en-US" sz="2400" i="1" dirty="0">
                <a:latin typeface="+mn-lt"/>
              </a:rPr>
              <a:t> </a:t>
            </a:r>
            <a:r>
              <a:rPr lang="en-US" sz="2400" dirty="0" smtClean="0">
                <a:latin typeface="+mn-lt"/>
              </a:rPr>
              <a:t>order.</a:t>
            </a:r>
            <a:endParaRPr lang="en-US" sz="2400" dirty="0">
              <a:latin typeface="+mn-lt"/>
            </a:endParaRPr>
          </a:p>
        </p:txBody>
      </p:sp>
    </p:spTree>
    <p:extLst>
      <p:ext uri="{BB962C8B-B14F-4D97-AF65-F5344CB8AC3E}">
        <p14:creationId xmlns:p14="http://schemas.microsoft.com/office/powerpoint/2010/main" val="9828206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pc="-3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Figure</a:t>
            </a:r>
            <a:r>
              <a:rPr lang="en-US" spc="2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4.19 </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Sim</a:t>
            </a:r>
            <a:r>
              <a:rPr lang="en-US" spc="11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spc="-7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l</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est</a:t>
            </a:r>
            <a:r>
              <a:rPr lang="en-US" spc="-24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Lowch</a:t>
            </a:r>
            <a:r>
              <a:rPr lang="en-US" spc="16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a:t>
            </a:r>
            <a:r>
              <a:rPr lang="en-US" spc="-7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a:t>
            </a:r>
            <a:endParaRPr lang="en-US" dirty="0"/>
          </a:p>
        </p:txBody>
      </p:sp>
      <p:pic>
        <p:nvPicPr>
          <p:cNvPr id="5" name="Picture 4" descr="A diagram illustrates the physical representation of a process flow as explained on the previous slide figure 4.18.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66" y="2121609"/>
            <a:ext cx="7449869" cy="2614782"/>
          </a:xfrm>
          <a:prstGeom prst="rect">
            <a:avLst/>
          </a:prstGeom>
        </p:spPr>
      </p:pic>
    </p:spTree>
    <p:extLst>
      <p:ext uri="{BB962C8B-B14F-4D97-AF65-F5344CB8AC3E}">
        <p14:creationId xmlns:p14="http://schemas.microsoft.com/office/powerpoint/2010/main" val="16552583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6858000"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4.12 Structured Programming Summary </a:t>
            </a:r>
            <a:r>
              <a:rPr lang="en-US" sz="2000" b="0" kern="1200" dirty="0" smtClean="0">
                <a:latin typeface="Times New Roman" panose="02020603050405020304" pitchFamily="18" charset="0"/>
                <a:ea typeface="+mj-ea"/>
                <a:cs typeface="+mj-cs"/>
              </a:rPr>
              <a:t>(4 of 12)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37857"/>
          </a:xfrm>
        </p:spPr>
        <p:txBody>
          <a:bodyPr/>
          <a:lstStyle/>
          <a:p>
            <a:pPr eaLnBrk="1" hangingPunct="1"/>
            <a:r>
              <a:rPr lang="en-US" altLang="en-US" sz="2400" dirty="0" smtClean="0">
                <a:solidFill>
                  <a:srgbClr val="000000"/>
                </a:solidFill>
                <a:latin typeface="+mn-lt"/>
              </a:rPr>
              <a:t>Applying the rules of Figure 4.18 (see slide 140) always results in a structured flowchart with a neat, building-block appearance.</a:t>
            </a:r>
          </a:p>
          <a:p>
            <a:pPr eaLnBrk="1" hangingPunct="1"/>
            <a:r>
              <a:rPr lang="en-US" altLang="en-US" sz="2400" dirty="0" smtClean="0">
                <a:solidFill>
                  <a:srgbClr val="000000"/>
                </a:solidFill>
                <a:latin typeface="+mn-lt"/>
              </a:rPr>
              <a:t>Repeatedly applying Rule 2 to the simplest flowchart (Figure 4.19) results in a structured flowchart containing many rectangles in sequence (Figure 4.20).</a:t>
            </a:r>
          </a:p>
          <a:p>
            <a:pPr eaLnBrk="1" hangingPunct="1"/>
            <a:r>
              <a:rPr lang="en-US" altLang="en-US" sz="2400" dirty="0" smtClean="0">
                <a:solidFill>
                  <a:srgbClr val="000000"/>
                </a:solidFill>
                <a:latin typeface="+mn-lt"/>
              </a:rPr>
              <a:t>Rule 2 generates a stack of control statements; so we call Rule 2 the </a:t>
            </a:r>
            <a:r>
              <a:rPr lang="en-US" altLang="en-US" sz="2400" b="1" dirty="0" smtClean="0">
                <a:solidFill>
                  <a:schemeClr val="tx1"/>
                </a:solidFill>
                <a:latin typeface="+mn-lt"/>
              </a:rPr>
              <a:t>stacking rule</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407572552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Figure 4.20 Repeatedly Applying Rule 2 of </a:t>
            </a:r>
            <a:r>
              <a:rPr lang="en-US" dirty="0" smtClean="0">
                <a:solidFill>
                  <a:schemeClr val="tx2"/>
                </a:solidFill>
                <a:latin typeface="Times New Roman" panose="02020603050405020304" pitchFamily="18" charset="0"/>
                <a:cs typeface="Times New Roman" panose="02020603050405020304" pitchFamily="18" charset="0"/>
              </a:rPr>
              <a:t>Figure </a:t>
            </a:r>
            <a:r>
              <a:rPr lang="en-US" dirty="0">
                <a:solidFill>
                  <a:schemeClr val="tx2"/>
                </a:solidFill>
                <a:latin typeface="Times New Roman" panose="02020603050405020304" pitchFamily="18" charset="0"/>
                <a:cs typeface="Times New Roman" panose="02020603050405020304" pitchFamily="18" charset="0"/>
              </a:rPr>
              <a:t>4.18 to the Simplest </a:t>
            </a:r>
            <a:r>
              <a:rPr lang="en-US" dirty="0" smtClean="0">
                <a:solidFill>
                  <a:schemeClr val="tx2"/>
                </a:solidFill>
                <a:latin typeface="Times New Roman" panose="02020603050405020304" pitchFamily="18" charset="0"/>
                <a:cs typeface="Times New Roman" panose="02020603050405020304" pitchFamily="18" charset="0"/>
              </a:rPr>
              <a:t>Flowchart</a:t>
            </a:r>
            <a:endParaRPr lang="en-US" dirty="0">
              <a:solidFill>
                <a:schemeClr val="tx2"/>
              </a:solidFill>
              <a:latin typeface="Times New Roman" panose="02020603050405020304" pitchFamily="18" charset="0"/>
              <a:cs typeface="Times New Roman" panose="02020603050405020304" pitchFamily="18" charset="0"/>
            </a:endParaRPr>
          </a:p>
        </p:txBody>
      </p:sp>
      <p:pic>
        <p:nvPicPr>
          <p:cNvPr id="7" name="Picture 6" descr="Repeated application of stacking rule is explained using simple flowchart. Initial flowchart displays one process being performed when the stacking rule is applied one process, next it is replaced by two processes, In the next step again a process is replaced by two processes. This continues for n repeti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18" y="1817853"/>
            <a:ext cx="7752364" cy="4093154"/>
          </a:xfrm>
          <a:prstGeom prst="rect">
            <a:avLst/>
          </a:prstGeom>
        </p:spPr>
      </p:pic>
    </p:spTree>
    <p:extLst>
      <p:ext uri="{BB962C8B-B14F-4D97-AF65-F5344CB8AC3E}">
        <p14:creationId xmlns:p14="http://schemas.microsoft.com/office/powerpoint/2010/main" val="37068576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98664"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4.12 Structured Programming Summary </a:t>
            </a:r>
            <a:r>
              <a:rPr lang="en-US" sz="2000" b="0" kern="1200" dirty="0" smtClean="0">
                <a:latin typeface="Times New Roman" panose="02020603050405020304" pitchFamily="18" charset="0"/>
                <a:ea typeface="+mj-ea"/>
                <a:cs typeface="+mj-cs"/>
              </a:rPr>
              <a:t>(5 of 12)</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p:txBody>
          <a:bodyPr/>
          <a:lstStyle/>
          <a:p>
            <a:pPr lvl="0">
              <a:tabLst/>
            </a:pPr>
            <a:r>
              <a:rPr lang="en-US" altLang="en-US" sz="2000" kern="1200" dirty="0">
                <a:solidFill>
                  <a:srgbClr val="000000"/>
                </a:solidFill>
                <a:latin typeface="Arial (Body)"/>
              </a:rPr>
              <a:t>Rule 3 is called the </a:t>
            </a:r>
            <a:r>
              <a:rPr lang="en-US" altLang="en-US" sz="2000" b="1" kern="1200" dirty="0">
                <a:solidFill>
                  <a:srgbClr val="000000"/>
                </a:solidFill>
                <a:latin typeface="Arial (Body)"/>
              </a:rPr>
              <a:t>nesting rule</a:t>
            </a:r>
            <a:r>
              <a:rPr lang="en-US" altLang="en-US" sz="2000" kern="1200" dirty="0">
                <a:solidFill>
                  <a:srgbClr val="000000"/>
                </a:solidFill>
                <a:latin typeface="Arial (Body)"/>
              </a:rPr>
              <a:t>.</a:t>
            </a:r>
          </a:p>
          <a:p>
            <a:pPr lvl="0">
              <a:tabLst/>
            </a:pPr>
            <a:r>
              <a:rPr lang="en-US" altLang="en-US" sz="2000" kern="1200" dirty="0">
                <a:solidFill>
                  <a:srgbClr val="000000"/>
                </a:solidFill>
                <a:latin typeface="Arial (Body)"/>
              </a:rPr>
              <a:t>Repeatedly applying Rule 3 to the simplest flowchart results in a flowchart with neatly nested control statements.</a:t>
            </a:r>
          </a:p>
          <a:p>
            <a:pPr lvl="0">
              <a:tabLst/>
            </a:pPr>
            <a:r>
              <a:rPr lang="en-US" altLang="en-US" sz="2000" kern="1200" dirty="0">
                <a:solidFill>
                  <a:srgbClr val="000000"/>
                </a:solidFill>
                <a:latin typeface="Arial (Body)"/>
              </a:rPr>
              <a:t>For example, in Figure 4.21, the rectangle in the simplest flowchart is first replaced with a double-selection (</a:t>
            </a:r>
            <a:r>
              <a:rPr lang="en-US" altLang="en-US" sz="2000" kern="1200" dirty="0">
                <a:solidFill>
                  <a:srgbClr val="000000"/>
                </a:solidFill>
                <a:latin typeface="Consolas" panose="020B0609020204030204" pitchFamily="49" charset="0"/>
                <a:cs typeface="Consolas" panose="020B0609020204030204" pitchFamily="49" charset="0"/>
              </a:rPr>
              <a:t>if…else</a:t>
            </a:r>
            <a:r>
              <a:rPr lang="en-US" altLang="en-US" sz="2000" kern="1200" dirty="0">
                <a:solidFill>
                  <a:srgbClr val="000000"/>
                </a:solidFill>
                <a:latin typeface="Arial (Body)"/>
              </a:rPr>
              <a:t>) statement.</a:t>
            </a:r>
          </a:p>
          <a:p>
            <a:pPr lvl="0">
              <a:tabLst/>
            </a:pPr>
            <a:r>
              <a:rPr lang="en-US" altLang="en-US" sz="2000" kern="1200" dirty="0">
                <a:solidFill>
                  <a:srgbClr val="000000"/>
                </a:solidFill>
                <a:latin typeface="Arial (Body)"/>
              </a:rPr>
              <a:t>Then Rule 3 is applied again to both of the rectangles in the double-selection statement, replacing each of these rectangles with double-selection statements.</a:t>
            </a:r>
          </a:p>
          <a:p>
            <a:pPr lvl="0">
              <a:tabLst/>
            </a:pPr>
            <a:r>
              <a:rPr lang="en-US" altLang="en-US" sz="2000" kern="1200" dirty="0">
                <a:solidFill>
                  <a:srgbClr val="000000"/>
                </a:solidFill>
                <a:latin typeface="Arial (Body)"/>
              </a:rPr>
              <a:t>The dashed box around each of the double-selection statements represents the rectangle that was replaced in the original flowchart</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spTree>
    <p:extLst>
      <p:ext uri="{BB962C8B-B14F-4D97-AF65-F5344CB8AC3E}">
        <p14:creationId xmlns:p14="http://schemas.microsoft.com/office/powerpoint/2010/main" val="226261429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smtClean="0"/>
              <a:t>Figure 4.21 Applying Rule 3 of Figure 4.18 to the Simplest Flowchart</a:t>
            </a:r>
            <a:endParaRPr lang="en-US" dirty="0"/>
          </a:p>
        </p:txBody>
      </p:sp>
      <p:pic>
        <p:nvPicPr>
          <p:cNvPr id="7" name="Picture 6" descr="A Illustration displays flow charts of a single step process. The process flows as follows. start processed to decision box that is processed to the 2 processes, the two processes combined at a point and executed to stop. The second flowchart is connected with a flowchart that consists of a start processes to decision box that is processed to the two decision boxes then the process of the two internal flowcharts resembles the same process that is followed in the second flowchart and the two processes are connected at a point and executed to stop. The steps that are processed in this illustration are represented according to their corresponding functions. The connections between the three flowcharts are labelled as Rul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69" y="1492398"/>
            <a:ext cx="5039063" cy="4792143"/>
          </a:xfrm>
          <a:prstGeom prst="rect">
            <a:avLst/>
          </a:prstGeom>
        </p:spPr>
      </p:pic>
    </p:spTree>
    <p:extLst>
      <p:ext uri="{BB962C8B-B14F-4D97-AF65-F5344CB8AC3E}">
        <p14:creationId xmlns:p14="http://schemas.microsoft.com/office/powerpoint/2010/main" val="35918406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43902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4.12 Structured Programming Summary </a:t>
            </a:r>
            <a:r>
              <a:rPr lang="en-US" sz="2000" b="0" kern="1200" dirty="0" smtClean="0">
                <a:latin typeface="Times New Roman" panose="02020603050405020304" pitchFamily="18" charset="0"/>
                <a:ea typeface="+mj-ea"/>
                <a:cs typeface="+mj-cs"/>
              </a:rPr>
              <a:t>(6 of 12)</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8229600" cy="4667250"/>
          </a:xfrm>
        </p:spPr>
        <p:txBody>
          <a:bodyPr/>
          <a:lstStyle/>
          <a:p>
            <a:pPr lvl="0">
              <a:tabLst/>
            </a:pPr>
            <a:r>
              <a:rPr lang="en-US" altLang="en-US" sz="2400" kern="1200" dirty="0">
                <a:solidFill>
                  <a:srgbClr val="000000"/>
                </a:solidFill>
                <a:latin typeface="Arial (Body)"/>
              </a:rPr>
              <a:t>Rule 4 generates larger, more involved, and more deeply nested structures.</a:t>
            </a:r>
          </a:p>
          <a:p>
            <a:pPr lvl="0">
              <a:tabLst/>
            </a:pPr>
            <a:r>
              <a:rPr lang="en-US" altLang="en-US" sz="2400" kern="1200" dirty="0">
                <a:solidFill>
                  <a:srgbClr val="000000"/>
                </a:solidFill>
                <a:latin typeface="Arial (Body)"/>
              </a:rPr>
              <a:t>The flowcharts that emerge from applying the rules in Figure </a:t>
            </a:r>
            <a:r>
              <a:rPr lang="en-US" altLang="en-US" sz="2400" kern="1200" dirty="0" smtClean="0">
                <a:solidFill>
                  <a:srgbClr val="000000"/>
                </a:solidFill>
                <a:latin typeface="Arial (Body)"/>
              </a:rPr>
              <a:t>4.18</a:t>
            </a:r>
            <a:r>
              <a:rPr lang="en-US" altLang="en-US" sz="2400" dirty="0">
                <a:solidFill>
                  <a:srgbClr val="000000"/>
                </a:solidFill>
              </a:rPr>
              <a:t> (see slide 140)</a:t>
            </a:r>
            <a:r>
              <a:rPr lang="en-US" altLang="en-US" sz="2400" kern="1200" dirty="0" smtClean="0">
                <a:solidFill>
                  <a:srgbClr val="000000"/>
                </a:solidFill>
                <a:latin typeface="Arial (Body)"/>
              </a:rPr>
              <a:t> </a:t>
            </a:r>
            <a:r>
              <a:rPr lang="en-US" altLang="en-US" sz="2400" kern="1200" dirty="0">
                <a:solidFill>
                  <a:srgbClr val="000000"/>
                </a:solidFill>
                <a:latin typeface="Arial (Body)"/>
              </a:rPr>
              <a:t>constitute the set of all possible structured flowcharts and hence the set of all possible structured programs.</a:t>
            </a:r>
          </a:p>
          <a:p>
            <a:pPr lvl="0">
              <a:tabLst/>
            </a:pPr>
            <a:r>
              <a:rPr lang="en-US" altLang="en-US" sz="2400" kern="1200" dirty="0">
                <a:solidFill>
                  <a:srgbClr val="000000"/>
                </a:solidFill>
                <a:latin typeface="Arial (Body)"/>
              </a:rPr>
              <a:t>It’s because of the elimination of the </a:t>
            </a:r>
            <a:r>
              <a:rPr lang="en-US" altLang="en-US" sz="2400" kern="1200" dirty="0" smtClean="0">
                <a:solidFill>
                  <a:srgbClr val="000000"/>
                </a:solidFill>
                <a:latin typeface="Consolas" panose="020B0609020204030204" pitchFamily="49" charset="0"/>
                <a:cs typeface="Consolas" panose="020B0609020204030204" pitchFamily="49" charset="0"/>
              </a:rPr>
              <a:t>goto</a:t>
            </a:r>
            <a:r>
              <a:rPr lang="en-US" altLang="en-US" sz="2400" kern="1200" dirty="0" smtClean="0">
                <a:solidFill>
                  <a:srgbClr val="000000"/>
                </a:solidFill>
                <a:latin typeface="Arial (Body)"/>
              </a:rPr>
              <a:t> </a:t>
            </a:r>
            <a:r>
              <a:rPr lang="en-US" altLang="en-US" sz="2400" kern="1200" dirty="0">
                <a:solidFill>
                  <a:srgbClr val="000000"/>
                </a:solidFill>
                <a:latin typeface="Arial (Body)"/>
              </a:rPr>
              <a:t>statement that these building blocks never overlap one another.</a:t>
            </a:r>
          </a:p>
          <a:p>
            <a:pPr lvl="0">
              <a:tabLst/>
            </a:pPr>
            <a:r>
              <a:rPr lang="en-US" altLang="en-US" sz="2400" kern="1200" dirty="0">
                <a:solidFill>
                  <a:srgbClr val="000000"/>
                </a:solidFill>
                <a:latin typeface="Arial (Body)"/>
              </a:rPr>
              <a:t>The beauty of the structured approach is that we use only a small number of simple </a:t>
            </a:r>
            <a:r>
              <a:rPr lang="en-US" altLang="en-US" sz="2400" b="1" kern="1200" dirty="0">
                <a:solidFill>
                  <a:srgbClr val="000000"/>
                </a:solidFill>
                <a:latin typeface="Arial (Body)"/>
              </a:rPr>
              <a:t>single-entry/single-exit</a:t>
            </a:r>
            <a:r>
              <a:rPr lang="en-US" altLang="en-US" sz="2400" kern="1200" dirty="0">
                <a:solidFill>
                  <a:srgbClr val="000000"/>
                </a:solidFill>
                <a:latin typeface="Arial (Body)"/>
              </a:rPr>
              <a:t> pieces, and we assemble them in only two simple ways</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8904424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11517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4.12 Structured Programming Summary </a:t>
            </a:r>
            <a:r>
              <a:rPr lang="en-US" sz="2000" b="0" kern="1200" dirty="0" smtClean="0">
                <a:latin typeface="Times New Roman" panose="02020603050405020304" pitchFamily="18" charset="0"/>
                <a:ea typeface="+mj-ea"/>
                <a:cs typeface="+mj-cs"/>
              </a:rPr>
              <a:t>(7 of 12)</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p:txBody>
          <a:bodyPr/>
          <a:lstStyle/>
          <a:p>
            <a:pPr lvl="0">
              <a:tabLst/>
            </a:pPr>
            <a:r>
              <a:rPr lang="en-US" altLang="en-US" sz="2400" kern="1200" dirty="0">
                <a:solidFill>
                  <a:srgbClr val="000000"/>
                </a:solidFill>
                <a:latin typeface="Arial (Body)"/>
              </a:rPr>
              <a:t>Figure 4.22 shows the kinds of stacked building blocks that emerge from applying Rule 2 and the kinds of nested building blocks that emerge from applying Rule 3.</a:t>
            </a:r>
          </a:p>
          <a:p>
            <a:pPr lvl="0">
              <a:tabLst/>
            </a:pPr>
            <a:r>
              <a:rPr lang="en-US" altLang="en-US" sz="2400" kern="1200" dirty="0">
                <a:solidFill>
                  <a:srgbClr val="000000"/>
                </a:solidFill>
                <a:latin typeface="Arial (Body)"/>
              </a:rPr>
              <a:t>The figure also shows the kind of overlapped building blocks that cannot appear in structured flowcharts (because of the elimination of the </a:t>
            </a:r>
            <a:r>
              <a:rPr lang="en-US" altLang="en-US" sz="2400" kern="1200" dirty="0">
                <a:solidFill>
                  <a:srgbClr val="000000"/>
                </a:solidFill>
                <a:latin typeface="Consolas" panose="020B0609020204030204" pitchFamily="49" charset="0"/>
                <a:cs typeface="Consolas" panose="020B0609020204030204" pitchFamily="49" charset="0"/>
              </a:rPr>
              <a:t>goto</a:t>
            </a:r>
            <a:r>
              <a:rPr lang="en-US" altLang="en-US" sz="2400" kern="1200" dirty="0">
                <a:solidFill>
                  <a:srgbClr val="000000"/>
                </a:solidFill>
                <a:latin typeface="Arial (Body)"/>
              </a:rPr>
              <a:t> statement</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429189467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a:t>Figure 4.22 Stacked, Nested and Overlapped Building Blocks</a:t>
            </a:r>
          </a:p>
        </p:txBody>
      </p:sp>
      <p:pic>
        <p:nvPicPr>
          <p:cNvPr id="6" name="Picture 5" descr="A diagram illustrating examples of stacked, nested and overlapped building blocks. The first illustration represents three Stacked building blocks given one below the other. The second illustration represents a single nested building block. Two nested building blocks one below the other, Two other nested building blocks one below the other in which the second blocks is found inside a nested block. The third illustration represents Overlapping building blocks labeled Illegal in structures programs. Two sets of building blocks are overlapped at the right bottom corn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616" y="1587407"/>
            <a:ext cx="7230769" cy="4495986"/>
          </a:xfrm>
          <a:prstGeom prst="rect">
            <a:avLst/>
          </a:prstGeom>
        </p:spPr>
      </p:pic>
    </p:spTree>
    <p:extLst>
      <p:ext uri="{BB962C8B-B14F-4D97-AF65-F5344CB8AC3E}">
        <p14:creationId xmlns:p14="http://schemas.microsoft.com/office/powerpoint/2010/main" val="40807247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41997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4.12 Structured Programming Summary </a:t>
            </a:r>
            <a:r>
              <a:rPr lang="en-US" sz="2000" b="0" kern="1200" dirty="0" smtClean="0">
                <a:latin typeface="Times New Roman" panose="02020603050405020304" pitchFamily="18" charset="0"/>
                <a:ea typeface="+mj-ea"/>
                <a:cs typeface="+mj-cs"/>
              </a:rPr>
              <a:t>(8 of 12)</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8229600" cy="4733925"/>
          </a:xfrm>
        </p:spPr>
        <p:txBody>
          <a:bodyPr/>
          <a:lstStyle/>
          <a:p>
            <a:pPr lvl="0">
              <a:tabLst/>
            </a:pPr>
            <a:r>
              <a:rPr lang="en-US" altLang="en-US" sz="1800" kern="1200" dirty="0">
                <a:solidFill>
                  <a:srgbClr val="000000"/>
                </a:solidFill>
                <a:latin typeface="Arial (Body)"/>
              </a:rPr>
              <a:t>If the rules in Figure </a:t>
            </a:r>
            <a:r>
              <a:rPr lang="en-US" altLang="en-US" sz="1800" kern="1200" dirty="0" smtClean="0">
                <a:solidFill>
                  <a:srgbClr val="000000"/>
                </a:solidFill>
                <a:latin typeface="Arial (Body)"/>
              </a:rPr>
              <a:t>4.18</a:t>
            </a:r>
            <a:r>
              <a:rPr lang="en-US" altLang="en-US" sz="1800" dirty="0">
                <a:solidFill>
                  <a:srgbClr val="000000"/>
                </a:solidFill>
              </a:rPr>
              <a:t> (see slide 140)</a:t>
            </a:r>
            <a:r>
              <a:rPr lang="en-US" altLang="en-US" sz="1800" kern="1200" dirty="0" smtClean="0">
                <a:solidFill>
                  <a:srgbClr val="000000"/>
                </a:solidFill>
                <a:latin typeface="Arial (Body)"/>
              </a:rPr>
              <a:t> </a:t>
            </a:r>
            <a:r>
              <a:rPr lang="en-US" altLang="en-US" sz="1800" kern="1200" dirty="0">
                <a:solidFill>
                  <a:srgbClr val="000000"/>
                </a:solidFill>
                <a:latin typeface="Arial (Body)"/>
              </a:rPr>
              <a:t>are followed, an unstructured flowchart (such as that in Figure 4.23) cannot be created.</a:t>
            </a:r>
          </a:p>
          <a:p>
            <a:pPr lvl="0">
              <a:tabLst/>
            </a:pPr>
            <a:r>
              <a:rPr lang="en-US" altLang="en-US" sz="1800" kern="1200" dirty="0">
                <a:solidFill>
                  <a:srgbClr val="000000"/>
                </a:solidFill>
                <a:latin typeface="Arial (Body)"/>
              </a:rPr>
              <a:t>If you’re uncertain whether a particular flowchart is structured, apply the rules of Figure </a:t>
            </a:r>
            <a:r>
              <a:rPr lang="en-US" altLang="en-US" sz="1800" kern="1200" dirty="0" smtClean="0">
                <a:solidFill>
                  <a:srgbClr val="000000"/>
                </a:solidFill>
                <a:latin typeface="Arial (Body)"/>
              </a:rPr>
              <a:t>4.18</a:t>
            </a:r>
            <a:r>
              <a:rPr lang="en-US" altLang="en-US" sz="1800" dirty="0">
                <a:solidFill>
                  <a:srgbClr val="000000"/>
                </a:solidFill>
              </a:rPr>
              <a:t> (see slide 140)</a:t>
            </a:r>
            <a:r>
              <a:rPr lang="en-US" altLang="en-US" sz="1800" kern="1200" dirty="0" smtClean="0">
                <a:solidFill>
                  <a:srgbClr val="000000"/>
                </a:solidFill>
                <a:latin typeface="Arial (Body)"/>
              </a:rPr>
              <a:t> </a:t>
            </a:r>
            <a:r>
              <a:rPr lang="en-US" altLang="en-US" sz="1800" kern="1200" dirty="0">
                <a:solidFill>
                  <a:srgbClr val="000000"/>
                </a:solidFill>
                <a:latin typeface="Arial (Body)"/>
              </a:rPr>
              <a:t>in reverse to try to reduce the flowchart to the simplest flowchart.</a:t>
            </a:r>
          </a:p>
          <a:p>
            <a:pPr lvl="0">
              <a:tabLst/>
            </a:pPr>
            <a:r>
              <a:rPr lang="en-US" altLang="en-US" sz="1800" kern="1200" dirty="0">
                <a:solidFill>
                  <a:srgbClr val="000000"/>
                </a:solidFill>
                <a:latin typeface="Arial (Body)"/>
              </a:rPr>
              <a:t>If you succeed, the original flowchart is structured; otherwise, it’s not.</a:t>
            </a:r>
          </a:p>
          <a:p>
            <a:pPr lvl="0">
              <a:tabLst/>
            </a:pPr>
            <a:r>
              <a:rPr lang="en-US" altLang="en-US" sz="1800" kern="1200" dirty="0">
                <a:solidFill>
                  <a:srgbClr val="000000"/>
                </a:solidFill>
                <a:latin typeface="Arial (Body)"/>
              </a:rPr>
              <a:t>Structured programming promotes simplicity.</a:t>
            </a:r>
          </a:p>
          <a:p>
            <a:pPr lvl="0">
              <a:tabLst/>
            </a:pPr>
            <a:r>
              <a:rPr lang="en-US" altLang="en-US" sz="1800" kern="1200" dirty="0">
                <a:solidFill>
                  <a:srgbClr val="000000"/>
                </a:solidFill>
                <a:latin typeface="Arial (Body)"/>
              </a:rPr>
              <a:t>Bohm and Jacopini showed that only three forms of control are needed:</a:t>
            </a:r>
          </a:p>
          <a:p>
            <a:pPr marL="741600" lvl="1" indent="-284400">
              <a:buFont typeface="Arial" panose="020B0604020202020204" pitchFamily="34" charset="0"/>
              <a:buChar char="–"/>
            </a:pPr>
            <a:r>
              <a:rPr lang="en-US" altLang="en-US" sz="1800" kern="1200" dirty="0">
                <a:solidFill>
                  <a:srgbClr val="000000"/>
                </a:solidFill>
                <a:latin typeface="Arial (Body)"/>
              </a:rPr>
              <a:t>Sequence</a:t>
            </a:r>
          </a:p>
          <a:p>
            <a:pPr marL="741600" lvl="1" indent="-284400">
              <a:buFont typeface="Arial" panose="020B0604020202020204" pitchFamily="34" charset="0"/>
              <a:buChar char="–"/>
            </a:pPr>
            <a:r>
              <a:rPr lang="en-US" altLang="en-US" sz="1800" kern="1200" dirty="0">
                <a:solidFill>
                  <a:srgbClr val="000000"/>
                </a:solidFill>
                <a:latin typeface="Arial (Body)"/>
              </a:rPr>
              <a:t>Selection</a:t>
            </a:r>
          </a:p>
          <a:p>
            <a:pPr marL="741600" lvl="1" indent="-284400">
              <a:buFont typeface="Arial" panose="020B0604020202020204" pitchFamily="34" charset="0"/>
              <a:buChar char="–"/>
            </a:pPr>
            <a:r>
              <a:rPr lang="en-US" altLang="en-US" sz="1800" kern="1200" dirty="0" smtClean="0">
                <a:solidFill>
                  <a:srgbClr val="000000"/>
                </a:solidFill>
                <a:latin typeface="Arial (Body)"/>
              </a:rPr>
              <a:t>Iteration</a:t>
            </a:r>
            <a:endParaRPr lang="en-US" altLang="en-US" sz="1800" kern="1200" dirty="0">
              <a:solidFill>
                <a:srgbClr val="000000"/>
              </a:solidFill>
              <a:latin typeface="Arial (Body)"/>
            </a:endParaRPr>
          </a:p>
        </p:txBody>
      </p:sp>
    </p:spTree>
    <p:extLst>
      <p:ext uri="{BB962C8B-B14F-4D97-AF65-F5344CB8AC3E}">
        <p14:creationId xmlns:p14="http://schemas.microsoft.com/office/powerpoint/2010/main" val="40305825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cs typeface="Times New Roman" panose="02020603050405020304" pitchFamily="18" charset="0"/>
              </a:rPr>
              <a:t>Common</a:t>
            </a:r>
            <a:r>
              <a:rPr lang="en-US" spc="-150" dirty="0">
                <a:solidFill>
                  <a:schemeClr val="tx2"/>
                </a:solidFill>
                <a:latin typeface="Times New Roman" panose="02020603050405020304" pitchFamily="18" charset="0"/>
                <a:cs typeface="Times New Roman" panose="02020603050405020304" pitchFamily="18" charset="0"/>
              </a:rPr>
              <a:t> </a:t>
            </a:r>
            <a:r>
              <a:rPr lang="en-US" spc="-135"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ro</a:t>
            </a:r>
            <a:r>
              <a:rPr lang="en-US" spc="-110" dirty="0">
                <a:solidFill>
                  <a:schemeClr val="tx2"/>
                </a:solidFill>
                <a:latin typeface="Times New Roman" panose="02020603050405020304" pitchFamily="18" charset="0"/>
                <a:cs typeface="Times New Roman" panose="02020603050405020304" pitchFamily="18" charset="0"/>
              </a:rPr>
              <a:t>g</a:t>
            </a:r>
            <a:r>
              <a:rPr lang="en-US" dirty="0">
                <a:solidFill>
                  <a:schemeClr val="tx2"/>
                </a:solidFill>
                <a:latin typeface="Times New Roman" panose="02020603050405020304" pitchFamily="18" charset="0"/>
                <a:cs typeface="Times New Roman" panose="02020603050405020304" pitchFamily="18" charset="0"/>
              </a:rPr>
              <a:t>ramm</a:t>
            </a:r>
            <a:r>
              <a:rPr lang="en-US" spc="6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ng</a:t>
            </a:r>
            <a:r>
              <a:rPr lang="en-US" spc="-280" dirty="0">
                <a:solidFill>
                  <a:schemeClr val="tx2"/>
                </a:solidFill>
                <a:latin typeface="Times New Roman" panose="02020603050405020304" pitchFamily="18" charset="0"/>
                <a:cs typeface="Times New Roman" panose="02020603050405020304" pitchFamily="18" charset="0"/>
              </a:rPr>
              <a:t> </a:t>
            </a:r>
            <a:r>
              <a:rPr lang="en-US" spc="-12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a:t>
            </a:r>
            <a:r>
              <a:rPr lang="en-US" spc="-80"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r</a:t>
            </a:r>
            <a:r>
              <a:rPr lang="en-US" spc="-29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405"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1</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321101"/>
          </a:xfrm>
        </p:spPr>
        <p:txBody>
          <a:bodyPr wrap="square" lIns="91425" tIns="91425" rIns="91425" bIns="91425">
            <a:spAutoFit/>
          </a:bodyPr>
          <a:lstStyle/>
          <a:p>
            <a:pPr marL="0" marR="66040" indent="0" eaLnBrk="0" hangingPunct="0">
              <a:lnSpc>
                <a:spcPct val="105000"/>
              </a:lnSpc>
              <a:spcBef>
                <a:spcPts val="225"/>
              </a:spcBef>
              <a:buNone/>
            </a:pPr>
            <a:r>
              <a:rPr lang="en-US" sz="2400" dirty="0" smtClean="0">
                <a:solidFill>
                  <a:srgbClr val="000000"/>
                </a:solidFill>
                <a:latin typeface="Arial (Body)"/>
                <a:ea typeface="Times New Roman" panose="02020603050405020304" pitchFamily="18" charset="0"/>
              </a:rPr>
              <a:t>Floating-point </a:t>
            </a:r>
            <a:r>
              <a:rPr lang="en-US" sz="2400" dirty="0">
                <a:solidFill>
                  <a:srgbClr val="000000"/>
                </a:solidFill>
                <a:latin typeface="Arial (Body)"/>
                <a:ea typeface="Times New Roman" panose="02020603050405020304" pitchFamily="18" charset="0"/>
              </a:rPr>
              <a:t>values may be approximate, so controlling counting loops </a:t>
            </a:r>
            <a:r>
              <a:rPr lang="en-US" sz="2400" dirty="0" smtClean="0">
                <a:solidFill>
                  <a:srgbClr val="000000"/>
                </a:solidFill>
                <a:latin typeface="Arial (Body)"/>
                <a:ea typeface="Times New Roman" panose="02020603050405020304" pitchFamily="18" charset="0"/>
              </a:rPr>
              <a:t>with floating</a:t>
            </a:r>
            <a:r>
              <a:rPr lang="en-US" sz="2400" dirty="0">
                <a:solidFill>
                  <a:srgbClr val="000000"/>
                </a:solidFill>
                <a:latin typeface="Arial (Body)"/>
                <a:ea typeface="Times New Roman" panose="02020603050405020304" pitchFamily="18" charset="0"/>
              </a:rPr>
              <a:t>­ point variables may result in imprecise counter values and inaccurate termination tests.</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160590691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smtClean="0"/>
              <a:t>Figure 4.23 An </a:t>
            </a:r>
            <a:r>
              <a:rPr lang="en-US" dirty="0"/>
              <a:t>U</a:t>
            </a:r>
            <a:r>
              <a:rPr lang="en-US" dirty="0" smtClean="0"/>
              <a:t>nstructured Flowchart</a:t>
            </a:r>
            <a:endParaRPr lang="en-US" dirty="0"/>
          </a:p>
        </p:txBody>
      </p:sp>
      <p:pic>
        <p:nvPicPr>
          <p:cNvPr id="5" name="Picture 4" descr="A diagram illustrating a simple unstructured flowchart. The processes flow as follows. starting at termination symbol. The flow leads to a process symbol which in turn leads to a decision symbol. The decision symbol further leads to other decision symbol. The first decision symbol reverts back to process symbol. The second decision symbol proceed the flow to a process symbol below it. Finally the process symbol proceeds to a termination symbol. The process symbol at the end of the flow reverts back to the second decision symbol in the flowchart. The second decision symbol reverts back to the first decision symbo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46" y="1968300"/>
            <a:ext cx="7376108" cy="2979457"/>
          </a:xfrm>
          <a:prstGeom prst="rect">
            <a:avLst/>
          </a:prstGeom>
        </p:spPr>
      </p:pic>
    </p:spTree>
    <p:extLst>
      <p:ext uri="{BB962C8B-B14F-4D97-AF65-F5344CB8AC3E}">
        <p14:creationId xmlns:p14="http://schemas.microsoft.com/office/powerpoint/2010/main" val="39118187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26757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4.12 Structured Programming Summary </a:t>
            </a:r>
            <a:r>
              <a:rPr lang="en-US" sz="2000" b="0" kern="1200" dirty="0" smtClean="0">
                <a:latin typeface="Times New Roman" panose="02020603050405020304" pitchFamily="18" charset="0"/>
                <a:ea typeface="+mj-ea"/>
                <a:cs typeface="+mj-cs"/>
              </a:rPr>
              <a:t>(9 of 12)</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p:txBody>
          <a:bodyPr/>
          <a:lstStyle/>
          <a:p>
            <a:pPr lvl="0">
              <a:tabLst/>
            </a:pPr>
            <a:r>
              <a:rPr lang="en-US" altLang="en-US" sz="2400" kern="1200" dirty="0">
                <a:solidFill>
                  <a:srgbClr val="000000"/>
                </a:solidFill>
                <a:latin typeface="Arial (Body)"/>
              </a:rPr>
              <a:t>Sequence is straighforward.</a:t>
            </a:r>
          </a:p>
          <a:p>
            <a:pPr lvl="0">
              <a:tabLst/>
            </a:pPr>
            <a:r>
              <a:rPr lang="en-US" altLang="en-US" sz="2400" kern="1200" dirty="0">
                <a:solidFill>
                  <a:srgbClr val="000000"/>
                </a:solidFill>
                <a:latin typeface="Arial (Body)"/>
              </a:rPr>
              <a:t>Selection is implemented in one of three ways:</a:t>
            </a:r>
          </a:p>
          <a:p>
            <a:pPr marL="741600" lvl="1" indent="-284400">
              <a:buFont typeface="Arial" panose="020B0604020202020204" pitchFamily="34" charset="0"/>
              <a:buChar char="–"/>
            </a:pPr>
            <a:r>
              <a:rPr lang="en-US" altLang="en-US" sz="2400" kern="1200" dirty="0">
                <a:solidFill>
                  <a:srgbClr val="000000"/>
                </a:solidFill>
                <a:latin typeface="Consolas" panose="020B0609020204030204" pitchFamily="49" charset="0"/>
                <a:cs typeface="Consolas" panose="020B0609020204030204" pitchFamily="49" charset="0"/>
              </a:rPr>
              <a:t>if</a:t>
            </a:r>
            <a:r>
              <a:rPr lang="en-US" altLang="en-US" sz="2400" kern="1200" dirty="0">
                <a:solidFill>
                  <a:srgbClr val="000000"/>
                </a:solidFill>
                <a:latin typeface="Arial (Body)"/>
              </a:rPr>
              <a:t> statement (single selection)</a:t>
            </a:r>
          </a:p>
          <a:p>
            <a:pPr marL="741600" lvl="1" indent="-284400">
              <a:buFont typeface="Arial" panose="020B0604020202020204" pitchFamily="34" charset="0"/>
              <a:buChar char="–"/>
            </a:pPr>
            <a:r>
              <a:rPr lang="en-US" altLang="en-US" sz="2400" kern="1200" dirty="0">
                <a:solidFill>
                  <a:srgbClr val="000000"/>
                </a:solidFill>
                <a:latin typeface="Consolas" panose="020B0609020204030204" pitchFamily="49" charset="0"/>
                <a:cs typeface="Consolas" panose="020B0609020204030204" pitchFamily="49" charset="0"/>
              </a:rPr>
              <a:t>if…else</a:t>
            </a:r>
            <a:r>
              <a:rPr lang="en-US" altLang="en-US" sz="2400" kern="1200" dirty="0">
                <a:solidFill>
                  <a:srgbClr val="000000"/>
                </a:solidFill>
                <a:latin typeface="Arial (Body)"/>
              </a:rPr>
              <a:t> statement (double selection)</a:t>
            </a:r>
          </a:p>
          <a:p>
            <a:pPr marL="741600" lvl="1" indent="-284400">
              <a:buFont typeface="Arial" panose="020B0604020202020204" pitchFamily="34" charset="0"/>
              <a:buChar char="–"/>
            </a:pPr>
            <a:r>
              <a:rPr lang="en-US" altLang="en-US" sz="2400" kern="1200" dirty="0">
                <a:solidFill>
                  <a:srgbClr val="000000"/>
                </a:solidFill>
                <a:latin typeface="Consolas" panose="020B0609020204030204" pitchFamily="49" charset="0"/>
                <a:cs typeface="Consolas" panose="020B0609020204030204" pitchFamily="49" charset="0"/>
              </a:rPr>
              <a:t>switch</a:t>
            </a:r>
            <a:r>
              <a:rPr lang="en-US" altLang="en-US" sz="2400" kern="1200" dirty="0">
                <a:solidFill>
                  <a:srgbClr val="000000"/>
                </a:solidFill>
                <a:latin typeface="Arial (Body)"/>
              </a:rPr>
              <a:t> statement (multiple selection)</a:t>
            </a:r>
          </a:p>
          <a:p>
            <a:pPr lvl="0">
              <a:tabLst/>
            </a:pPr>
            <a:r>
              <a:rPr lang="en-US" altLang="en-US" sz="2400" kern="1200" dirty="0">
                <a:solidFill>
                  <a:srgbClr val="000000"/>
                </a:solidFill>
                <a:latin typeface="Arial (Body)"/>
              </a:rPr>
              <a:t>In fact, it’s straightforward to prove that the simple </a:t>
            </a:r>
            <a:r>
              <a:rPr lang="en-US" altLang="en-US" sz="2400" kern="1200" dirty="0">
                <a:solidFill>
                  <a:srgbClr val="000000"/>
                </a:solidFill>
                <a:latin typeface="Consolas" panose="020B0609020204030204" pitchFamily="49" charset="0"/>
                <a:cs typeface="Consolas" panose="020B0609020204030204" pitchFamily="49" charset="0"/>
              </a:rPr>
              <a:t>if </a:t>
            </a:r>
            <a:r>
              <a:rPr lang="en-US" altLang="en-US" sz="2400" kern="1200" dirty="0">
                <a:solidFill>
                  <a:srgbClr val="000000"/>
                </a:solidFill>
                <a:latin typeface="Arial (Body)"/>
              </a:rPr>
              <a:t>statement is sufficient to provide any form of selection—everything that can be done with the </a:t>
            </a:r>
            <a:r>
              <a:rPr lang="en-US" altLang="en-US" sz="2400" kern="1200" dirty="0">
                <a:solidFill>
                  <a:srgbClr val="000000"/>
                </a:solidFill>
                <a:latin typeface="Consolas" panose="020B0609020204030204" pitchFamily="49" charset="0"/>
                <a:cs typeface="Consolas" panose="020B0609020204030204" pitchFamily="49" charset="0"/>
              </a:rPr>
              <a:t>if…else</a:t>
            </a:r>
            <a:r>
              <a:rPr lang="en-US" altLang="en-US" sz="2400" kern="1200" dirty="0">
                <a:solidFill>
                  <a:srgbClr val="000000"/>
                </a:solidFill>
                <a:latin typeface="Arial (Body)"/>
              </a:rPr>
              <a:t> statement and the </a:t>
            </a:r>
            <a:r>
              <a:rPr lang="en-US" altLang="en-US" sz="2400" kern="1200" dirty="0">
                <a:solidFill>
                  <a:srgbClr val="000000"/>
                </a:solidFill>
                <a:latin typeface="Consolas" panose="020B0609020204030204" pitchFamily="49" charset="0"/>
                <a:cs typeface="Consolas" panose="020B0609020204030204" pitchFamily="49" charset="0"/>
              </a:rPr>
              <a:t>switch</a:t>
            </a:r>
            <a:r>
              <a:rPr lang="en-US" altLang="en-US" sz="2400" kern="1200" dirty="0">
                <a:solidFill>
                  <a:srgbClr val="000000"/>
                </a:solidFill>
                <a:latin typeface="Arial (Body)"/>
              </a:rPr>
              <a:t> statement can be implemented with one or more </a:t>
            </a:r>
            <a:r>
              <a:rPr lang="en-US" altLang="en-US" sz="2400" kern="1200" dirty="0">
                <a:solidFill>
                  <a:srgbClr val="000000"/>
                </a:solidFill>
                <a:latin typeface="Consolas" panose="020B0609020204030204" pitchFamily="49" charset="0"/>
                <a:cs typeface="Consolas" panose="020B0609020204030204" pitchFamily="49" charset="0"/>
              </a:rPr>
              <a:t>if</a:t>
            </a:r>
            <a:r>
              <a:rPr lang="en-US" altLang="en-US" sz="2400" kern="1200" dirty="0">
                <a:solidFill>
                  <a:srgbClr val="000000"/>
                </a:solidFill>
                <a:latin typeface="Arial (Body)"/>
              </a:rPr>
              <a:t> statements</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0498079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4857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4.12 Structured Programming Summary </a:t>
            </a:r>
            <a:r>
              <a:rPr lang="en-US" sz="2000" b="0" kern="1200" dirty="0" smtClean="0">
                <a:latin typeface="Times New Roman" panose="02020603050405020304" pitchFamily="18" charset="0"/>
                <a:ea typeface="+mj-ea"/>
                <a:cs typeface="+mj-cs"/>
              </a:rPr>
              <a:t>(10 of 12)</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p:txBody>
          <a:bodyPr/>
          <a:lstStyle/>
          <a:p>
            <a:pPr lvl="0">
              <a:tabLst/>
            </a:pPr>
            <a:r>
              <a:rPr lang="en-US" altLang="en-US" sz="2400" kern="1200" dirty="0">
                <a:solidFill>
                  <a:srgbClr val="000000"/>
                </a:solidFill>
                <a:latin typeface="Arial (Body)"/>
              </a:rPr>
              <a:t>Iteration is implemented in one of three ways:</a:t>
            </a:r>
          </a:p>
          <a:p>
            <a:pPr marL="741600" lvl="1" indent="-284400">
              <a:buFont typeface="Arial" panose="020B0604020202020204" pitchFamily="34" charset="0"/>
              <a:buChar char="–"/>
            </a:pPr>
            <a:r>
              <a:rPr lang="en-US" altLang="en-US" sz="2400" kern="1200" dirty="0">
                <a:solidFill>
                  <a:srgbClr val="000000"/>
                </a:solidFill>
                <a:latin typeface="Consolas" panose="020B0609020204030204" pitchFamily="49" charset="0"/>
                <a:cs typeface="Consolas" panose="020B0609020204030204" pitchFamily="49" charset="0"/>
              </a:rPr>
              <a:t>while</a:t>
            </a:r>
            <a:r>
              <a:rPr lang="en-US" altLang="en-US" sz="2400" kern="1200" dirty="0">
                <a:solidFill>
                  <a:srgbClr val="000000"/>
                </a:solidFill>
                <a:latin typeface="Arial (Body)"/>
              </a:rPr>
              <a:t> statement</a:t>
            </a:r>
          </a:p>
          <a:p>
            <a:pPr marL="741600" lvl="1" indent="-284400">
              <a:buFont typeface="Arial" panose="020B0604020202020204" pitchFamily="34" charset="0"/>
              <a:buChar char="–"/>
            </a:pPr>
            <a:r>
              <a:rPr lang="en-US" altLang="en-US" sz="2400" kern="1200" dirty="0">
                <a:solidFill>
                  <a:srgbClr val="000000"/>
                </a:solidFill>
                <a:latin typeface="Consolas" panose="020B0609020204030204" pitchFamily="49" charset="0"/>
                <a:cs typeface="Consolas" panose="020B0609020204030204" pitchFamily="49" charset="0"/>
              </a:rPr>
              <a:t>do…while</a:t>
            </a:r>
            <a:r>
              <a:rPr lang="en-US" altLang="en-US" sz="2400" kern="1200" dirty="0">
                <a:solidFill>
                  <a:srgbClr val="000000"/>
                </a:solidFill>
                <a:latin typeface="Arial (Body)"/>
              </a:rPr>
              <a:t> statement</a:t>
            </a:r>
          </a:p>
          <a:p>
            <a:pPr marL="741600" lvl="1" indent="-284400">
              <a:buFont typeface="Arial" panose="020B0604020202020204" pitchFamily="34" charset="0"/>
              <a:buChar char="–"/>
            </a:pPr>
            <a:r>
              <a:rPr lang="en-US" altLang="en-US" sz="2400" kern="1200" dirty="0">
                <a:solidFill>
                  <a:srgbClr val="000000"/>
                </a:solidFill>
                <a:latin typeface="Consolas" panose="020B0609020204030204" pitchFamily="49" charset="0"/>
                <a:cs typeface="Consolas" panose="020B0609020204030204" pitchFamily="49" charset="0"/>
              </a:rPr>
              <a:t>for</a:t>
            </a:r>
            <a:r>
              <a:rPr lang="en-US" altLang="en-US" sz="2400" kern="1200" dirty="0">
                <a:solidFill>
                  <a:srgbClr val="000000"/>
                </a:solidFill>
                <a:latin typeface="Arial (Body)"/>
              </a:rPr>
              <a:t> statement</a:t>
            </a:r>
          </a:p>
          <a:p>
            <a:pPr lvl="0">
              <a:tabLst/>
            </a:pPr>
            <a:r>
              <a:rPr lang="en-US" altLang="en-US" sz="2400" kern="1200" dirty="0">
                <a:solidFill>
                  <a:srgbClr val="000000"/>
                </a:solidFill>
                <a:latin typeface="Arial (Body)"/>
              </a:rPr>
              <a:t>It’s straightforward to prove that the </a:t>
            </a:r>
            <a:r>
              <a:rPr lang="en-US" altLang="en-US" sz="2400" kern="1200" dirty="0">
                <a:solidFill>
                  <a:srgbClr val="000000"/>
                </a:solidFill>
                <a:latin typeface="Consolas" panose="020B0609020204030204" pitchFamily="49" charset="0"/>
                <a:cs typeface="Consolas" panose="020B0609020204030204" pitchFamily="49" charset="0"/>
              </a:rPr>
              <a:t>while</a:t>
            </a:r>
            <a:r>
              <a:rPr lang="en-US" altLang="en-US" sz="2400" kern="1200" dirty="0">
                <a:solidFill>
                  <a:srgbClr val="000000"/>
                </a:solidFill>
                <a:latin typeface="Arial (Body)"/>
              </a:rPr>
              <a:t> statement is sufficient to provide any form of iteration.</a:t>
            </a:r>
          </a:p>
          <a:p>
            <a:pPr lvl="0">
              <a:tabLst/>
            </a:pPr>
            <a:r>
              <a:rPr lang="en-US" altLang="en-US" sz="2400" kern="1200" dirty="0">
                <a:solidFill>
                  <a:srgbClr val="000000"/>
                </a:solidFill>
                <a:latin typeface="Arial (Body)"/>
              </a:rPr>
              <a:t>Everything that can be done with the </a:t>
            </a:r>
            <a:r>
              <a:rPr lang="en-US" altLang="en-US" sz="2400" kern="1200" dirty="0">
                <a:solidFill>
                  <a:srgbClr val="000000"/>
                </a:solidFill>
                <a:latin typeface="Consolas" panose="020B0609020204030204" pitchFamily="49" charset="0"/>
                <a:cs typeface="Consolas" panose="020B0609020204030204" pitchFamily="49" charset="0"/>
              </a:rPr>
              <a:t>do…while</a:t>
            </a:r>
            <a:r>
              <a:rPr lang="en-US" altLang="en-US" sz="2400" kern="1200" dirty="0">
                <a:solidFill>
                  <a:srgbClr val="000000"/>
                </a:solidFill>
                <a:latin typeface="Arial (Body)"/>
              </a:rPr>
              <a:t> statement and the </a:t>
            </a:r>
            <a:r>
              <a:rPr lang="en-US" altLang="en-US" sz="2400" kern="1200" dirty="0">
                <a:solidFill>
                  <a:srgbClr val="000000"/>
                </a:solidFill>
                <a:latin typeface="Consolas" panose="020B0609020204030204" pitchFamily="49" charset="0"/>
                <a:cs typeface="Consolas" panose="020B0609020204030204" pitchFamily="49" charset="0"/>
              </a:rPr>
              <a:t>for</a:t>
            </a:r>
            <a:r>
              <a:rPr lang="en-US" altLang="en-US" sz="2400" kern="1200" dirty="0">
                <a:solidFill>
                  <a:srgbClr val="000000"/>
                </a:solidFill>
                <a:latin typeface="Arial (Body)"/>
              </a:rPr>
              <a:t> statement can be done with the </a:t>
            </a:r>
            <a:r>
              <a:rPr lang="en-US" altLang="en-US" sz="2400" kern="1200" dirty="0">
                <a:solidFill>
                  <a:srgbClr val="000000"/>
                </a:solidFill>
                <a:latin typeface="Consolas" panose="020B0609020204030204" pitchFamily="49" charset="0"/>
                <a:cs typeface="Consolas" panose="020B0609020204030204" pitchFamily="49" charset="0"/>
              </a:rPr>
              <a:t>while</a:t>
            </a:r>
            <a:r>
              <a:rPr lang="en-US" altLang="en-US" sz="2400" kern="1200" dirty="0">
                <a:solidFill>
                  <a:srgbClr val="000000"/>
                </a:solidFill>
                <a:latin typeface="Arial (Body)"/>
              </a:rPr>
              <a:t> statement</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142993523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119257"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4.12 Structured Programming Summary </a:t>
            </a:r>
            <a:r>
              <a:rPr lang="en-US" sz="2000" b="0" kern="1200" dirty="0" smtClean="0">
                <a:latin typeface="Times New Roman" panose="02020603050405020304" pitchFamily="18" charset="0"/>
                <a:ea typeface="+mj-ea"/>
                <a:cs typeface="+mj-cs"/>
              </a:rPr>
              <a:t>(11 of 12)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114942"/>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Combining these results illustrates that </a:t>
            </a:r>
            <a:r>
              <a:rPr lang="en-US" altLang="en-US" sz="2400" b="1" kern="1200" dirty="0">
                <a:solidFill>
                  <a:srgbClr val="000000"/>
                </a:solidFill>
                <a:latin typeface="Arial (Body)"/>
                <a:ea typeface="+mn-ea"/>
                <a:cs typeface="+mn-cs"/>
              </a:rPr>
              <a:t>any</a:t>
            </a:r>
            <a:r>
              <a:rPr lang="en-US" altLang="en-US" sz="2400" kern="1200" dirty="0">
                <a:solidFill>
                  <a:srgbClr val="000000"/>
                </a:solidFill>
                <a:latin typeface="Arial (Body)"/>
                <a:ea typeface="+mn-ea"/>
                <a:cs typeface="+mn-cs"/>
              </a:rPr>
              <a:t> form of control ever needed in a C program can be expressed in terms of only </a:t>
            </a:r>
            <a:r>
              <a:rPr lang="en-US" altLang="en-US" sz="2400" b="1" kern="1200" dirty="0">
                <a:solidFill>
                  <a:srgbClr val="000000"/>
                </a:solidFill>
                <a:latin typeface="Arial (Body)"/>
                <a:ea typeface="+mn-ea"/>
                <a:cs typeface="+mn-cs"/>
              </a:rPr>
              <a:t>three</a:t>
            </a:r>
            <a:r>
              <a:rPr lang="en-US" altLang="en-US" sz="2400" kern="1200" dirty="0">
                <a:solidFill>
                  <a:srgbClr val="000000"/>
                </a:solidFill>
                <a:latin typeface="Arial (Body)"/>
                <a:ea typeface="+mn-ea"/>
                <a:cs typeface="+mn-cs"/>
              </a:rPr>
              <a:t> forms of control:</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sequence</a:t>
            </a:r>
          </a:p>
          <a:p>
            <a:pPr marL="741600" lvl="1" indent="-284400">
              <a:buFont typeface="Arial" panose="020B0604020202020204" pitchFamily="34" charset="0"/>
              <a:buChar char="–"/>
            </a:pPr>
            <a:r>
              <a:rPr lang="en-US" altLang="en-US" sz="2400" kern="1200" dirty="0">
                <a:solidFill>
                  <a:srgbClr val="000000"/>
                </a:solidFill>
                <a:latin typeface="Consolas" panose="020B0609020204030204" pitchFamily="49" charset="0"/>
                <a:ea typeface="+mn-ea"/>
                <a:cs typeface="Consolas" panose="020B0609020204030204" pitchFamily="49" charset="0"/>
              </a:rPr>
              <a:t>if</a:t>
            </a:r>
            <a:r>
              <a:rPr lang="en-US" altLang="en-US" sz="2400" kern="1200" dirty="0">
                <a:solidFill>
                  <a:srgbClr val="000000"/>
                </a:solidFill>
                <a:latin typeface="Arial (Body)"/>
                <a:ea typeface="+mn-ea"/>
                <a:cs typeface="+mn-cs"/>
              </a:rPr>
              <a:t> statement (selection)</a:t>
            </a:r>
          </a:p>
          <a:p>
            <a:pPr marL="741600" lvl="1" indent="-284400">
              <a:buFont typeface="Arial" panose="020B0604020202020204" pitchFamily="34" charset="0"/>
              <a:buChar char="–"/>
            </a:pPr>
            <a:r>
              <a:rPr lang="en-US" altLang="en-US" sz="2400" kern="1200" dirty="0">
                <a:solidFill>
                  <a:srgbClr val="000000"/>
                </a:solidFill>
                <a:latin typeface="Consolas" panose="020B0609020204030204" pitchFamily="49" charset="0"/>
                <a:ea typeface="+mn-ea"/>
                <a:cs typeface="Consolas" panose="020B0609020204030204" pitchFamily="49" charset="0"/>
              </a:rPr>
              <a:t>while</a:t>
            </a:r>
            <a:r>
              <a:rPr lang="en-US" altLang="en-US" sz="2400" kern="1200" dirty="0">
                <a:solidFill>
                  <a:srgbClr val="000000"/>
                </a:solidFill>
                <a:latin typeface="Arial (Body)"/>
                <a:ea typeface="+mn-ea"/>
                <a:cs typeface="+mn-cs"/>
              </a:rPr>
              <a:t> statement (iteration)</a:t>
            </a:r>
          </a:p>
          <a:p>
            <a:pPr lvl="0">
              <a:tabLst/>
            </a:pPr>
            <a:r>
              <a:rPr lang="en-US" altLang="en-US" sz="2400" kern="1200" dirty="0">
                <a:solidFill>
                  <a:srgbClr val="000000"/>
                </a:solidFill>
                <a:latin typeface="Arial (Body)"/>
                <a:ea typeface="+mn-ea"/>
                <a:cs typeface="+mn-cs"/>
              </a:rPr>
              <a:t>And these control statements can be combined in only </a:t>
            </a:r>
            <a:r>
              <a:rPr lang="en-US" altLang="en-US" sz="2400" b="1" kern="1200" dirty="0">
                <a:solidFill>
                  <a:srgbClr val="000000"/>
                </a:solidFill>
                <a:latin typeface="Arial (Body)"/>
                <a:ea typeface="+mn-ea"/>
                <a:cs typeface="+mn-cs"/>
              </a:rPr>
              <a:t>two ways—stacking </a:t>
            </a:r>
            <a:r>
              <a:rPr lang="en-US" altLang="en-US" sz="2400" kern="1200" dirty="0">
                <a:solidFill>
                  <a:srgbClr val="000000"/>
                </a:solidFill>
                <a:latin typeface="Arial (Body)"/>
                <a:ea typeface="+mn-ea"/>
                <a:cs typeface="+mn-cs"/>
              </a:rPr>
              <a:t>and </a:t>
            </a:r>
            <a:r>
              <a:rPr lang="en-US" altLang="en-US" sz="2400" b="1" kern="1200" dirty="0">
                <a:solidFill>
                  <a:srgbClr val="000000"/>
                </a:solidFill>
                <a:latin typeface="Arial (Body)"/>
                <a:ea typeface="+mn-ea"/>
                <a:cs typeface="+mn-cs"/>
              </a:rPr>
              <a:t>nesting</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Indeed, structured programming promotes simplicity.</a:t>
            </a:r>
          </a:p>
        </p:txBody>
      </p:sp>
    </p:spTree>
    <p:extLst>
      <p:ext uri="{BB962C8B-B14F-4D97-AF65-F5344CB8AC3E}">
        <p14:creationId xmlns:p14="http://schemas.microsoft.com/office/powerpoint/2010/main" val="331224735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148286"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4.12 Structured Programming Summary </a:t>
            </a:r>
            <a:r>
              <a:rPr lang="en-US" sz="2000" b="0" kern="1200" dirty="0" smtClean="0">
                <a:latin typeface="Times New Roman" panose="02020603050405020304" pitchFamily="18" charset="0"/>
                <a:ea typeface="+mj-ea"/>
                <a:cs typeface="+mj-cs"/>
              </a:rPr>
              <a:t>(12 of 12)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5503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In Chapters 3 and 4, we discussed how to compose programs from control statements containing actions and decisions.</a:t>
            </a:r>
          </a:p>
          <a:p>
            <a:pPr lvl="0">
              <a:tabLst/>
            </a:pPr>
            <a:r>
              <a:rPr lang="en-US" altLang="en-US" sz="2400" kern="1200" dirty="0">
                <a:solidFill>
                  <a:srgbClr val="000000"/>
                </a:solidFill>
                <a:latin typeface="Arial (Body)"/>
                <a:ea typeface="+mn-ea"/>
                <a:cs typeface="+mn-cs"/>
              </a:rPr>
              <a:t>In Chapter 5, we introduce another program structuring unit called the function.</a:t>
            </a:r>
          </a:p>
          <a:p>
            <a:pPr lvl="0">
              <a:tabLst/>
            </a:pPr>
            <a:r>
              <a:rPr lang="en-US" altLang="en-US" sz="2400" kern="1200" dirty="0">
                <a:solidFill>
                  <a:srgbClr val="000000"/>
                </a:solidFill>
                <a:latin typeface="Arial (Body)"/>
                <a:ea typeface="+mn-ea"/>
                <a:cs typeface="+mn-cs"/>
              </a:rPr>
              <a:t>We’ll learn to compose large programs by combining functions, which, in turn, are composed of control statements.</a:t>
            </a:r>
          </a:p>
          <a:p>
            <a:pPr lvl="0">
              <a:tabLst/>
            </a:pPr>
            <a:r>
              <a:rPr lang="en-US" altLang="en-US" sz="2400" kern="1200" dirty="0">
                <a:solidFill>
                  <a:srgbClr val="000000"/>
                </a:solidFill>
                <a:latin typeface="Arial (Body)"/>
                <a:ea typeface="+mn-ea"/>
                <a:cs typeface="+mn-cs"/>
              </a:rPr>
              <a:t>We’ll also </a:t>
            </a:r>
            <a:r>
              <a:rPr lang="en-US" altLang="en-US" sz="2400" kern="1200" dirty="0" smtClean="0">
                <a:solidFill>
                  <a:srgbClr val="000000"/>
                </a:solidFill>
                <a:latin typeface="Arial (Body)"/>
                <a:ea typeface="+mn-ea"/>
                <a:cs typeface="+mn-cs"/>
              </a:rPr>
              <a:t>discuss how </a:t>
            </a:r>
            <a:r>
              <a:rPr lang="en-US" altLang="en-US" sz="2400" kern="1200" dirty="0">
                <a:solidFill>
                  <a:srgbClr val="000000"/>
                </a:solidFill>
                <a:latin typeface="Arial (Body)"/>
                <a:ea typeface="+mn-ea"/>
                <a:cs typeface="+mn-cs"/>
              </a:rPr>
              <a:t>using functions promotes software reusability</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70533148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4.13 Secure C Programming </a:t>
            </a:r>
            <a:r>
              <a:rPr lang="en-US" sz="2000" b="0" kern="1200" dirty="0" smtClean="0">
                <a:latin typeface="Times New Roman" panose="02020603050405020304" pitchFamily="18" charset="0"/>
                <a:ea typeface="+mj-ea"/>
                <a:cs typeface="+mj-cs"/>
              </a:rPr>
              <a:t>(1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Checking Function </a:t>
            </a:r>
            <a:r>
              <a:rPr lang="en-US" sz="2400" b="1" kern="1200" dirty="0">
                <a:solidFill>
                  <a:srgbClr val="000000"/>
                </a:solidFill>
                <a:latin typeface="Consolas" panose="020B0609020204030204" pitchFamily="49" charset="0"/>
                <a:ea typeface="+mn-ea"/>
                <a:cs typeface="Consolas" panose="020B0609020204030204" pitchFamily="49" charset="0"/>
              </a:rPr>
              <a:t>scanf</a:t>
            </a:r>
            <a:r>
              <a:rPr lang="en-US" sz="2400" b="1" kern="1200" dirty="0">
                <a:solidFill>
                  <a:srgbClr val="000000"/>
                </a:solidFill>
                <a:latin typeface="Arial (Body)"/>
                <a:ea typeface="+mn-ea"/>
                <a:cs typeface="+mn-cs"/>
              </a:rPr>
              <a:t>’s Return Value</a:t>
            </a:r>
          </a:p>
          <a:p>
            <a:pPr lvl="0">
              <a:tabLst/>
              <a:defRPr/>
            </a:pPr>
            <a:r>
              <a:rPr lang="en-US" sz="2400" kern="1200" dirty="0">
                <a:solidFill>
                  <a:srgbClr val="000000"/>
                </a:solidFill>
                <a:latin typeface="Arial (Body)"/>
                <a:ea typeface="+mn-ea"/>
                <a:cs typeface="+mn-cs"/>
              </a:rPr>
              <a:t>Figure </a:t>
            </a:r>
            <a:r>
              <a:rPr lang="en-US" sz="2400" kern="1200" dirty="0" smtClean="0">
                <a:solidFill>
                  <a:srgbClr val="000000"/>
                </a:solidFill>
                <a:latin typeface="Arial (Body)"/>
                <a:ea typeface="+mn-ea"/>
                <a:cs typeface="+mn-cs"/>
              </a:rPr>
              <a:t>4.6</a:t>
            </a:r>
            <a:r>
              <a:rPr lang="en-US" altLang="en-US" sz="2400" dirty="0">
                <a:solidFill>
                  <a:srgbClr val="000000"/>
                </a:solidFill>
              </a:rPr>
              <a:t> (see slide </a:t>
            </a:r>
            <a:r>
              <a:rPr lang="en-US" altLang="en-US" sz="2400" dirty="0" smtClean="0">
                <a:solidFill>
                  <a:srgbClr val="000000"/>
                </a:solidFill>
              </a:rPr>
              <a:t>48-49)</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used the math library function </a:t>
            </a:r>
            <a:r>
              <a:rPr lang="en-US" sz="2400" kern="1200" dirty="0">
                <a:solidFill>
                  <a:srgbClr val="000000"/>
                </a:solidFill>
                <a:latin typeface="Consolas" panose="020B0609020204030204" pitchFamily="49" charset="0"/>
                <a:ea typeface="+mn-ea"/>
                <a:cs typeface="Consolas" panose="020B0609020204030204" pitchFamily="49" charset="0"/>
              </a:rPr>
              <a:t>pow</a:t>
            </a:r>
            <a:r>
              <a:rPr lang="en-US" sz="2400" kern="1200" dirty="0">
                <a:solidFill>
                  <a:srgbClr val="000000"/>
                </a:solidFill>
                <a:latin typeface="Arial (Body)"/>
                <a:ea typeface="+mn-ea"/>
                <a:cs typeface="+mn-cs"/>
              </a:rPr>
              <a:t>, which calculates the value of its first argument raised to the power of its second argument and </a:t>
            </a:r>
            <a:r>
              <a:rPr lang="en-US" sz="2400" b="1" kern="1200" dirty="0">
                <a:solidFill>
                  <a:srgbClr val="000000"/>
                </a:solidFill>
                <a:latin typeface="Arial (Body)"/>
                <a:ea typeface="+mn-ea"/>
                <a:cs typeface="+mn-cs"/>
              </a:rPr>
              <a:t>returns</a:t>
            </a:r>
            <a:r>
              <a:rPr lang="en-US" sz="2400" kern="1200" dirty="0">
                <a:solidFill>
                  <a:srgbClr val="000000"/>
                </a:solidFill>
                <a:latin typeface="Arial (Body)"/>
                <a:ea typeface="+mn-ea"/>
                <a:cs typeface="+mn-cs"/>
              </a:rPr>
              <a:t> the result as a </a:t>
            </a:r>
            <a:r>
              <a:rPr lang="en-US" sz="2400" kern="1200" dirty="0">
                <a:solidFill>
                  <a:srgbClr val="000000"/>
                </a:solidFill>
                <a:latin typeface="Consolas" panose="020B0609020204030204" pitchFamily="49" charset="0"/>
                <a:ea typeface="+mn-ea"/>
                <a:cs typeface="Consolas" panose="020B0609020204030204" pitchFamily="49" charset="0"/>
              </a:rPr>
              <a:t>double</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value.</a:t>
            </a:r>
            <a:endParaRPr lang="en-US" sz="2400" kern="1200" dirty="0">
              <a:solidFill>
                <a:srgbClr val="000000"/>
              </a:solidFill>
              <a:latin typeface="Arial (Body)"/>
              <a:ea typeface="+mn-ea"/>
              <a:cs typeface="+mn-cs"/>
            </a:endParaRPr>
          </a:p>
          <a:p>
            <a:pPr lvl="0">
              <a:tabLst/>
              <a:defRPr/>
            </a:pPr>
            <a:r>
              <a:rPr lang="en-US" sz="2400" kern="1200" dirty="0">
                <a:solidFill>
                  <a:srgbClr val="000000"/>
                </a:solidFill>
                <a:latin typeface="Arial (Body)"/>
                <a:ea typeface="+mn-ea"/>
                <a:cs typeface="+mn-cs"/>
              </a:rPr>
              <a:t>The calculation’s result was then used in the statement that called </a:t>
            </a:r>
            <a:r>
              <a:rPr lang="en-US" sz="2400" kern="1200" dirty="0" smtClean="0">
                <a:solidFill>
                  <a:srgbClr val="000000"/>
                </a:solidFill>
                <a:latin typeface="Consolas" panose="020B0609020204030204" pitchFamily="49" charset="0"/>
                <a:ea typeface="+mn-ea"/>
                <a:cs typeface="Consolas" panose="020B0609020204030204" pitchFamily="49" charset="0"/>
              </a:rPr>
              <a:t>pow</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78277825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4.13 Secure C Programming </a:t>
            </a:r>
            <a:r>
              <a:rPr lang="en-US" sz="2000" b="0" kern="1200" dirty="0" smtClean="0">
                <a:latin typeface="Times New Roman" panose="02020603050405020304" pitchFamily="18" charset="0"/>
                <a:ea typeface="+mj-ea"/>
                <a:cs typeface="+mj-cs"/>
              </a:rPr>
              <a:t>(2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5503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Many functions return values indicating whether they executed </a:t>
            </a:r>
            <a:r>
              <a:rPr lang="en-US" altLang="en-US" sz="2400" kern="1200" dirty="0" smtClean="0">
                <a:solidFill>
                  <a:srgbClr val="000000"/>
                </a:solidFill>
                <a:latin typeface="Arial (Body)"/>
                <a:ea typeface="+mn-ea"/>
                <a:cs typeface="+mn-cs"/>
              </a:rPr>
              <a:t>successfully.</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For example, function </a:t>
            </a:r>
            <a:r>
              <a:rPr lang="en-US" altLang="en-US" sz="2400" kern="1200" dirty="0">
                <a:solidFill>
                  <a:srgbClr val="000000"/>
                </a:solidFill>
                <a:latin typeface="Consolas" panose="020B0609020204030204" pitchFamily="49" charset="0"/>
                <a:ea typeface="+mn-ea"/>
                <a:cs typeface="Consolas" panose="020B0609020204030204" pitchFamily="49" charset="0"/>
              </a:rPr>
              <a:t>scanf</a:t>
            </a:r>
            <a:r>
              <a:rPr lang="en-US" altLang="en-US" sz="2400" kern="1200" dirty="0">
                <a:solidFill>
                  <a:srgbClr val="000000"/>
                </a:solidFill>
                <a:latin typeface="Arial (Body)"/>
                <a:ea typeface="+mn-ea"/>
                <a:cs typeface="+mn-cs"/>
              </a:rPr>
              <a:t> returns an </a:t>
            </a:r>
            <a:r>
              <a:rPr lang="en-US" altLang="en-US" sz="2400" kern="1200" dirty="0">
                <a:solidFill>
                  <a:srgbClr val="000000"/>
                </a:solidFill>
                <a:latin typeface="Consolas" panose="020B0609020204030204" pitchFamily="49" charset="0"/>
                <a:ea typeface="+mn-ea"/>
                <a:cs typeface="Consolas" panose="020B0609020204030204" pitchFamily="49" charset="0"/>
              </a:rPr>
              <a:t>int</a:t>
            </a:r>
            <a:r>
              <a:rPr lang="en-US" altLang="en-US" sz="2400" kern="1200" dirty="0">
                <a:solidFill>
                  <a:srgbClr val="000000"/>
                </a:solidFill>
                <a:latin typeface="Arial (Body)"/>
                <a:ea typeface="+mn-ea"/>
                <a:cs typeface="+mn-cs"/>
              </a:rPr>
              <a:t> indicating whether the input operation was </a:t>
            </a:r>
            <a:r>
              <a:rPr lang="en-US" altLang="en-US" sz="2400" kern="1200" dirty="0" smtClean="0">
                <a:solidFill>
                  <a:srgbClr val="000000"/>
                </a:solidFill>
                <a:latin typeface="Arial (Body)"/>
                <a:ea typeface="+mn-ea"/>
                <a:cs typeface="+mn-cs"/>
              </a:rPr>
              <a:t>successful.</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If an input failure occurs, </a:t>
            </a:r>
            <a:r>
              <a:rPr lang="en-US" altLang="en-US" sz="2400" kern="1200" dirty="0">
                <a:solidFill>
                  <a:srgbClr val="000000"/>
                </a:solidFill>
                <a:latin typeface="Consolas" panose="020B0609020204030204" pitchFamily="49" charset="0"/>
                <a:ea typeface="+mn-ea"/>
                <a:cs typeface="Consolas" panose="020B0609020204030204" pitchFamily="49" charset="0"/>
              </a:rPr>
              <a:t>scanf</a:t>
            </a:r>
            <a:r>
              <a:rPr lang="en-US" altLang="en-US" sz="2400" kern="1200" dirty="0">
                <a:solidFill>
                  <a:srgbClr val="000000"/>
                </a:solidFill>
                <a:latin typeface="Arial (Body)"/>
                <a:ea typeface="+mn-ea"/>
                <a:cs typeface="+mn-cs"/>
              </a:rPr>
              <a:t> returns the value </a:t>
            </a:r>
            <a:r>
              <a:rPr lang="en-US" altLang="en-US" sz="2400" kern="1200" dirty="0" smtClean="0">
                <a:solidFill>
                  <a:srgbClr val="000000"/>
                </a:solidFill>
                <a:latin typeface="Consolas" panose="020B0609020204030204" pitchFamily="49" charset="0"/>
                <a:ea typeface="+mn-ea"/>
                <a:cs typeface="Consolas" panose="020B0609020204030204" pitchFamily="49" charset="0"/>
              </a:rPr>
              <a:t>E</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400" kern="1200" dirty="0" smtClean="0">
                <a:solidFill>
                  <a:srgbClr val="000000"/>
                </a:solidFill>
                <a:latin typeface="Consolas" panose="020B0609020204030204" pitchFamily="49" charset="0"/>
                <a:ea typeface="+mn-ea"/>
                <a:cs typeface="Consolas" panose="020B0609020204030204" pitchFamily="49" charset="0"/>
              </a:rPr>
              <a:t>O</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400" kern="1200" dirty="0" smtClean="0">
                <a:solidFill>
                  <a:srgbClr val="000000"/>
                </a:solidFill>
                <a:latin typeface="Consolas" panose="020B0609020204030204" pitchFamily="49" charset="0"/>
                <a:ea typeface="+mn-ea"/>
                <a:cs typeface="Consolas" panose="020B0609020204030204" pitchFamily="49" charset="0"/>
              </a:rPr>
              <a:t>F </a:t>
            </a:r>
            <a:r>
              <a:rPr lang="en-US" altLang="en-US" sz="2400" kern="1200" dirty="0" smtClean="0">
                <a:solidFill>
                  <a:srgbClr val="000000"/>
                </a:solidFill>
                <a:latin typeface="Arial (Body)"/>
                <a:ea typeface="+mn-ea"/>
                <a:cs typeface="+mn-cs"/>
              </a:rPr>
              <a:t>(defined </a:t>
            </a:r>
            <a:r>
              <a:rPr lang="en-US" altLang="en-US" sz="2400" kern="1200" dirty="0">
                <a:solidFill>
                  <a:srgbClr val="000000"/>
                </a:solidFill>
                <a:latin typeface="Arial (Body)"/>
                <a:ea typeface="+mn-ea"/>
                <a:cs typeface="+mn-cs"/>
              </a:rPr>
              <a:t>in </a:t>
            </a:r>
            <a:r>
              <a:rPr lang="en-US" altLang="en-US" sz="2400" kern="1200" dirty="0">
                <a:solidFill>
                  <a:srgbClr val="000000"/>
                </a:solidFill>
                <a:latin typeface="Consolas" panose="020B0609020204030204" pitchFamily="49" charset="0"/>
                <a:ea typeface="+mn-ea"/>
                <a:cs typeface="Consolas" panose="020B0609020204030204" pitchFamily="49" charset="0"/>
              </a:rPr>
              <a:t>&lt;stdio.h&gt;</a:t>
            </a:r>
            <a:r>
              <a:rPr lang="en-US" altLang="en-US" sz="2400" kern="1200" dirty="0">
                <a:solidFill>
                  <a:srgbClr val="000000"/>
                </a:solidFill>
                <a:latin typeface="Arial (Body)"/>
                <a:ea typeface="+mn-ea"/>
                <a:cs typeface="+mn-cs"/>
              </a:rPr>
              <a:t>); otherwise, it returns the number of items that were </a:t>
            </a:r>
            <a:r>
              <a:rPr lang="en-US" altLang="en-US" sz="2400" kern="1200" dirty="0" smtClean="0">
                <a:solidFill>
                  <a:srgbClr val="000000"/>
                </a:solidFill>
                <a:latin typeface="Arial (Body)"/>
                <a:ea typeface="+mn-ea"/>
                <a:cs typeface="+mn-cs"/>
              </a:rPr>
              <a:t>read.</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If this value does not match the number you intended to read, then </a:t>
            </a:r>
            <a:r>
              <a:rPr lang="en-US" altLang="en-US" sz="2400" kern="1200" dirty="0">
                <a:solidFill>
                  <a:srgbClr val="000000"/>
                </a:solidFill>
                <a:latin typeface="Consolas" panose="020B0609020204030204" pitchFamily="49" charset="0"/>
                <a:ea typeface="+mn-ea"/>
                <a:cs typeface="Consolas" panose="020B0609020204030204" pitchFamily="49" charset="0"/>
              </a:rPr>
              <a:t>scanf</a:t>
            </a:r>
            <a:r>
              <a:rPr lang="en-US" altLang="en-US" sz="2400" kern="1200" dirty="0">
                <a:solidFill>
                  <a:srgbClr val="000000"/>
                </a:solidFill>
                <a:latin typeface="Arial (Body)"/>
                <a:ea typeface="+mn-ea"/>
                <a:cs typeface="+mn-cs"/>
              </a:rPr>
              <a:t> was unable to complete the input </a:t>
            </a:r>
            <a:r>
              <a:rPr lang="en-US" altLang="en-US" sz="2400" kern="1200" dirty="0" smtClean="0">
                <a:solidFill>
                  <a:srgbClr val="000000"/>
                </a:solidFill>
                <a:latin typeface="Arial (Body)"/>
                <a:ea typeface="+mn-ea"/>
                <a:cs typeface="+mn-cs"/>
              </a:rPr>
              <a:t>operation.</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76970140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4.13 Secure C Programming </a:t>
            </a:r>
            <a:r>
              <a:rPr lang="en-US" sz="2000" b="0" kern="1200" dirty="0" smtClean="0">
                <a:latin typeface="Times New Roman" panose="02020603050405020304" pitchFamily="18" charset="0"/>
                <a:ea typeface="+mj-ea"/>
                <a:cs typeface="+mj-cs"/>
              </a:rPr>
              <a:t>(3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Consider the following statement from </a:t>
            </a:r>
            <a:r>
              <a:rPr lang="en-US" altLang="en-US" sz="2400" kern="1200" dirty="0" smtClean="0">
                <a:solidFill>
                  <a:srgbClr val="000000"/>
                </a:solidFill>
                <a:latin typeface="Arial (Body)"/>
                <a:ea typeface="+mn-ea"/>
                <a:cs typeface="+mn-cs"/>
              </a:rPr>
              <a:t>Figure 3.6</a:t>
            </a:r>
            <a:endParaRPr lang="en-US" altLang="en-US" sz="2400" kern="1200" dirty="0">
              <a:solidFill>
                <a:srgbClr val="000000"/>
              </a:solidFill>
              <a:latin typeface="Arial (Body)"/>
              <a:ea typeface="+mn-ea"/>
              <a:cs typeface="+mn-cs"/>
            </a:endParaRPr>
          </a:p>
        </p:txBody>
      </p:sp>
      <p:pic>
        <p:nvPicPr>
          <p:cNvPr id="5" name="Picture 4" descr="Computer code reads as follows. scan f left parenthesis double quote percent sign d double quote comma ampersand grade right parenthesis semicolon forward slash forward slash read grade from user."/>
          <p:cNvPicPr>
            <a:picLocks noChangeAspect="1"/>
          </p:cNvPicPr>
          <p:nvPr/>
        </p:nvPicPr>
        <p:blipFill rotWithShape="1">
          <a:blip r:embed="rId2"/>
          <a:srcRect l="3908" t="6242" r="738" b="25793"/>
          <a:stretch/>
        </p:blipFill>
        <p:spPr>
          <a:xfrm>
            <a:off x="1061646" y="2267121"/>
            <a:ext cx="6969872" cy="392194"/>
          </a:xfrm>
          <a:prstGeom prst="rect">
            <a:avLst/>
          </a:prstGeom>
        </p:spPr>
      </p:pic>
      <p:sp>
        <p:nvSpPr>
          <p:cNvPr id="4" name="Text Placeholder 3"/>
          <p:cNvSpPr>
            <a:spLocks noGrp="1"/>
          </p:cNvSpPr>
          <p:nvPr>
            <p:ph type="body" idx="2"/>
          </p:nvPr>
        </p:nvSpPr>
        <p:spPr>
          <a:xfrm>
            <a:off x="457200" y="2823367"/>
            <a:ext cx="8229600" cy="3317083"/>
          </a:xfrm>
        </p:spPr>
        <p:txBody>
          <a:bodyPr/>
          <a:lstStyle/>
          <a:p>
            <a:pPr marL="261938" lvl="1" indent="0">
              <a:spcBef>
                <a:spcPct val="20000"/>
              </a:spcBef>
              <a:buNone/>
            </a:pPr>
            <a:r>
              <a:rPr lang="en-US" altLang="en-US" sz="2400" kern="1200" dirty="0">
                <a:solidFill>
                  <a:srgbClr val="000000"/>
                </a:solidFill>
                <a:latin typeface="Arial (Body)"/>
              </a:rPr>
              <a:t>which expects to read one </a:t>
            </a:r>
            <a:r>
              <a:rPr lang="en-US" altLang="en-US" sz="2400" kern="1200" dirty="0">
                <a:solidFill>
                  <a:srgbClr val="000000"/>
                </a:solidFill>
                <a:latin typeface="Consolas" panose="020B0609020204030204" pitchFamily="49" charset="0"/>
                <a:cs typeface="Consolas" panose="020B0609020204030204" pitchFamily="49" charset="0"/>
              </a:rPr>
              <a:t>int</a:t>
            </a:r>
            <a:r>
              <a:rPr lang="en-US" altLang="en-US" sz="2400" kern="1200" dirty="0">
                <a:solidFill>
                  <a:srgbClr val="000000"/>
                </a:solidFill>
                <a:latin typeface="Arial (Body)"/>
              </a:rPr>
              <a:t> value.</a:t>
            </a:r>
          </a:p>
          <a:p>
            <a:pPr lvl="0">
              <a:tabLst/>
            </a:pPr>
            <a:r>
              <a:rPr lang="en-US" altLang="en-US" sz="2400" kern="1200" dirty="0">
                <a:solidFill>
                  <a:srgbClr val="000000"/>
                </a:solidFill>
                <a:latin typeface="Arial (Body)"/>
              </a:rPr>
              <a:t>If the user enters an integer, </a:t>
            </a:r>
            <a:r>
              <a:rPr lang="en-US" altLang="en-US" sz="2400" kern="1200" dirty="0">
                <a:solidFill>
                  <a:srgbClr val="000000"/>
                </a:solidFill>
                <a:latin typeface="Consolas" panose="020B0609020204030204" pitchFamily="49" charset="0"/>
                <a:cs typeface="Consolas" panose="020B0609020204030204" pitchFamily="49" charset="0"/>
              </a:rPr>
              <a:t>scanf</a:t>
            </a:r>
            <a:r>
              <a:rPr lang="en-US" altLang="en-US" sz="2400" kern="1200" dirty="0">
                <a:solidFill>
                  <a:srgbClr val="000000"/>
                </a:solidFill>
                <a:latin typeface="Arial (Body)"/>
              </a:rPr>
              <a:t> returns </a:t>
            </a:r>
            <a:r>
              <a:rPr lang="en-US" altLang="en-US" sz="2400" kern="1200" dirty="0">
                <a:solidFill>
                  <a:srgbClr val="000000"/>
                </a:solidFill>
                <a:latin typeface="Consolas" panose="020B0609020204030204" pitchFamily="49" charset="0"/>
                <a:cs typeface="Consolas" panose="020B0609020204030204" pitchFamily="49" charset="0"/>
              </a:rPr>
              <a:t>1</a:t>
            </a:r>
            <a:r>
              <a:rPr lang="en-US" altLang="en-US" sz="2400" kern="1200" dirty="0">
                <a:solidFill>
                  <a:srgbClr val="000000"/>
                </a:solidFill>
                <a:latin typeface="Arial (Body)"/>
              </a:rPr>
              <a:t> indicating that one value was indeed read.</a:t>
            </a:r>
          </a:p>
          <a:p>
            <a:pPr lvl="0">
              <a:tabLst/>
            </a:pPr>
            <a:r>
              <a:rPr lang="en-US" altLang="en-US" sz="2400" kern="1200" dirty="0">
                <a:solidFill>
                  <a:srgbClr val="000000"/>
                </a:solidFill>
                <a:latin typeface="Arial (Body)"/>
              </a:rPr>
              <a:t>If the user enters a string, such as </a:t>
            </a:r>
            <a:r>
              <a:rPr lang="en-US" altLang="en-US" sz="2400" kern="1200" dirty="0">
                <a:solidFill>
                  <a:srgbClr val="000000"/>
                </a:solidFill>
                <a:latin typeface="Consolas" panose="020B0609020204030204" pitchFamily="49" charset="0"/>
                <a:cs typeface="Consolas" panose="020B0609020204030204" pitchFamily="49" charset="0"/>
              </a:rPr>
              <a:t>"hello"</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cs typeface="Consolas" panose="020B0609020204030204" pitchFamily="49" charset="0"/>
              </a:rPr>
              <a:t>scanf</a:t>
            </a:r>
            <a:r>
              <a:rPr lang="en-US" altLang="en-US" sz="2400" kern="1200" dirty="0">
                <a:solidFill>
                  <a:srgbClr val="000000"/>
                </a:solidFill>
                <a:latin typeface="Arial (Body)"/>
              </a:rPr>
              <a:t> returns </a:t>
            </a:r>
            <a:r>
              <a:rPr lang="en-US" altLang="en-US" sz="2400" kern="1200" dirty="0">
                <a:solidFill>
                  <a:srgbClr val="000000"/>
                </a:solidFill>
                <a:latin typeface="Consolas" panose="020B0609020204030204" pitchFamily="49" charset="0"/>
                <a:cs typeface="Consolas" panose="020B0609020204030204" pitchFamily="49" charset="0"/>
              </a:rPr>
              <a:t>0</a:t>
            </a:r>
            <a:r>
              <a:rPr lang="en-US" altLang="en-US" sz="2400" kern="1200" dirty="0">
                <a:solidFill>
                  <a:srgbClr val="000000"/>
                </a:solidFill>
                <a:latin typeface="Arial (Body)"/>
              </a:rPr>
              <a:t> indicating that it was unable to read the input as an integer.</a:t>
            </a:r>
          </a:p>
          <a:p>
            <a:pPr lvl="0">
              <a:tabLst/>
            </a:pPr>
            <a:r>
              <a:rPr lang="en-US" altLang="en-US" sz="2400" kern="1200" dirty="0">
                <a:solidFill>
                  <a:srgbClr val="000000"/>
                </a:solidFill>
                <a:latin typeface="Arial (Body)"/>
              </a:rPr>
              <a:t>In this case, the variable grade does not receive a value</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0885355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4.13 Secure C Programming </a:t>
            </a:r>
            <a:r>
              <a:rPr lang="en-US" sz="2000" b="0" kern="1200" dirty="0" smtClean="0">
                <a:latin typeface="Times New Roman" panose="02020603050405020304" pitchFamily="18" charset="0"/>
                <a:ea typeface="+mj-ea"/>
                <a:cs typeface="+mj-cs"/>
              </a:rPr>
              <a:t>(4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lvl="0">
              <a:tabLst/>
              <a:defRPr/>
            </a:pPr>
            <a:r>
              <a:rPr lang="en-US" sz="2400" kern="1200" dirty="0">
                <a:solidFill>
                  <a:srgbClr val="000000"/>
                </a:solidFill>
                <a:latin typeface="Arial (Body)"/>
                <a:ea typeface="+mn-ea"/>
                <a:cs typeface="+mn-cs"/>
              </a:rPr>
              <a:t>Function </a:t>
            </a:r>
            <a:r>
              <a:rPr lang="en-US" sz="2400" kern="1200" dirty="0">
                <a:solidFill>
                  <a:srgbClr val="000000"/>
                </a:solidFill>
                <a:latin typeface="Consolas" panose="020B0609020204030204" pitchFamily="49" charset="0"/>
                <a:ea typeface="+mn-ea"/>
                <a:cs typeface="Consolas" panose="020B0609020204030204" pitchFamily="49" charset="0"/>
              </a:rPr>
              <a:t>scanf</a:t>
            </a:r>
            <a:r>
              <a:rPr lang="en-US" sz="2400" kern="1200" dirty="0">
                <a:solidFill>
                  <a:srgbClr val="000000"/>
                </a:solidFill>
                <a:latin typeface="Arial (Body)"/>
                <a:ea typeface="+mn-ea"/>
                <a:cs typeface="+mn-cs"/>
              </a:rPr>
              <a:t> can read multiple inputs, as </a:t>
            </a:r>
            <a:r>
              <a:rPr lang="en-US" sz="2400" kern="1200" dirty="0" smtClean="0">
                <a:solidFill>
                  <a:srgbClr val="000000"/>
                </a:solidFill>
                <a:latin typeface="Arial (Body)"/>
                <a:ea typeface="+mn-ea"/>
                <a:cs typeface="+mn-cs"/>
              </a:rPr>
              <a:t>in</a:t>
            </a:r>
            <a:endParaRPr lang="en-US" sz="2400" kern="1200" dirty="0">
              <a:solidFill>
                <a:srgbClr val="000000"/>
              </a:solidFill>
              <a:latin typeface="Arial (Body)"/>
              <a:ea typeface="+mn-ea"/>
              <a:cs typeface="+mn-cs"/>
            </a:endParaRPr>
          </a:p>
        </p:txBody>
      </p:sp>
      <p:pic>
        <p:nvPicPr>
          <p:cNvPr id="5" name="Picture 4" descr="Computer code reads as follows. scan f left parenthesis double quote percent sign d percent sign d double quote comma ampersand number 1 comma ampersand number 2 right parenthesis semicolon forward slash forward slash read two integers."/>
          <p:cNvPicPr>
            <a:picLocks noChangeAspect="1"/>
          </p:cNvPicPr>
          <p:nvPr/>
        </p:nvPicPr>
        <p:blipFill rotWithShape="1">
          <a:blip r:embed="rId2"/>
          <a:srcRect l="3197" t="3829"/>
          <a:stretch/>
        </p:blipFill>
        <p:spPr>
          <a:xfrm>
            <a:off x="721457" y="2297444"/>
            <a:ext cx="8024937" cy="524595"/>
          </a:xfrm>
          <a:prstGeom prst="rect">
            <a:avLst/>
          </a:prstGeom>
        </p:spPr>
      </p:pic>
      <p:sp>
        <p:nvSpPr>
          <p:cNvPr id="4" name="Text Placeholder 3"/>
          <p:cNvSpPr>
            <a:spLocks noGrp="1"/>
          </p:cNvSpPr>
          <p:nvPr>
            <p:ph type="body" idx="2"/>
          </p:nvPr>
        </p:nvSpPr>
        <p:spPr>
          <a:xfrm>
            <a:off x="457200" y="2975431"/>
            <a:ext cx="8229600" cy="3120571"/>
          </a:xfrm>
        </p:spPr>
        <p:txBody>
          <a:bodyPr/>
          <a:lstStyle/>
          <a:p>
            <a:pPr lvl="0">
              <a:tabLst/>
              <a:defRPr/>
            </a:pPr>
            <a:r>
              <a:rPr lang="en-US" sz="2400" kern="1200" dirty="0">
                <a:solidFill>
                  <a:srgbClr val="000000"/>
                </a:solidFill>
                <a:latin typeface="Arial (Body)"/>
              </a:rPr>
              <a:t>If the input is successful, </a:t>
            </a:r>
            <a:r>
              <a:rPr lang="en-US" sz="2400" kern="1200" dirty="0">
                <a:solidFill>
                  <a:srgbClr val="000000"/>
                </a:solidFill>
                <a:latin typeface="Consolas" panose="020B0609020204030204" pitchFamily="49" charset="0"/>
                <a:cs typeface="Consolas" panose="020B0609020204030204" pitchFamily="49" charset="0"/>
              </a:rPr>
              <a:t>scanf</a:t>
            </a:r>
            <a:r>
              <a:rPr lang="en-US" sz="2400" kern="1200" dirty="0">
                <a:solidFill>
                  <a:srgbClr val="000000"/>
                </a:solidFill>
                <a:latin typeface="Arial (Body)"/>
              </a:rPr>
              <a:t> will return </a:t>
            </a:r>
            <a:r>
              <a:rPr lang="en-US" sz="2400" kern="1200" dirty="0">
                <a:solidFill>
                  <a:srgbClr val="000000"/>
                </a:solidFill>
                <a:latin typeface="Consolas" panose="020B0609020204030204" pitchFamily="49" charset="0"/>
                <a:cs typeface="Consolas" panose="020B0609020204030204" pitchFamily="49" charset="0"/>
              </a:rPr>
              <a:t>2</a:t>
            </a:r>
            <a:r>
              <a:rPr lang="en-US" sz="2400" kern="1200" dirty="0">
                <a:solidFill>
                  <a:srgbClr val="000000"/>
                </a:solidFill>
                <a:latin typeface="Arial (Body)"/>
              </a:rPr>
              <a:t> indicating that two values were read.</a:t>
            </a:r>
          </a:p>
          <a:p>
            <a:pPr lvl="0">
              <a:tabLst/>
              <a:defRPr/>
            </a:pPr>
            <a:r>
              <a:rPr lang="en-US" sz="2400" kern="1200" dirty="0">
                <a:solidFill>
                  <a:srgbClr val="000000"/>
                </a:solidFill>
                <a:latin typeface="Arial (Body)"/>
              </a:rPr>
              <a:t>If the user enters a string for the first value, </a:t>
            </a:r>
            <a:r>
              <a:rPr lang="en-US" sz="2400" kern="1200" dirty="0">
                <a:solidFill>
                  <a:srgbClr val="000000"/>
                </a:solidFill>
                <a:latin typeface="Consolas" panose="020B0609020204030204" pitchFamily="49" charset="0"/>
                <a:cs typeface="Consolas" panose="020B0609020204030204" pitchFamily="49" charset="0"/>
              </a:rPr>
              <a:t>scanf</a:t>
            </a:r>
            <a:r>
              <a:rPr lang="en-US" sz="2400" kern="1200" dirty="0">
                <a:solidFill>
                  <a:srgbClr val="000000"/>
                </a:solidFill>
                <a:latin typeface="Arial (Body)"/>
              </a:rPr>
              <a:t> will return </a:t>
            </a:r>
            <a:r>
              <a:rPr lang="en-US" sz="2400" kern="1200" dirty="0">
                <a:solidFill>
                  <a:srgbClr val="000000"/>
                </a:solidFill>
                <a:latin typeface="Consolas" panose="020B0609020204030204" pitchFamily="49" charset="0"/>
                <a:cs typeface="Consolas" panose="020B0609020204030204" pitchFamily="49" charset="0"/>
              </a:rPr>
              <a:t>0</a:t>
            </a:r>
            <a:r>
              <a:rPr lang="en-US" sz="2400" kern="1200" dirty="0">
                <a:solidFill>
                  <a:srgbClr val="000000"/>
                </a:solidFill>
                <a:latin typeface="Arial (Body)"/>
              </a:rPr>
              <a:t> and neither </a:t>
            </a:r>
            <a:r>
              <a:rPr lang="en-US" sz="2400" kern="1200" dirty="0">
                <a:solidFill>
                  <a:srgbClr val="000000"/>
                </a:solidFill>
                <a:latin typeface="Consolas" panose="020B0609020204030204" pitchFamily="49" charset="0"/>
                <a:cs typeface="Consolas" panose="020B0609020204030204" pitchFamily="49" charset="0"/>
              </a:rPr>
              <a:t>number1</a:t>
            </a:r>
            <a:r>
              <a:rPr lang="en-US" sz="2400" kern="1200" dirty="0">
                <a:solidFill>
                  <a:srgbClr val="000000"/>
                </a:solidFill>
                <a:latin typeface="Arial (Body)"/>
              </a:rPr>
              <a:t> nor </a:t>
            </a:r>
            <a:r>
              <a:rPr lang="en-US" sz="2400" kern="1200" dirty="0">
                <a:solidFill>
                  <a:srgbClr val="000000"/>
                </a:solidFill>
                <a:latin typeface="Consolas" panose="020B0609020204030204" pitchFamily="49" charset="0"/>
                <a:cs typeface="Consolas" panose="020B0609020204030204" pitchFamily="49" charset="0"/>
              </a:rPr>
              <a:t>number2</a:t>
            </a:r>
            <a:r>
              <a:rPr lang="en-US" sz="2400" kern="1200" dirty="0">
                <a:solidFill>
                  <a:srgbClr val="000000"/>
                </a:solidFill>
                <a:latin typeface="Arial (Body)"/>
              </a:rPr>
              <a:t> will receive values.</a:t>
            </a:r>
          </a:p>
          <a:p>
            <a:pPr lvl="0">
              <a:tabLst/>
              <a:defRPr/>
            </a:pPr>
            <a:r>
              <a:rPr lang="en-US" sz="2400" kern="1200" dirty="0">
                <a:solidFill>
                  <a:srgbClr val="000000"/>
                </a:solidFill>
                <a:latin typeface="Arial (Body)"/>
              </a:rPr>
              <a:t>If the user enters an integer followed by a string, </a:t>
            </a:r>
            <a:r>
              <a:rPr lang="en-US" sz="2400" kern="1200" dirty="0">
                <a:solidFill>
                  <a:srgbClr val="000000"/>
                </a:solidFill>
                <a:latin typeface="Consolas" panose="020B0609020204030204" pitchFamily="49" charset="0"/>
                <a:cs typeface="Consolas" panose="020B0609020204030204" pitchFamily="49" charset="0"/>
              </a:rPr>
              <a:t>scanf</a:t>
            </a:r>
            <a:r>
              <a:rPr lang="en-US" sz="2400" kern="1200" dirty="0">
                <a:solidFill>
                  <a:srgbClr val="000000"/>
                </a:solidFill>
                <a:latin typeface="Arial (Body)"/>
              </a:rPr>
              <a:t> will return </a:t>
            </a:r>
            <a:r>
              <a:rPr lang="en-US" sz="2400" kern="1200" dirty="0">
                <a:solidFill>
                  <a:srgbClr val="000000"/>
                </a:solidFill>
                <a:latin typeface="Consolas" panose="020B0609020204030204" pitchFamily="49" charset="0"/>
                <a:cs typeface="Consolas" panose="020B0609020204030204" pitchFamily="49" charset="0"/>
              </a:rPr>
              <a:t>1 </a:t>
            </a:r>
            <a:r>
              <a:rPr lang="en-US" sz="2400" kern="1200" dirty="0">
                <a:solidFill>
                  <a:srgbClr val="000000"/>
                </a:solidFill>
                <a:latin typeface="Arial (Body)"/>
              </a:rPr>
              <a:t>and only </a:t>
            </a:r>
            <a:r>
              <a:rPr lang="en-US" sz="2400" kern="1200" dirty="0">
                <a:solidFill>
                  <a:srgbClr val="000000"/>
                </a:solidFill>
                <a:latin typeface="Consolas" panose="020B0609020204030204" pitchFamily="49" charset="0"/>
                <a:cs typeface="Consolas" panose="020B0609020204030204" pitchFamily="49" charset="0"/>
              </a:rPr>
              <a:t>number1</a:t>
            </a:r>
            <a:r>
              <a:rPr lang="en-US" sz="2400" kern="1200" dirty="0">
                <a:solidFill>
                  <a:srgbClr val="000000"/>
                </a:solidFill>
                <a:latin typeface="Arial (Body)"/>
              </a:rPr>
              <a:t> will receive a value</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362184639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4.13 Secure C Programming </a:t>
            </a:r>
            <a:r>
              <a:rPr lang="en-US" sz="2000" b="0" kern="1200" dirty="0" smtClean="0">
                <a:latin typeface="Times New Roman" panose="02020603050405020304" pitchFamily="18" charset="0"/>
                <a:ea typeface="+mj-ea"/>
                <a:cs typeface="+mj-cs"/>
              </a:rPr>
              <a:t>(5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To make your input processing more robust, check </a:t>
            </a:r>
            <a:r>
              <a:rPr lang="en-US" altLang="en-US" sz="2400" kern="1200" dirty="0">
                <a:solidFill>
                  <a:srgbClr val="000000"/>
                </a:solidFill>
                <a:latin typeface="Consolas" panose="020B0609020204030204" pitchFamily="49" charset="0"/>
                <a:ea typeface="+mn-ea"/>
                <a:cs typeface="Consolas" panose="020B0609020204030204" pitchFamily="49" charset="0"/>
              </a:rPr>
              <a:t>scanf</a:t>
            </a:r>
            <a:r>
              <a:rPr lang="en-US" altLang="en-US" sz="2400" kern="1200" dirty="0">
                <a:solidFill>
                  <a:srgbClr val="000000"/>
                </a:solidFill>
                <a:latin typeface="Arial (Body)"/>
                <a:ea typeface="+mn-ea"/>
                <a:cs typeface="+mn-cs"/>
              </a:rPr>
              <a:t>’s return value to ensure that the number of inputs read matches the number of inputs </a:t>
            </a:r>
            <a:r>
              <a:rPr lang="en-US" altLang="en-US" sz="2400" kern="1200" dirty="0" smtClean="0">
                <a:solidFill>
                  <a:srgbClr val="000000"/>
                </a:solidFill>
                <a:latin typeface="Arial (Body)"/>
                <a:ea typeface="+mn-ea"/>
                <a:cs typeface="+mn-cs"/>
              </a:rPr>
              <a:t>expected.</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Otherwise, your program will use the values of the variables as if </a:t>
            </a:r>
            <a:r>
              <a:rPr lang="en-US" altLang="en-US" sz="2400" kern="1200" dirty="0" smtClean="0">
                <a:solidFill>
                  <a:srgbClr val="000000"/>
                </a:solidFill>
                <a:latin typeface="Consolas" panose="020B0609020204030204" pitchFamily="49" charset="0"/>
                <a:ea typeface="+mn-ea"/>
                <a:cs typeface="Consolas" panose="020B0609020204030204" pitchFamily="49" charset="0"/>
              </a:rPr>
              <a:t>scanf</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completed </a:t>
            </a:r>
            <a:r>
              <a:rPr lang="en-US" altLang="en-US" sz="2400" kern="1200" dirty="0" smtClean="0">
                <a:solidFill>
                  <a:srgbClr val="000000"/>
                </a:solidFill>
                <a:latin typeface="Arial (Body)"/>
                <a:ea typeface="+mn-ea"/>
                <a:cs typeface="+mn-cs"/>
              </a:rPr>
              <a:t>successfully.</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This could lead to logic errors, program crashes or even </a:t>
            </a:r>
            <a:r>
              <a:rPr lang="en-US" altLang="en-US" sz="2400" kern="1200" dirty="0" smtClean="0">
                <a:solidFill>
                  <a:srgbClr val="000000"/>
                </a:solidFill>
                <a:latin typeface="Arial (Body)"/>
                <a:ea typeface="+mn-ea"/>
                <a:cs typeface="+mn-cs"/>
              </a:rPr>
              <a:t>attacks.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518864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Error-Prevention Tip 4.1</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0" indent="0" eaLnBrk="0" hangingPunct="0">
              <a:spcBef>
                <a:spcPts val="250"/>
              </a:spcBef>
              <a:buNone/>
            </a:pPr>
            <a:r>
              <a:rPr lang="en-US" sz="2400" dirty="0" smtClean="0">
                <a:solidFill>
                  <a:srgbClr val="000000"/>
                </a:solidFill>
                <a:latin typeface="Arial (Body)"/>
                <a:ea typeface="Times New Roman" panose="02020603050405020304" pitchFamily="18" charset="0"/>
              </a:rPr>
              <a:t>Control </a:t>
            </a:r>
            <a:r>
              <a:rPr lang="en-US" sz="2400" dirty="0">
                <a:solidFill>
                  <a:srgbClr val="000000"/>
                </a:solidFill>
                <a:latin typeface="Arial (Body)"/>
                <a:ea typeface="Times New Roman" panose="02020603050405020304" pitchFamily="18" charset="0"/>
              </a:rPr>
              <a:t>counting loops with integer values.</a:t>
            </a:r>
          </a:p>
        </p:txBody>
      </p:sp>
    </p:spTree>
    <p:extLst>
      <p:ext uri="{BB962C8B-B14F-4D97-AF65-F5344CB8AC3E}">
        <p14:creationId xmlns:p14="http://schemas.microsoft.com/office/powerpoint/2010/main" val="15911094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4.13 Secure C Programming </a:t>
            </a:r>
            <a:r>
              <a:rPr lang="en-US" sz="2000" b="0" kern="1200" dirty="0" smtClean="0">
                <a:latin typeface="Times New Roman" panose="02020603050405020304" pitchFamily="18" charset="0"/>
                <a:ea typeface="+mj-ea"/>
                <a:cs typeface="+mj-cs"/>
              </a:rPr>
              <a:t>(6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400" b="1" dirty="0">
                <a:solidFill>
                  <a:srgbClr val="000000"/>
                </a:solidFill>
                <a:latin typeface="+mn-lt"/>
              </a:rPr>
              <a:t>Range Checking</a:t>
            </a:r>
          </a:p>
          <a:p>
            <a:pPr eaLnBrk="1" hangingPunct="1">
              <a:defRPr/>
            </a:pPr>
            <a:r>
              <a:rPr lang="en-US" sz="2400" dirty="0">
                <a:solidFill>
                  <a:srgbClr val="000000"/>
                </a:solidFill>
                <a:latin typeface="+mn-lt"/>
              </a:rPr>
              <a:t>Even if a </a:t>
            </a:r>
            <a:r>
              <a:rPr lang="en-US" sz="2400" b="1" dirty="0">
                <a:solidFill>
                  <a:srgbClr val="000000"/>
                </a:solidFill>
                <a:latin typeface="Consolas" panose="020B0609020204030204" pitchFamily="49" charset="0"/>
              </a:rPr>
              <a:t>scanf</a:t>
            </a:r>
            <a:r>
              <a:rPr lang="en-US" sz="2400" dirty="0">
                <a:solidFill>
                  <a:srgbClr val="000000"/>
                </a:solidFill>
                <a:latin typeface="+mn-lt"/>
              </a:rPr>
              <a:t> operates successfully, the values read might still be invalid</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For example, grades are typically integers in the range 0–100. In a program that inputs such grades, you should </a:t>
            </a:r>
            <a:r>
              <a:rPr lang="en-US" sz="2400" b="1" dirty="0">
                <a:solidFill>
                  <a:schemeClr val="tx1"/>
                </a:solidFill>
                <a:latin typeface="+mn-lt"/>
              </a:rPr>
              <a:t>validate</a:t>
            </a:r>
            <a:r>
              <a:rPr lang="en-US" sz="2400" dirty="0">
                <a:solidFill>
                  <a:srgbClr val="000000"/>
                </a:solidFill>
                <a:latin typeface="+mn-lt"/>
              </a:rPr>
              <a:t> the grades by using </a:t>
            </a:r>
            <a:r>
              <a:rPr lang="en-US" sz="2400" b="1" dirty="0">
                <a:solidFill>
                  <a:schemeClr val="tx1"/>
                </a:solidFill>
                <a:latin typeface="+mn-lt"/>
              </a:rPr>
              <a:t>range checking </a:t>
            </a:r>
            <a:r>
              <a:rPr lang="en-US" sz="2400" dirty="0" smtClean="0">
                <a:solidFill>
                  <a:srgbClr val="000000"/>
                </a:solidFill>
                <a:latin typeface="+mn-lt"/>
              </a:rPr>
              <a:t>to </a:t>
            </a:r>
            <a:r>
              <a:rPr lang="en-US" sz="2400" dirty="0">
                <a:solidFill>
                  <a:srgbClr val="000000"/>
                </a:solidFill>
                <a:latin typeface="+mn-lt"/>
              </a:rPr>
              <a:t>ensure that they are values from 0 to 100</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You can then ask the user to reenter any value that’s out of </a:t>
            </a:r>
            <a:r>
              <a:rPr lang="en-US" sz="2400">
                <a:solidFill>
                  <a:srgbClr val="000000"/>
                </a:solidFill>
                <a:latin typeface="+mn-lt"/>
              </a:rPr>
              <a:t>range</a:t>
            </a:r>
            <a:r>
              <a:rPr lang="en-US" sz="240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219648647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4.13 Secure C Programming </a:t>
            </a:r>
            <a:r>
              <a:rPr lang="en-US" sz="2000" b="0" kern="1200" dirty="0" smtClean="0">
                <a:latin typeface="Times New Roman" panose="02020603050405020304" pitchFamily="18" charset="0"/>
                <a:ea typeface="+mj-ea"/>
                <a:cs typeface="+mj-cs"/>
              </a:rPr>
              <a:t>(7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If a program requires inputs from a specific set of values (e.g., non-sequential product codes), you can ensure that each input matches a value in the </a:t>
            </a:r>
            <a:r>
              <a:rPr lang="en-US" altLang="en-US" sz="2400" kern="1200" dirty="0" smtClean="0">
                <a:solidFill>
                  <a:srgbClr val="000000"/>
                </a:solidFill>
                <a:latin typeface="Arial (Body)"/>
                <a:ea typeface="+mn-ea"/>
                <a:cs typeface="+mn-cs"/>
              </a:rPr>
              <a:t>set.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25578461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spc="-35" dirty="0">
                <a:solidFill>
                  <a:schemeClr val="tx2"/>
                </a:solidFill>
                <a:latin typeface="Times New Roman" panose="02020603050405020304" pitchFamily="18" charset="0"/>
                <a:cs typeface="Times New Roman" panose="02020603050405020304" pitchFamily="18" charset="0"/>
              </a:rPr>
              <a:t>E</a:t>
            </a:r>
            <a:r>
              <a:rPr lang="en-US" spc="-30" dirty="0">
                <a:solidFill>
                  <a:schemeClr val="tx2"/>
                </a:solidFill>
                <a:latin typeface="Times New Roman" panose="02020603050405020304" pitchFamily="18" charset="0"/>
                <a:cs typeface="Times New Roman" panose="02020603050405020304" pitchFamily="18" charset="0"/>
              </a:rPr>
              <a:t>rror-Preven</a:t>
            </a:r>
            <a:r>
              <a:rPr lang="en-US" spc="-25" dirty="0">
                <a:solidFill>
                  <a:schemeClr val="tx2"/>
                </a:solidFill>
                <a:latin typeface="Times New Roman" panose="02020603050405020304" pitchFamily="18" charset="0"/>
                <a:cs typeface="Times New Roman" panose="02020603050405020304" pitchFamily="18" charset="0"/>
              </a:rPr>
              <a:t>ti</a:t>
            </a:r>
            <a:r>
              <a:rPr lang="en-US" spc="-30" dirty="0">
                <a:solidFill>
                  <a:schemeClr val="tx2"/>
                </a:solidFill>
                <a:latin typeface="Times New Roman" panose="02020603050405020304" pitchFamily="18" charset="0"/>
                <a:cs typeface="Times New Roman" panose="02020603050405020304" pitchFamily="18" charset="0"/>
              </a:rPr>
              <a:t>on</a:t>
            </a:r>
            <a:r>
              <a:rPr lang="en-US" spc="-330" dirty="0">
                <a:solidFill>
                  <a:schemeClr val="tx2"/>
                </a:solidFill>
                <a:latin typeface="Times New Roman" panose="02020603050405020304" pitchFamily="18" charset="0"/>
                <a:cs typeface="Times New Roman" panose="02020603050405020304" pitchFamily="18" charset="0"/>
              </a:rPr>
              <a:t> </a:t>
            </a:r>
            <a:r>
              <a:rPr lang="en-US" spc="-70" dirty="0">
                <a:solidFill>
                  <a:schemeClr val="tx2"/>
                </a:solidFill>
                <a:latin typeface="Times New Roman" panose="02020603050405020304" pitchFamily="18" charset="0"/>
                <a:cs typeface="Times New Roman" panose="02020603050405020304" pitchFamily="18" charset="0"/>
              </a:rPr>
              <a:t>T</a:t>
            </a:r>
            <a:r>
              <a:rPr lang="en-US" spc="-60" dirty="0">
                <a:solidFill>
                  <a:schemeClr val="tx2"/>
                </a:solidFill>
                <a:latin typeface="Times New Roman" panose="02020603050405020304" pitchFamily="18" charset="0"/>
                <a:cs typeface="Times New Roman" panose="02020603050405020304" pitchFamily="18" charset="0"/>
              </a:rPr>
              <a:t>i</a:t>
            </a:r>
            <a:r>
              <a:rPr lang="en-US" spc="-95" dirty="0">
                <a:solidFill>
                  <a:schemeClr val="tx2"/>
                </a:solidFill>
                <a:latin typeface="Times New Roman" panose="02020603050405020304" pitchFamily="18" charset="0"/>
                <a:cs typeface="Times New Roman" panose="02020603050405020304" pitchFamily="18" charset="0"/>
              </a:rPr>
              <a:t>p</a:t>
            </a:r>
            <a:r>
              <a:rPr lang="en-US" spc="-29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370" dirty="0">
                <a:solidFill>
                  <a:schemeClr val="tx2"/>
                </a:solidFill>
                <a:latin typeface="Times New Roman" panose="02020603050405020304" pitchFamily="18" charset="0"/>
                <a:cs typeface="Times New Roman" panose="02020603050405020304" pitchFamily="18" charset="0"/>
              </a:rPr>
              <a:t> </a:t>
            </a:r>
            <a:r>
              <a:rPr lang="en-US" spc="15" dirty="0" smtClean="0">
                <a:solidFill>
                  <a:schemeClr val="tx2"/>
                </a:solidFill>
                <a:latin typeface="Times New Roman" panose="02020603050405020304" pitchFamily="18" charset="0"/>
                <a:cs typeface="Times New Roman" panose="02020603050405020304" pitchFamily="18" charset="0"/>
              </a:rPr>
              <a:t>10</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2400627"/>
          </a:xfrm>
        </p:spPr>
        <p:txBody>
          <a:bodyPr wrap="square" lIns="91425" tIns="91425" rIns="91425" bIns="91425">
            <a:spAutoFit/>
          </a:bodyPr>
          <a:lstStyle/>
          <a:p>
            <a:pPr marL="0" marR="74295" indent="0" eaLnBrk="0" hangingPunct="0">
              <a:spcBef>
                <a:spcPts val="320"/>
              </a:spcBef>
              <a:buNone/>
            </a:pPr>
            <a:r>
              <a:rPr lang="en-US" sz="2400" dirty="0" smtClean="0">
                <a:solidFill>
                  <a:srgbClr val="000000"/>
                </a:solidFill>
                <a:latin typeface="Arial (Body)"/>
                <a:ea typeface="Times New Roman" panose="02020603050405020304" pitchFamily="18" charset="0"/>
              </a:rPr>
              <a:t>To</a:t>
            </a:r>
            <a:r>
              <a:rPr lang="en-US" sz="2400" spc="-190" dirty="0" smtClean="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mak</a:t>
            </a:r>
            <a:r>
              <a:rPr lang="en-US" sz="2400" spc="180" dirty="0" smtClean="0">
                <a:solidFill>
                  <a:srgbClr val="000000"/>
                </a:solidFill>
                <a:latin typeface="Arial (Body)"/>
                <a:ea typeface="Times New Roman" panose="02020603050405020304" pitchFamily="18" charset="0"/>
              </a:rPr>
              <a:t>e </a:t>
            </a:r>
            <a:r>
              <a:rPr lang="en-US" sz="2400" dirty="0" smtClean="0">
                <a:solidFill>
                  <a:srgbClr val="000000"/>
                </a:solidFill>
                <a:latin typeface="Arial (Body)"/>
                <a:ea typeface="Times New Roman" panose="02020603050405020304" pitchFamily="18" charset="0"/>
              </a:rPr>
              <a:t>your</a:t>
            </a:r>
            <a:r>
              <a:rPr lang="en-US" sz="2400" spc="-50" dirty="0" smtClean="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inpu</a:t>
            </a:r>
            <a:r>
              <a:rPr lang="en-US" sz="2400" spc="65" dirty="0" smtClean="0">
                <a:solidFill>
                  <a:srgbClr val="000000"/>
                </a:solidFill>
                <a:latin typeface="Arial (Body)"/>
                <a:ea typeface="Times New Roman" panose="02020603050405020304" pitchFamily="18" charset="0"/>
              </a:rPr>
              <a:t>t </a:t>
            </a:r>
            <a:r>
              <a:rPr lang="en-US" sz="2400" dirty="0" smtClean="0">
                <a:solidFill>
                  <a:srgbClr val="000000"/>
                </a:solidFill>
                <a:latin typeface="Arial (Body)"/>
                <a:ea typeface="Times New Roman" panose="02020603050405020304" pitchFamily="18" charset="0"/>
              </a:rPr>
              <a:t>pro</a:t>
            </a:r>
            <a:r>
              <a:rPr lang="en-US" sz="2400" spc="150" dirty="0" smtClean="0">
                <a:solidFill>
                  <a:srgbClr val="000000"/>
                </a:solidFill>
                <a:latin typeface="Arial (Body)"/>
                <a:ea typeface="Times New Roman" panose="02020603050405020304" pitchFamily="18" charset="0"/>
              </a:rPr>
              <a:t>c</a:t>
            </a:r>
            <a:r>
              <a:rPr lang="en-US" sz="2400" spc="-210" dirty="0" smtClean="0">
                <a:solidFill>
                  <a:srgbClr val="000000"/>
                </a:solidFill>
                <a:latin typeface="Arial (Body)"/>
                <a:ea typeface="Times New Roman" panose="02020603050405020304" pitchFamily="18" charset="0"/>
              </a:rPr>
              <a:t>e</a:t>
            </a:r>
            <a:r>
              <a:rPr lang="en-US" sz="2400" dirty="0" smtClean="0">
                <a:solidFill>
                  <a:srgbClr val="000000"/>
                </a:solidFill>
                <a:latin typeface="Arial (Body)"/>
                <a:ea typeface="Times New Roman" panose="02020603050405020304" pitchFamily="18" charset="0"/>
              </a:rPr>
              <a:t>ssing</a:t>
            </a:r>
            <a:r>
              <a:rPr lang="en-US" sz="2400" spc="-21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more</a:t>
            </a:r>
            <a:r>
              <a:rPr lang="en-US" sz="2400" spc="-13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robust,</a:t>
            </a:r>
            <a:r>
              <a:rPr lang="en-US" sz="2400" spc="-125" dirty="0">
                <a:solidFill>
                  <a:srgbClr val="000000"/>
                </a:solidFill>
                <a:latin typeface="Arial (Body)"/>
                <a:ea typeface="Times New Roman" panose="02020603050405020304" pitchFamily="18" charset="0"/>
              </a:rPr>
              <a:t> </a:t>
            </a:r>
            <a:r>
              <a:rPr lang="en-US" sz="2400" spc="-80" dirty="0">
                <a:solidFill>
                  <a:srgbClr val="000000"/>
                </a:solidFill>
                <a:latin typeface="Arial (Body)"/>
                <a:ea typeface="Times New Roman" panose="02020603050405020304" pitchFamily="18" charset="0"/>
              </a:rPr>
              <a:t>c</a:t>
            </a:r>
            <a:r>
              <a:rPr lang="en-US" sz="2400" spc="-65" dirty="0">
                <a:solidFill>
                  <a:srgbClr val="000000"/>
                </a:solidFill>
                <a:latin typeface="Arial (Body)"/>
                <a:ea typeface="Times New Roman" panose="02020603050405020304" pitchFamily="18" charset="0"/>
              </a:rPr>
              <a:t>h</a:t>
            </a:r>
            <a:r>
              <a:rPr lang="en-US" sz="2400" spc="-85" dirty="0">
                <a:solidFill>
                  <a:srgbClr val="000000"/>
                </a:solidFill>
                <a:latin typeface="Arial (Body)"/>
                <a:ea typeface="Times New Roman" panose="02020603050405020304" pitchFamily="18" charset="0"/>
              </a:rPr>
              <a:t>ec</a:t>
            </a:r>
            <a:r>
              <a:rPr lang="en-US" sz="2400" spc="-70" dirty="0">
                <a:solidFill>
                  <a:srgbClr val="000000"/>
                </a:solidFill>
                <a:latin typeface="Arial (Body)"/>
                <a:ea typeface="Times New Roman" panose="02020603050405020304" pitchFamily="18" charset="0"/>
              </a:rPr>
              <a:t>k</a:t>
            </a:r>
            <a:r>
              <a:rPr lang="en-US" sz="2400" spc="-100" dirty="0">
                <a:solidFill>
                  <a:srgbClr val="000000"/>
                </a:solidFill>
                <a:latin typeface="Arial (Body)"/>
                <a:ea typeface="Times New Roman" panose="02020603050405020304" pitchFamily="18" charset="0"/>
              </a:rPr>
              <a:t> </a:t>
            </a:r>
            <a:r>
              <a:rPr lang="en-US" sz="2400" spc="15"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scan</a:t>
            </a:r>
            <a:r>
              <a:rPr lang="en-US" sz="2400" spc="1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a:t>
            </a:r>
            <a:r>
              <a:rPr lang="en-US" sz="2400" spc="-170" dirty="0" smtClean="0">
                <a:solidFill>
                  <a:srgbClr val="000000"/>
                </a:solidFill>
                <a:latin typeface="Arial (Body)"/>
                <a:ea typeface="Times New Roman" panose="02020603050405020304" pitchFamily="18" charset="0"/>
              </a:rPr>
              <a:t>’</a:t>
            </a:r>
            <a:r>
              <a:rPr lang="en-US" sz="2400" dirty="0" smtClean="0">
                <a:solidFill>
                  <a:srgbClr val="000000"/>
                </a:solidFill>
                <a:latin typeface="Arial (Body)"/>
                <a:ea typeface="Times New Roman" panose="02020603050405020304" pitchFamily="18" charset="0"/>
              </a:rPr>
              <a:t>s</a:t>
            </a:r>
            <a:r>
              <a:rPr lang="en-US" sz="2400" spc="-170" dirty="0" smtClean="0">
                <a:solidFill>
                  <a:srgbClr val="000000"/>
                </a:solidFill>
                <a:latin typeface="Arial (Body)"/>
                <a:ea typeface="Times New Roman" panose="02020603050405020304" pitchFamily="18" charset="0"/>
              </a:rPr>
              <a:t> </a:t>
            </a:r>
            <a:r>
              <a:rPr lang="en-US" sz="2400" spc="-25" dirty="0">
                <a:solidFill>
                  <a:srgbClr val="000000"/>
                </a:solidFill>
                <a:latin typeface="Arial (Body)"/>
                <a:ea typeface="Times New Roman" panose="02020603050405020304" pitchFamily="18" charset="0"/>
              </a:rPr>
              <a:t>re</a:t>
            </a:r>
            <a:r>
              <a:rPr lang="en-US" sz="2400" spc="-20" dirty="0">
                <a:solidFill>
                  <a:srgbClr val="000000"/>
                </a:solidFill>
                <a:latin typeface="Arial (Body)"/>
                <a:ea typeface="Times New Roman" panose="02020603050405020304" pitchFamily="18" charset="0"/>
              </a:rPr>
              <a:t>turn</a:t>
            </a:r>
            <a:r>
              <a:rPr lang="en-US" sz="2400" spc="-1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value</a:t>
            </a:r>
            <a:r>
              <a:rPr lang="en-US" sz="2400" spc="-14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to</a:t>
            </a:r>
            <a:r>
              <a:rPr lang="en-US" sz="2400" spc="-220" dirty="0">
                <a:solidFill>
                  <a:srgbClr val="000000"/>
                </a:solidFill>
                <a:latin typeface="Arial (Body)"/>
                <a:ea typeface="Times New Roman" panose="02020603050405020304" pitchFamily="18" charset="0"/>
              </a:rPr>
              <a:t> </a:t>
            </a:r>
            <a:r>
              <a:rPr lang="en-US" sz="2400" spc="-14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nsure</a:t>
            </a:r>
            <a:r>
              <a:rPr lang="en-US" sz="2400" spc="-12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that</a:t>
            </a:r>
            <a:r>
              <a:rPr lang="en-US" sz="2400" spc="-190" dirty="0">
                <a:solidFill>
                  <a:srgbClr val="000000"/>
                </a:solidFill>
                <a:latin typeface="Arial (Body)"/>
                <a:ea typeface="Times New Roman" panose="02020603050405020304" pitchFamily="18" charset="0"/>
              </a:rPr>
              <a:t> </a:t>
            </a:r>
            <a:r>
              <a:rPr lang="en-US" sz="2400" spc="-70" dirty="0">
                <a:solidFill>
                  <a:srgbClr val="000000"/>
                </a:solidFill>
                <a:latin typeface="Arial (Body)"/>
                <a:ea typeface="Times New Roman" panose="02020603050405020304" pitchFamily="18" charset="0"/>
              </a:rPr>
              <a:t>t</a:t>
            </a:r>
            <a:r>
              <a:rPr lang="en-US" sz="2400" spc="-85" dirty="0">
                <a:solidFill>
                  <a:srgbClr val="000000"/>
                </a:solidFill>
                <a:latin typeface="Arial (Body)"/>
                <a:ea typeface="Times New Roman" panose="02020603050405020304" pitchFamily="18" charset="0"/>
              </a:rPr>
              <a:t>h</a:t>
            </a:r>
            <a:r>
              <a:rPr lang="en-US" sz="2400" spc="-105" dirty="0">
                <a:solidFill>
                  <a:srgbClr val="000000"/>
                </a:solidFill>
                <a:latin typeface="Arial (Body)"/>
                <a:ea typeface="Times New Roman" panose="02020603050405020304" pitchFamily="18" charset="0"/>
              </a:rPr>
              <a:t>e</a:t>
            </a:r>
            <a:r>
              <a:rPr lang="en-US" sz="2400" spc="17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number</a:t>
            </a:r>
            <a:r>
              <a:rPr lang="en-US" sz="2400" spc="-11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of</a:t>
            </a:r>
            <a:r>
              <a:rPr lang="en-US" sz="2400" spc="-22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inputs</a:t>
            </a:r>
            <a:r>
              <a:rPr lang="en-US" sz="2400" spc="-15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r</a:t>
            </a:r>
            <a:r>
              <a:rPr lang="en-US" sz="2400" spc="-195"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ad</a:t>
            </a:r>
            <a:r>
              <a:rPr lang="en-US" sz="2400" spc="-9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mat</a:t>
            </a:r>
            <a:r>
              <a:rPr lang="en-US" sz="2400" spc="-65" dirty="0">
                <a:solidFill>
                  <a:srgbClr val="000000"/>
                </a:solidFill>
                <a:latin typeface="Arial (Body)"/>
                <a:ea typeface="Times New Roman" panose="02020603050405020304" pitchFamily="18" charset="0"/>
              </a:rPr>
              <a:t>c</a:t>
            </a:r>
            <a:r>
              <a:rPr lang="en-US" sz="2400" spc="-8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es</a:t>
            </a:r>
            <a:r>
              <a:rPr lang="en-US" sz="2400" spc="-15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0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15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number</a:t>
            </a:r>
            <a:r>
              <a:rPr lang="en-US" sz="2400" spc="-11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of</a:t>
            </a:r>
            <a:r>
              <a:rPr lang="en-US" sz="2400" spc="-21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inpu</a:t>
            </a:r>
            <a:r>
              <a:rPr lang="en-US" sz="2400" spc="-225"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s</a:t>
            </a:r>
            <a:r>
              <a:rPr lang="en-US" sz="2400" spc="-13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e</a:t>
            </a:r>
            <a:r>
              <a:rPr lang="en-US" sz="2400" spc="-340" dirty="0" smtClean="0">
                <a:solidFill>
                  <a:srgbClr val="000000"/>
                </a:solidFill>
                <a:latin typeface="Arial (Body)"/>
                <a:ea typeface="Times New Roman" panose="02020603050405020304" pitchFamily="18" charset="0"/>
              </a:rPr>
              <a:t>x</a:t>
            </a:r>
            <a:r>
              <a:rPr lang="en-US" sz="2400" dirty="0" smtClean="0">
                <a:solidFill>
                  <a:srgbClr val="000000"/>
                </a:solidFill>
                <a:latin typeface="Arial (Body)"/>
                <a:ea typeface="Times New Roman" panose="02020603050405020304" pitchFamily="18" charset="0"/>
              </a:rPr>
              <a:t>pected.</a:t>
            </a:r>
            <a:r>
              <a:rPr lang="en-US" sz="2400" spc="14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Ot</a:t>
            </a:r>
            <a:r>
              <a:rPr lang="en-US" sz="2400" spc="-11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erwise,</a:t>
            </a:r>
            <a:r>
              <a:rPr lang="en-US" sz="2400" spc="-25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your</a:t>
            </a:r>
            <a:r>
              <a:rPr lang="en-US" sz="2400" spc="-175"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program w</a:t>
            </a:r>
            <a:r>
              <a:rPr lang="en-US" sz="2400" spc="-10" dirty="0" smtClean="0">
                <a:solidFill>
                  <a:srgbClr val="000000"/>
                </a:solidFill>
                <a:latin typeface="Arial (Body)"/>
                <a:ea typeface="Times New Roman" panose="02020603050405020304" pitchFamily="18" charset="0"/>
              </a:rPr>
              <a:t>i</a:t>
            </a:r>
            <a:r>
              <a:rPr lang="en-US" sz="2400" dirty="0" smtClean="0">
                <a:solidFill>
                  <a:srgbClr val="000000"/>
                </a:solidFill>
                <a:latin typeface="Arial (Body)"/>
                <a:ea typeface="Times New Roman" panose="02020603050405020304" pitchFamily="18" charset="0"/>
              </a:rPr>
              <a:t>ll</a:t>
            </a:r>
            <a:r>
              <a:rPr lang="en-US" sz="2400" spc="-1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use</a:t>
            </a:r>
            <a:r>
              <a:rPr lang="en-US" sz="2400" spc="-5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7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8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values</a:t>
            </a:r>
            <a:r>
              <a:rPr lang="en-US" sz="2400" spc="2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of</a:t>
            </a:r>
            <a:r>
              <a:rPr lang="en-US" sz="2400" spc="-150" dirty="0">
                <a:solidFill>
                  <a:srgbClr val="000000"/>
                </a:solidFill>
                <a:latin typeface="Arial (Body)"/>
                <a:ea typeface="Times New Roman" panose="02020603050405020304" pitchFamily="18" charset="0"/>
              </a:rPr>
              <a:t> </a:t>
            </a:r>
            <a:r>
              <a:rPr lang="en-US" sz="2400" spc="-135" dirty="0">
                <a:solidFill>
                  <a:srgbClr val="000000"/>
                </a:solidFill>
                <a:latin typeface="Arial (Body)"/>
                <a:ea typeface="Times New Roman" panose="02020603050405020304" pitchFamily="18" charset="0"/>
              </a:rPr>
              <a:t>t</a:t>
            </a:r>
            <a:r>
              <a:rPr lang="en-US" sz="2400" spc="-8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80" dirty="0">
                <a:solidFill>
                  <a:srgbClr val="000000"/>
                </a:solidFill>
                <a:latin typeface="Arial (Body)"/>
                <a:ea typeface="Times New Roman" panose="02020603050405020304" pitchFamily="18" charset="0"/>
              </a:rPr>
              <a:t> </a:t>
            </a:r>
            <a:r>
              <a:rPr lang="en-US" sz="2400" spc="-95" dirty="0">
                <a:solidFill>
                  <a:srgbClr val="000000"/>
                </a:solidFill>
                <a:latin typeface="Arial (Body)"/>
                <a:ea typeface="Times New Roman" panose="02020603050405020304" pitchFamily="18" charset="0"/>
              </a:rPr>
              <a:t>v</a:t>
            </a:r>
            <a:r>
              <a:rPr lang="en-US" sz="2400" dirty="0">
                <a:solidFill>
                  <a:srgbClr val="000000"/>
                </a:solidFill>
                <a:latin typeface="Arial (Body)"/>
                <a:ea typeface="Times New Roman" panose="02020603050405020304" pitchFamily="18" charset="0"/>
              </a:rPr>
              <a:t>ar</a:t>
            </a:r>
            <a:r>
              <a:rPr lang="en-US" sz="2400" spc="-85" dirty="0">
                <a:solidFill>
                  <a:srgbClr val="000000"/>
                </a:solidFill>
                <a:latin typeface="Arial (Body)"/>
                <a:ea typeface="Times New Roman" panose="02020603050405020304" pitchFamily="18" charset="0"/>
              </a:rPr>
              <a:t>i</a:t>
            </a:r>
            <a:r>
              <a:rPr lang="en-US" sz="2400" dirty="0">
                <a:solidFill>
                  <a:srgbClr val="000000"/>
                </a:solidFill>
                <a:latin typeface="Arial (Body)"/>
                <a:ea typeface="Times New Roman" panose="02020603050405020304" pitchFamily="18" charset="0"/>
              </a:rPr>
              <a:t>a</a:t>
            </a:r>
            <a:r>
              <a:rPr lang="en-US" sz="2400" spc="-60" dirty="0">
                <a:solidFill>
                  <a:srgbClr val="000000"/>
                </a:solidFill>
                <a:latin typeface="Arial (Body)"/>
                <a:ea typeface="Times New Roman" panose="02020603050405020304" pitchFamily="18" charset="0"/>
              </a:rPr>
              <a:t>b</a:t>
            </a:r>
            <a:r>
              <a:rPr lang="en-US" sz="2400" spc="-145" dirty="0">
                <a:solidFill>
                  <a:srgbClr val="000000"/>
                </a:solidFill>
                <a:latin typeface="Arial (Body)"/>
                <a:ea typeface="Times New Roman" panose="02020603050405020304" pitchFamily="18" charset="0"/>
              </a:rPr>
              <a:t>l</a:t>
            </a:r>
            <a:r>
              <a:rPr lang="en-US" sz="2400" spc="-21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s</a:t>
            </a:r>
            <a:r>
              <a:rPr lang="en-US" sz="2400" spc="-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as</a:t>
            </a:r>
            <a:r>
              <a:rPr lang="en-US" sz="2400" spc="-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if</a:t>
            </a:r>
            <a:r>
              <a:rPr lang="en-US" sz="2400" spc="-315" dirty="0">
                <a:solidFill>
                  <a:srgbClr val="000000"/>
                </a:solidFill>
                <a:latin typeface="Arial (Body)"/>
                <a:ea typeface="Times New Roman" panose="02020603050405020304" pitchFamily="18" charset="0"/>
              </a:rPr>
              <a:t>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scanf</a:t>
            </a:r>
            <a:r>
              <a:rPr lang="en-US" sz="2400" spc="-80" dirty="0" smtClean="0">
                <a:solidFill>
                  <a:srgbClr val="000000"/>
                </a:solidFill>
                <a:latin typeface="Arial (Body)"/>
                <a:ea typeface="Times New Roman" panose="02020603050405020304" pitchFamily="18" charset="0"/>
              </a:rPr>
              <a:t> </a:t>
            </a:r>
            <a:r>
              <a:rPr lang="en-US" sz="2400" spc="-14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omple</a:t>
            </a:r>
            <a:r>
              <a:rPr lang="en-US" sz="2400" spc="-100" dirty="0">
                <a:solidFill>
                  <a:srgbClr val="000000"/>
                </a:solidFill>
                <a:latin typeface="Arial (Body)"/>
                <a:ea typeface="Times New Roman" panose="02020603050405020304" pitchFamily="18" charset="0"/>
              </a:rPr>
              <a:t>t</a:t>
            </a:r>
            <a:r>
              <a:rPr lang="en-US" sz="2400" spc="-14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d</a:t>
            </a:r>
            <a:r>
              <a:rPr lang="en-US" sz="2400" spc="-7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suc</a:t>
            </a:r>
            <a:r>
              <a:rPr lang="en-US" sz="2400" spc="-30"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essfu</a:t>
            </a:r>
            <a:r>
              <a:rPr lang="en-US" sz="2400" spc="-105" dirty="0">
                <a:solidFill>
                  <a:srgbClr val="000000"/>
                </a:solidFill>
                <a:latin typeface="Arial (Body)"/>
                <a:ea typeface="Times New Roman" panose="02020603050405020304" pitchFamily="18" charset="0"/>
              </a:rPr>
              <a:t>l</a:t>
            </a:r>
            <a:r>
              <a:rPr lang="en-US" sz="2400" dirty="0">
                <a:solidFill>
                  <a:srgbClr val="000000"/>
                </a:solidFill>
                <a:latin typeface="Arial (Body)"/>
                <a:ea typeface="Times New Roman" panose="02020603050405020304" pitchFamily="18" charset="0"/>
              </a:rPr>
              <a:t>ly.</a:t>
            </a:r>
            <a:r>
              <a:rPr lang="en-US" sz="2400" spc="9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4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is</a:t>
            </a:r>
            <a:r>
              <a:rPr lang="en-US" sz="2400" spc="-110" dirty="0">
                <a:solidFill>
                  <a:srgbClr val="000000"/>
                </a:solidFill>
                <a:latin typeface="Arial (Body)"/>
                <a:ea typeface="Times New Roman" panose="02020603050405020304" pitchFamily="18" charset="0"/>
              </a:rPr>
              <a:t> </a:t>
            </a:r>
            <a:r>
              <a:rPr lang="en-US" sz="2400" spc="-14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ould</a:t>
            </a:r>
            <a:r>
              <a:rPr lang="en-US" sz="2400" spc="5" dirty="0">
                <a:solidFill>
                  <a:srgbClr val="000000"/>
                </a:solidFill>
                <a:latin typeface="Arial (Body)"/>
                <a:ea typeface="Times New Roman" panose="02020603050405020304" pitchFamily="18" charset="0"/>
              </a:rPr>
              <a:t> </a:t>
            </a:r>
            <a:r>
              <a:rPr lang="en-US" sz="2400" spc="-180" dirty="0">
                <a:solidFill>
                  <a:srgbClr val="000000"/>
                </a:solidFill>
                <a:latin typeface="Arial (Body)"/>
                <a:ea typeface="Times New Roman" panose="02020603050405020304" pitchFamily="18" charset="0"/>
              </a:rPr>
              <a:t>l</a:t>
            </a:r>
            <a:r>
              <a:rPr lang="en-US" sz="2400" spc="-140" dirty="0">
                <a:solidFill>
                  <a:srgbClr val="000000"/>
                </a:solidFill>
                <a:latin typeface="Arial (Body)"/>
                <a:ea typeface="Times New Roman" panose="02020603050405020304" pitchFamily="18" charset="0"/>
              </a:rPr>
              <a:t>e</a:t>
            </a:r>
            <a:r>
              <a:rPr lang="en-US" sz="2400" dirty="0">
                <a:solidFill>
                  <a:srgbClr val="000000"/>
                </a:solidFill>
                <a:latin typeface="Arial (Body)"/>
                <a:ea typeface="Times New Roman" panose="02020603050405020304" pitchFamily="18" charset="0"/>
              </a:rPr>
              <a:t>ad</a:t>
            </a:r>
            <a:r>
              <a:rPr lang="en-US" sz="2400" spc="-55"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to </a:t>
            </a:r>
            <a:r>
              <a:rPr lang="en-US" sz="2400" spc="-135" dirty="0" smtClean="0">
                <a:solidFill>
                  <a:srgbClr val="000000"/>
                </a:solidFill>
                <a:latin typeface="Arial (Body)"/>
                <a:ea typeface="Times New Roman" panose="02020603050405020304" pitchFamily="18" charset="0"/>
              </a:rPr>
              <a:t>l</a:t>
            </a:r>
            <a:r>
              <a:rPr lang="en-US" sz="2400" spc="-235" dirty="0" smtClean="0">
                <a:solidFill>
                  <a:srgbClr val="000000"/>
                </a:solidFill>
                <a:latin typeface="Arial (Body)"/>
                <a:ea typeface="Times New Roman" panose="02020603050405020304" pitchFamily="18" charset="0"/>
              </a:rPr>
              <a:t>o</a:t>
            </a:r>
            <a:r>
              <a:rPr lang="en-US" sz="2400" spc="10" dirty="0" smtClean="0">
                <a:solidFill>
                  <a:srgbClr val="000000"/>
                </a:solidFill>
                <a:latin typeface="Arial (Body)"/>
                <a:ea typeface="Times New Roman" panose="02020603050405020304" pitchFamily="18" charset="0"/>
              </a:rPr>
              <a:t>g</a:t>
            </a:r>
            <a:r>
              <a:rPr lang="en-US" sz="2400" dirty="0" smtClean="0">
                <a:solidFill>
                  <a:srgbClr val="000000"/>
                </a:solidFill>
                <a:latin typeface="Arial (Body)"/>
                <a:ea typeface="Times New Roman" panose="02020603050405020304" pitchFamily="18" charset="0"/>
              </a:rPr>
              <a:t>ic</a:t>
            </a:r>
            <a:r>
              <a:rPr lang="en-US" sz="2400" spc="-155"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erro</a:t>
            </a:r>
            <a:r>
              <a:rPr lang="en-US" sz="2400" spc="-125" dirty="0">
                <a:solidFill>
                  <a:srgbClr val="000000"/>
                </a:solidFill>
                <a:latin typeface="Arial (Body)"/>
                <a:ea typeface="Times New Roman" panose="02020603050405020304" pitchFamily="18" charset="0"/>
              </a:rPr>
              <a:t>r</a:t>
            </a:r>
            <a:r>
              <a:rPr lang="en-US" sz="2400" dirty="0">
                <a:solidFill>
                  <a:srgbClr val="000000"/>
                </a:solidFill>
                <a:latin typeface="Arial (Body)"/>
                <a:ea typeface="Times New Roman" panose="02020603050405020304" pitchFamily="18" charset="0"/>
              </a:rPr>
              <a:t>s,</a:t>
            </a:r>
            <a:r>
              <a:rPr lang="en-US" sz="2400" spc="-24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pr</a:t>
            </a:r>
            <a:r>
              <a:rPr lang="en-US" sz="2400" spc="10" dirty="0">
                <a:solidFill>
                  <a:srgbClr val="000000"/>
                </a:solidFill>
                <a:latin typeface="Arial (Body)"/>
                <a:ea typeface="Times New Roman" panose="02020603050405020304" pitchFamily="18" charset="0"/>
              </a:rPr>
              <a:t>o</a:t>
            </a:r>
            <a:r>
              <a:rPr lang="en-US" sz="2400" dirty="0">
                <a:solidFill>
                  <a:srgbClr val="000000"/>
                </a:solidFill>
                <a:latin typeface="Arial (Body)"/>
                <a:ea typeface="Times New Roman" panose="02020603050405020304" pitchFamily="18" charset="0"/>
              </a:rPr>
              <a:t>gram</a:t>
            </a:r>
            <a:r>
              <a:rPr lang="en-US" sz="2400" spc="3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cras</a:t>
            </a:r>
            <a:r>
              <a:rPr lang="en-US" sz="2400" spc="-2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es</a:t>
            </a:r>
            <a:r>
              <a:rPr lang="en-US" sz="2400" spc="-12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or</a:t>
            </a:r>
            <a:r>
              <a:rPr lang="en-US" sz="2400" spc="-7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e</a:t>
            </a:r>
            <a:r>
              <a:rPr lang="en-US" sz="2400" spc="-100" dirty="0">
                <a:solidFill>
                  <a:srgbClr val="000000"/>
                </a:solidFill>
                <a:latin typeface="Arial (Body)"/>
                <a:ea typeface="Times New Roman" panose="02020603050405020304" pitchFamily="18" charset="0"/>
              </a:rPr>
              <a:t>v</a:t>
            </a:r>
            <a:r>
              <a:rPr lang="en-US" sz="2400" dirty="0">
                <a:solidFill>
                  <a:srgbClr val="000000"/>
                </a:solidFill>
                <a:latin typeface="Arial (Body)"/>
                <a:ea typeface="Times New Roman" panose="02020603050405020304" pitchFamily="18" charset="0"/>
              </a:rPr>
              <a:t>en</a:t>
            </a:r>
            <a:r>
              <a:rPr lang="en-US" sz="2400" spc="-13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at</a:t>
            </a:r>
            <a:r>
              <a:rPr lang="en-US" sz="2400" spc="-105"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a</a:t>
            </a:r>
            <a:r>
              <a:rPr lang="en-US" sz="2400" spc="-11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k</a:t>
            </a:r>
            <a:r>
              <a:rPr lang="en-US" sz="2400" spc="50" dirty="0">
                <a:solidFill>
                  <a:srgbClr val="000000"/>
                </a:solidFill>
                <a:latin typeface="Arial (Body)"/>
                <a:ea typeface="Times New Roman" panose="02020603050405020304" pitchFamily="18" charset="0"/>
              </a:rPr>
              <a:t>s</a:t>
            </a:r>
            <a:r>
              <a:rPr lang="en-US" sz="2400" dirty="0">
                <a:solidFill>
                  <a:srgbClr val="000000"/>
                </a:solidFill>
                <a:latin typeface="Arial (Body)"/>
                <a:ea typeface="Times New Roman" panose="02020603050405020304" pitchFamily="18" charset="0"/>
              </a:rPr>
              <a:t>.</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153698779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Good</a:t>
            </a:r>
            <a:r>
              <a:rPr lang="en-US" spc="-5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ro</a:t>
            </a:r>
            <a:r>
              <a:rPr lang="en-US" spc="-1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rammi</a:t>
            </a:r>
            <a:r>
              <a:rPr lang="en-US" spc="-5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pc="-29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ractice</a:t>
            </a:r>
            <a:r>
              <a:rPr lang="en-US" spc="-2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spc="-26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1</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66675" indent="0" eaLnBrk="0" hangingPunct="0">
              <a:spcBef>
                <a:spcPts val="155"/>
              </a:spcBef>
              <a:buNone/>
            </a:pPr>
            <a:r>
              <a:rPr lang="en-US" sz="2400" dirty="0" smtClean="0">
                <a:solidFill>
                  <a:srgbClr val="000000"/>
                </a:solidFill>
                <a:latin typeface="Arial (Body)"/>
                <a:ea typeface="Times New Roman" panose="02020603050405020304" pitchFamily="18" charset="0"/>
              </a:rPr>
              <a:t>Too </a:t>
            </a:r>
            <a:r>
              <a:rPr lang="en-US" sz="2400" dirty="0">
                <a:solidFill>
                  <a:srgbClr val="000000"/>
                </a:solidFill>
                <a:latin typeface="Arial (Body)"/>
                <a:ea typeface="Times New Roman" panose="02020603050405020304" pitchFamily="18" charset="0"/>
              </a:rPr>
              <a:t>many levels of nesting </a:t>
            </a:r>
            <a:r>
              <a:rPr lang="en-US" sz="2400" dirty="0" smtClean="0">
                <a:solidFill>
                  <a:srgbClr val="000000"/>
                </a:solidFill>
                <a:latin typeface="Arial (Body)"/>
                <a:ea typeface="Times New Roman" panose="02020603050405020304" pitchFamily="18" charset="0"/>
              </a:rPr>
              <a:t>can </a:t>
            </a:r>
            <a:r>
              <a:rPr lang="en-US" sz="2400" dirty="0">
                <a:solidFill>
                  <a:srgbClr val="000000"/>
                </a:solidFill>
                <a:latin typeface="Arial (Body)"/>
                <a:ea typeface="Times New Roman" panose="02020603050405020304" pitchFamily="18" charset="0"/>
              </a:rPr>
              <a:t>make </a:t>
            </a:r>
            <a:r>
              <a:rPr lang="en-US" sz="2400" dirty="0" smtClean="0">
                <a:solidFill>
                  <a:srgbClr val="000000"/>
                </a:solidFill>
                <a:latin typeface="Arial (Body)"/>
                <a:ea typeface="Times New Roman" panose="02020603050405020304" pitchFamily="18" charset="0"/>
              </a:rPr>
              <a:t>a program </a:t>
            </a:r>
            <a:r>
              <a:rPr lang="en-US" sz="2400" dirty="0">
                <a:solidFill>
                  <a:srgbClr val="000000"/>
                </a:solidFill>
                <a:latin typeface="Arial (Body)"/>
                <a:ea typeface="Times New Roman" panose="02020603050405020304" pitchFamily="18" charset="0"/>
              </a:rPr>
              <a:t>difficult to understand. As a rule, try to avoid using more than three levels of nesting.</a:t>
            </a:r>
          </a:p>
        </p:txBody>
      </p:sp>
    </p:spTree>
    <p:extLst>
      <p:ext uri="{BB962C8B-B14F-4D97-AF65-F5344CB8AC3E}">
        <p14:creationId xmlns:p14="http://schemas.microsoft.com/office/powerpoint/2010/main" val="1039381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Good</a:t>
            </a:r>
            <a:r>
              <a:rPr lang="en-US" spc="-8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ro</a:t>
            </a:r>
            <a:r>
              <a:rPr lang="en-US" spc="-1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rammi</a:t>
            </a:r>
            <a:r>
              <a:rPr lang="en-US" spc="-5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pc="-30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ractice</a:t>
            </a:r>
            <a:r>
              <a:rPr lang="en-US" spc="-2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spc="-5"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2</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2031295"/>
          </a:xfrm>
        </p:spPr>
        <p:txBody>
          <a:bodyPr wrap="square" lIns="91425" tIns="91425" rIns="91425" bIns="91425">
            <a:spAutoFit/>
          </a:bodyPr>
          <a:lstStyle/>
          <a:p>
            <a:pPr marL="66675" indent="0" eaLnBrk="0" hangingPunct="0">
              <a:spcBef>
                <a:spcPts val="155"/>
              </a:spcBef>
              <a:buNone/>
            </a:pPr>
            <a:r>
              <a:rPr lang="en-US" sz="2400" dirty="0" smtClean="0">
                <a:solidFill>
                  <a:srgbClr val="000000"/>
                </a:solidFill>
                <a:latin typeface="Arial (Body)"/>
                <a:ea typeface="Times New Roman" panose="02020603050405020304" pitchFamily="18" charset="0"/>
              </a:rPr>
              <a:t>The </a:t>
            </a:r>
            <a:r>
              <a:rPr lang="en-US" sz="2400" dirty="0">
                <a:solidFill>
                  <a:srgbClr val="000000"/>
                </a:solidFill>
                <a:latin typeface="Arial (Body)"/>
                <a:ea typeface="Times New Roman" panose="02020603050405020304" pitchFamily="18" charset="0"/>
              </a:rPr>
              <a:t>combination of vertical spacing before and after control statements and indentation of the bodies of control statements within the control-statement headers gives programs a two-dimensional appearance that greatly improves program readability.</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3637837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a:latin typeface="Consolas" panose="020B0609020204030204" pitchFamily="49" charset="0"/>
                <a:ea typeface="+mj-ea"/>
                <a:cs typeface="Consolas" panose="020B0609020204030204" pitchFamily="49" charset="0"/>
              </a:rPr>
              <a:t>f</a:t>
            </a:r>
            <a:r>
              <a:rPr lang="en-US" kern="1200" dirty="0" smtClean="0">
                <a:latin typeface="Consolas" panose="020B0609020204030204" pitchFamily="49" charset="0"/>
                <a:ea typeface="+mj-ea"/>
                <a:cs typeface="Consolas" panose="020B0609020204030204" pitchFamily="49" charset="0"/>
              </a:rPr>
              <a:t>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(1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Consolas" panose="020B0609020204030204" pitchFamily="49" charset="0"/>
              </a:rPr>
              <a:t>for</a:t>
            </a:r>
            <a:r>
              <a:rPr lang="en-US" altLang="en-US" sz="2400" kern="1200" dirty="0">
                <a:solidFill>
                  <a:srgbClr val="000000"/>
                </a:solidFill>
                <a:latin typeface="Arial (Body)"/>
                <a:ea typeface="+mn-ea"/>
                <a:cs typeface="+mn-cs"/>
              </a:rPr>
              <a:t> iteration statement handles all the details of counter-controlled iteration.</a:t>
            </a:r>
          </a:p>
          <a:p>
            <a:pPr lvl="0">
              <a:tabLst/>
            </a:pPr>
            <a:r>
              <a:rPr lang="en-US" altLang="en-US" sz="2400" kern="1200" dirty="0">
                <a:solidFill>
                  <a:srgbClr val="000000"/>
                </a:solidFill>
                <a:latin typeface="Arial (Body)"/>
                <a:ea typeface="+mn-ea"/>
                <a:cs typeface="+mn-cs"/>
              </a:rPr>
              <a:t>To illustrate its power, let’s rewrite the program of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4.1 (see slide 11).</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The result is shown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4.2.</a:t>
            </a:r>
          </a:p>
        </p:txBody>
      </p:sp>
    </p:spTree>
    <p:extLst>
      <p:ext uri="{BB962C8B-B14F-4D97-AF65-F5344CB8AC3E}">
        <p14:creationId xmlns:p14="http://schemas.microsoft.com/office/powerpoint/2010/main" val="26808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Learning Objectives</a:t>
            </a:r>
            <a:endParaRPr lang="en-US" dirty="0">
              <a:solidFill>
                <a:schemeClr val="tx2"/>
              </a:solidFill>
            </a:endParaRPr>
          </a:p>
        </p:txBody>
      </p:sp>
      <p:sp>
        <p:nvSpPr>
          <p:cNvPr id="3" name="Text Placeholder 2"/>
          <p:cNvSpPr>
            <a:spLocks noGrp="1"/>
          </p:cNvSpPr>
          <p:nvPr>
            <p:ph idx="1"/>
          </p:nvPr>
        </p:nvSpPr>
        <p:spPr/>
        <p:txBody>
          <a:bodyPr/>
          <a:lstStyle/>
          <a:p>
            <a:pPr marL="255600" indent="-255600">
              <a:buSzPct val="100000"/>
            </a:pPr>
            <a:r>
              <a:rPr lang="en-US" sz="2000" dirty="0" smtClean="0">
                <a:latin typeface="+mn-lt"/>
              </a:rPr>
              <a:t>The </a:t>
            </a:r>
            <a:r>
              <a:rPr lang="en-US" sz="2000" dirty="0">
                <a:latin typeface="+mn-lt"/>
              </a:rPr>
              <a:t>essentials of </a:t>
            </a:r>
            <a:r>
              <a:rPr lang="en-US" sz="2000" dirty="0" smtClean="0">
                <a:latin typeface="+mn-lt"/>
              </a:rPr>
              <a:t>counter-controlled iteration.</a:t>
            </a:r>
          </a:p>
          <a:p>
            <a:pPr marL="255600" indent="-255600">
              <a:buSzPct val="100000"/>
            </a:pPr>
            <a:r>
              <a:rPr lang="en-US" sz="2000" dirty="0">
                <a:latin typeface="+mn-lt"/>
              </a:rPr>
              <a:t>To use the </a:t>
            </a:r>
            <a:r>
              <a:rPr lang="en-US" sz="2000" dirty="0">
                <a:latin typeface="Consolas" panose="020B0609020204030204" pitchFamily="49" charset="0"/>
                <a:cs typeface="Consolas" panose="020B0609020204030204" pitchFamily="49" charset="0"/>
              </a:rPr>
              <a:t>for</a:t>
            </a:r>
            <a:r>
              <a:rPr lang="en-US" sz="2000" dirty="0">
                <a:latin typeface="+mn-lt"/>
              </a:rPr>
              <a:t> </a:t>
            </a:r>
            <a:r>
              <a:rPr lang="en-US" sz="2000" dirty="0" smtClean="0">
                <a:latin typeface="+mn-lt"/>
              </a:rPr>
              <a:t>and </a:t>
            </a:r>
            <a:r>
              <a:rPr lang="en-US" sz="2000" dirty="0" smtClean="0">
                <a:latin typeface="Consolas" panose="020B0609020204030204" pitchFamily="49" charset="0"/>
                <a:cs typeface="Consolas" panose="020B0609020204030204" pitchFamily="49" charset="0"/>
              </a:rPr>
              <a:t>do…while</a:t>
            </a:r>
            <a:r>
              <a:rPr lang="en-US" sz="2000" dirty="0" smtClean="0">
                <a:latin typeface="+mn-lt"/>
              </a:rPr>
              <a:t> iteration statements </a:t>
            </a:r>
            <a:r>
              <a:rPr lang="en-US" sz="2000" dirty="0">
                <a:latin typeface="+mn-lt"/>
              </a:rPr>
              <a:t>to </a:t>
            </a:r>
            <a:r>
              <a:rPr lang="en-US" sz="2000" dirty="0" smtClean="0">
                <a:latin typeface="+mn-lt"/>
              </a:rPr>
              <a:t>execute statements </a:t>
            </a:r>
            <a:r>
              <a:rPr lang="en-US" sz="2000" dirty="0">
                <a:latin typeface="+mn-lt"/>
              </a:rPr>
              <a:t>repeatedly</a:t>
            </a:r>
            <a:r>
              <a:rPr lang="en-US" sz="2000" dirty="0" smtClean="0">
                <a:latin typeface="+mn-lt"/>
              </a:rPr>
              <a:t>.</a:t>
            </a:r>
          </a:p>
          <a:p>
            <a:pPr marL="255600" indent="-255600">
              <a:buSzPct val="100000"/>
            </a:pPr>
            <a:r>
              <a:rPr lang="en-US" sz="2000" dirty="0">
                <a:latin typeface="+mn-lt"/>
              </a:rPr>
              <a:t>To understand </a:t>
            </a:r>
            <a:r>
              <a:rPr lang="en-US" sz="2000" dirty="0" smtClean="0">
                <a:latin typeface="+mn-lt"/>
              </a:rPr>
              <a:t>multiple selection </a:t>
            </a:r>
            <a:r>
              <a:rPr lang="en-US" sz="2000" dirty="0">
                <a:latin typeface="+mn-lt"/>
              </a:rPr>
              <a:t>using the </a:t>
            </a:r>
            <a:r>
              <a:rPr lang="en-US" sz="2000" dirty="0" smtClean="0">
                <a:latin typeface="Consolas" panose="020B0609020204030204" pitchFamily="49" charset="0"/>
                <a:cs typeface="Consolas" panose="020B0609020204030204" pitchFamily="49" charset="0"/>
              </a:rPr>
              <a:t>switch</a:t>
            </a:r>
            <a:r>
              <a:rPr lang="en-US" sz="2000" dirty="0" smtClean="0">
                <a:latin typeface="+mn-lt"/>
              </a:rPr>
              <a:t> selection </a:t>
            </a:r>
            <a:r>
              <a:rPr lang="en-US" sz="2000" dirty="0">
                <a:latin typeface="+mn-lt"/>
              </a:rPr>
              <a:t>statement</a:t>
            </a:r>
            <a:r>
              <a:rPr lang="en-US" sz="2000" dirty="0" smtClean="0">
                <a:latin typeface="+mn-lt"/>
              </a:rPr>
              <a:t>.</a:t>
            </a:r>
          </a:p>
          <a:p>
            <a:pPr marL="255600" indent="-255600">
              <a:buSzPct val="100000"/>
            </a:pPr>
            <a:r>
              <a:rPr lang="en-US" sz="2000" dirty="0">
                <a:latin typeface="+mn-lt"/>
              </a:rPr>
              <a:t>To use the </a:t>
            </a:r>
            <a:r>
              <a:rPr lang="en-US" sz="2000" dirty="0">
                <a:latin typeface="Consolas" panose="020B0609020204030204" pitchFamily="49" charset="0"/>
                <a:cs typeface="Consolas" panose="020B0609020204030204" pitchFamily="49" charset="0"/>
              </a:rPr>
              <a:t>break</a:t>
            </a:r>
            <a:r>
              <a:rPr lang="en-US" sz="2000" dirty="0">
                <a:latin typeface="+mn-lt"/>
              </a:rPr>
              <a:t> </a:t>
            </a:r>
            <a:r>
              <a:rPr lang="en-US" sz="2000" dirty="0" smtClean="0">
                <a:latin typeface="+mn-lt"/>
              </a:rPr>
              <a:t>and </a:t>
            </a:r>
            <a:r>
              <a:rPr lang="en-US" sz="2000" dirty="0" smtClean="0">
                <a:latin typeface="Consolas" panose="020B0609020204030204" pitchFamily="49" charset="0"/>
                <a:cs typeface="Consolas" panose="020B0609020204030204" pitchFamily="49" charset="0"/>
              </a:rPr>
              <a:t>continue</a:t>
            </a:r>
            <a:r>
              <a:rPr lang="en-US" sz="2000" dirty="0" smtClean="0">
                <a:latin typeface="+mn-lt"/>
              </a:rPr>
              <a:t> </a:t>
            </a:r>
            <a:r>
              <a:rPr lang="en-US" sz="2000" dirty="0">
                <a:latin typeface="+mn-lt"/>
              </a:rPr>
              <a:t>statements </a:t>
            </a:r>
            <a:r>
              <a:rPr lang="en-US" sz="2000" dirty="0" smtClean="0">
                <a:latin typeface="+mn-lt"/>
              </a:rPr>
              <a:t>to alter </a:t>
            </a:r>
            <a:r>
              <a:rPr lang="en-US" sz="2000" dirty="0">
                <a:latin typeface="+mn-lt"/>
              </a:rPr>
              <a:t>the flow of control</a:t>
            </a:r>
            <a:r>
              <a:rPr lang="en-US" sz="2000" dirty="0" smtClean="0">
                <a:latin typeface="+mn-lt"/>
              </a:rPr>
              <a:t>.</a:t>
            </a:r>
          </a:p>
          <a:p>
            <a:pPr marL="255600" indent="-255600">
              <a:buSzPct val="100000"/>
            </a:pPr>
            <a:r>
              <a:rPr lang="en-US" sz="2000" dirty="0">
                <a:latin typeface="+mn-lt"/>
              </a:rPr>
              <a:t>To use the logical </a:t>
            </a:r>
            <a:r>
              <a:rPr lang="en-US" sz="2000" dirty="0" smtClean="0">
                <a:latin typeface="+mn-lt"/>
              </a:rPr>
              <a:t>operators to </a:t>
            </a:r>
            <a:r>
              <a:rPr lang="en-US" sz="2000" dirty="0">
                <a:latin typeface="+mn-lt"/>
              </a:rPr>
              <a:t>form complex </a:t>
            </a:r>
            <a:r>
              <a:rPr lang="en-US" sz="2000" dirty="0" smtClean="0">
                <a:latin typeface="+mn-lt"/>
              </a:rPr>
              <a:t>conditional expressions </a:t>
            </a:r>
            <a:r>
              <a:rPr lang="en-US" sz="2000" dirty="0">
                <a:latin typeface="+mn-lt"/>
              </a:rPr>
              <a:t>in </a:t>
            </a:r>
            <a:r>
              <a:rPr lang="en-US" sz="2000" dirty="0" smtClean="0">
                <a:latin typeface="+mn-lt"/>
              </a:rPr>
              <a:t>control statements.</a:t>
            </a:r>
          </a:p>
          <a:p>
            <a:pPr marL="255600" indent="-255600">
              <a:buSzPct val="100000"/>
            </a:pPr>
            <a:r>
              <a:rPr lang="en-US" sz="2000" dirty="0" smtClean="0">
                <a:latin typeface="+mn-lt"/>
              </a:rPr>
              <a:t>To </a:t>
            </a:r>
            <a:r>
              <a:rPr lang="en-US" sz="2000" dirty="0">
                <a:latin typeface="+mn-lt"/>
              </a:rPr>
              <a:t>avoid the consequences </a:t>
            </a:r>
            <a:r>
              <a:rPr lang="en-US" sz="2000" dirty="0" smtClean="0">
                <a:latin typeface="+mn-lt"/>
              </a:rPr>
              <a:t>of confusing </a:t>
            </a:r>
            <a:r>
              <a:rPr lang="en-US" sz="2000" dirty="0">
                <a:latin typeface="+mn-lt"/>
              </a:rPr>
              <a:t>the equality </a:t>
            </a:r>
            <a:r>
              <a:rPr lang="en-US" sz="2000" dirty="0" smtClean="0">
                <a:latin typeface="+mn-lt"/>
              </a:rPr>
              <a:t>and assignment </a:t>
            </a:r>
            <a:r>
              <a:rPr lang="en-US" sz="2000" dirty="0">
                <a:latin typeface="+mn-lt"/>
              </a:rPr>
              <a:t>operators.</a:t>
            </a:r>
          </a:p>
        </p:txBody>
      </p:sp>
    </p:spTree>
    <p:extLst>
      <p:ext uri="{BB962C8B-B14F-4D97-AF65-F5344CB8AC3E}">
        <p14:creationId xmlns:p14="http://schemas.microsoft.com/office/powerpoint/2010/main" val="3973318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tIns="91425" anchor="b">
            <a:spAutoFit/>
          </a:bodyPr>
          <a:lstStyle/>
          <a:p>
            <a:r>
              <a:rPr lang="en-US" dirty="0">
                <a:latin typeface="Times New Roman" panose="02020603050405020304" pitchFamily="18" charset="0"/>
              </a:rPr>
              <a:t>Figure 4.2 Counter-Controlled Iteration with the </a:t>
            </a:r>
            <a:r>
              <a:rPr lang="en-US" dirty="0">
                <a:latin typeface="Consolas" panose="020B0609020204030204" pitchFamily="49" charset="0"/>
                <a:cs typeface="Consolas" panose="020B0609020204030204" pitchFamily="49" charset="0"/>
              </a:rPr>
              <a:t>for </a:t>
            </a:r>
            <a:r>
              <a:rPr lang="en-US" dirty="0" smtClean="0">
                <a:latin typeface="Times New Roman" panose="02020603050405020304" pitchFamily="18" charset="0"/>
              </a:rPr>
              <a:t>Statement</a:t>
            </a:r>
            <a:endParaRPr lang="en-US" dirty="0">
              <a:latin typeface="Times New Roman" panose="02020603050405020304" pitchFamily="18" charset="0"/>
            </a:endParaRPr>
          </a:p>
        </p:txBody>
      </p:sp>
      <p:pic>
        <p:nvPicPr>
          <p:cNvPr id="5" name="Picture 4" descr="The computer code has 12 lines. The lines read as follows. Line 1. forward slash forward slash F i g period 4 period 2 colon f i g 0 4 underscore 0 2 period c. Line 2. forward slash forward slash Counter dash controlled iteration with the for statement period. Line 3. hash include left angle bracket s t d i o period h right angle bracket. Line 4. blank. Line 5. I n t main left parenthesis void right parenthesis. Line 6. left brace. Line 7, indented once. forward slash forward slash initialization comma iteration condition comma and increment. Line 8, indented once. forward slash forward slash are all included in the for statement header period. Line 9, indented once. for left parenthesis unsigned I n t counter equals 1 semicolon counter left angle bracket equals 10 semicolon plus plus counter right parenthesis left brace. Line 9 except left brace is highlighted. Line 10, indented twice. print f left parenthesis double quote percent sign u back slash n double quote comma counter right parenthesis semicolon. Line 11, indented once. right brace. Line 12. right brace. Double forward slashes and their following comments are in green text. Hash include, I n t, void, for, and unsigned I n t are in blue text. Integers 1 and 10, and double quotes percent u slash n are in cyan text.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2052010"/>
            <a:ext cx="7954942" cy="2753981"/>
          </a:xfrm>
          <a:prstGeom prst="rect">
            <a:avLst/>
          </a:prstGeom>
        </p:spPr>
      </p:pic>
    </p:spTree>
    <p:extLst>
      <p:ext uri="{BB962C8B-B14F-4D97-AF65-F5344CB8AC3E}">
        <p14:creationId xmlns:p14="http://schemas.microsoft.com/office/powerpoint/2010/main" val="1153480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a:latin typeface="Consolas" panose="020B0609020204030204" pitchFamily="49" charset="0"/>
                <a:ea typeface="+mj-ea"/>
                <a:cs typeface="Consolas" panose="020B0609020204030204" pitchFamily="49" charset="0"/>
              </a:rPr>
              <a:t>f</a:t>
            </a:r>
            <a:r>
              <a:rPr lang="en-US" kern="1200" dirty="0" smtClean="0">
                <a:latin typeface="Consolas" panose="020B0609020204030204" pitchFamily="49" charset="0"/>
                <a:ea typeface="+mj-ea"/>
                <a:cs typeface="Consolas" panose="020B0609020204030204" pitchFamily="49" charset="0"/>
              </a:rPr>
              <a:t>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(2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When the </a:t>
            </a:r>
            <a:r>
              <a:rPr lang="en-US" altLang="en-US" sz="2400" kern="1200" dirty="0">
                <a:solidFill>
                  <a:srgbClr val="000000"/>
                </a:solidFill>
                <a:latin typeface="Consolas" panose="020B0609020204030204" pitchFamily="49" charset="0"/>
                <a:ea typeface="+mn-ea"/>
                <a:cs typeface="Consolas" panose="020B0609020204030204" pitchFamily="49" charset="0"/>
              </a:rPr>
              <a:t>for</a:t>
            </a:r>
            <a:r>
              <a:rPr lang="en-US" altLang="en-US" sz="2400" kern="1200" dirty="0">
                <a:solidFill>
                  <a:srgbClr val="000000"/>
                </a:solidFill>
                <a:latin typeface="Arial (Body)"/>
                <a:ea typeface="+mn-ea"/>
                <a:cs typeface="+mn-cs"/>
              </a:rPr>
              <a:t> statement begins executing, the control variable </a:t>
            </a:r>
            <a:r>
              <a:rPr lang="en-US" altLang="en-US" sz="2400" kern="1200" dirty="0">
                <a:solidFill>
                  <a:srgbClr val="000000"/>
                </a:solidFill>
                <a:latin typeface="Consolas" panose="020B0609020204030204" pitchFamily="49" charset="0"/>
                <a:ea typeface="+mn-ea"/>
                <a:cs typeface="Consolas" panose="020B0609020204030204" pitchFamily="49" charset="0"/>
              </a:rPr>
              <a:t>counter</a:t>
            </a:r>
            <a:r>
              <a:rPr lang="en-US" altLang="en-US" sz="2400" kern="1200" dirty="0">
                <a:solidFill>
                  <a:srgbClr val="000000"/>
                </a:solidFill>
                <a:latin typeface="Arial (Body)"/>
                <a:ea typeface="+mn-ea"/>
                <a:cs typeface="+mn-cs"/>
              </a:rPr>
              <a:t> is initialized to </a:t>
            </a:r>
            <a:r>
              <a:rPr lang="en-US" altLang="en-US" sz="2400" kern="1200" dirty="0">
                <a:solidFill>
                  <a:srgbClr val="000000"/>
                </a:solidFill>
                <a:latin typeface="Consolas" panose="020B0609020204030204" pitchFamily="49" charset="0"/>
                <a:ea typeface="+mn-ea"/>
                <a:cs typeface="Consolas" panose="020B0609020204030204" pitchFamily="49" charset="0"/>
              </a:rPr>
              <a:t>1</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Then, the loop-continuation condition </a:t>
            </a:r>
            <a:r>
              <a:rPr lang="en-US" altLang="en-US" sz="2400" kern="1200" dirty="0">
                <a:solidFill>
                  <a:srgbClr val="000000"/>
                </a:solidFill>
                <a:latin typeface="Consolas" panose="020B0609020204030204" pitchFamily="49" charset="0"/>
                <a:ea typeface="+mn-ea"/>
                <a:cs typeface="Consolas" panose="020B0609020204030204" pitchFamily="49" charset="0"/>
              </a:rPr>
              <a:t>counter &lt;= 10 </a:t>
            </a:r>
            <a:r>
              <a:rPr lang="en-US" altLang="en-US" sz="2400" kern="1200" dirty="0">
                <a:solidFill>
                  <a:srgbClr val="000000"/>
                </a:solidFill>
                <a:latin typeface="Arial (Body)"/>
                <a:ea typeface="+mn-ea"/>
                <a:cs typeface="+mn-cs"/>
              </a:rPr>
              <a:t>is checked.</a:t>
            </a:r>
          </a:p>
          <a:p>
            <a:pPr lvl="0">
              <a:tabLst/>
            </a:pPr>
            <a:r>
              <a:rPr lang="en-US" altLang="en-US" sz="2400" kern="1200" dirty="0">
                <a:solidFill>
                  <a:srgbClr val="000000"/>
                </a:solidFill>
                <a:latin typeface="Arial (Body)"/>
                <a:ea typeface="+mn-ea"/>
                <a:cs typeface="+mn-cs"/>
              </a:rPr>
              <a:t>Because the initial value of </a:t>
            </a:r>
            <a:r>
              <a:rPr lang="en-US" altLang="en-US" sz="2400" kern="1200" dirty="0">
                <a:solidFill>
                  <a:srgbClr val="000000"/>
                </a:solidFill>
                <a:latin typeface="Consolas" panose="020B0609020204030204" pitchFamily="49" charset="0"/>
                <a:ea typeface="+mn-ea"/>
                <a:cs typeface="Consolas" panose="020B0609020204030204" pitchFamily="49" charset="0"/>
              </a:rPr>
              <a:t>counter</a:t>
            </a:r>
            <a:r>
              <a:rPr lang="en-US" altLang="en-US" sz="2400" kern="1200" dirty="0">
                <a:solidFill>
                  <a:srgbClr val="000000"/>
                </a:solidFill>
                <a:latin typeface="Arial (Body)"/>
                <a:ea typeface="+mn-ea"/>
                <a:cs typeface="+mn-cs"/>
              </a:rPr>
              <a:t> is </a:t>
            </a:r>
            <a:r>
              <a:rPr lang="en-US" altLang="en-US" sz="2400" kern="1200" dirty="0">
                <a:solidFill>
                  <a:srgbClr val="000000"/>
                </a:solidFill>
                <a:latin typeface="Consolas" panose="020B0609020204030204" pitchFamily="49" charset="0"/>
                <a:ea typeface="+mn-ea"/>
                <a:cs typeface="Consolas" panose="020B0609020204030204" pitchFamily="49" charset="0"/>
              </a:rPr>
              <a:t>1</a:t>
            </a:r>
            <a:r>
              <a:rPr lang="en-US" altLang="en-US" sz="2400" kern="1200" dirty="0">
                <a:solidFill>
                  <a:srgbClr val="000000"/>
                </a:solidFill>
                <a:latin typeface="Arial (Body)"/>
                <a:ea typeface="+mn-ea"/>
                <a:cs typeface="+mn-cs"/>
              </a:rPr>
              <a:t>, the condition is satisfied, so the </a:t>
            </a:r>
            <a:r>
              <a:rPr lang="en-US" altLang="en-US" sz="2400" kern="1200" dirty="0">
                <a:solidFill>
                  <a:srgbClr val="000000"/>
                </a:solidFill>
                <a:latin typeface="Consolas" panose="020B0609020204030204" pitchFamily="49" charset="0"/>
                <a:ea typeface="+mn-ea"/>
                <a:cs typeface="Consolas" panose="020B0609020204030204" pitchFamily="49" charset="0"/>
              </a:rPr>
              <a:t>printf</a:t>
            </a:r>
            <a:r>
              <a:rPr lang="en-US" altLang="en-US" sz="2400" kern="1200" dirty="0">
                <a:solidFill>
                  <a:srgbClr val="000000"/>
                </a:solidFill>
                <a:latin typeface="Arial (Body)"/>
                <a:ea typeface="+mn-ea"/>
                <a:cs typeface="+mn-cs"/>
              </a:rPr>
              <a:t> statement (line 13) prints the value of </a:t>
            </a:r>
            <a:r>
              <a:rPr lang="en-US" altLang="en-US" sz="2400" kern="1200" dirty="0">
                <a:solidFill>
                  <a:srgbClr val="000000"/>
                </a:solidFill>
                <a:latin typeface="Consolas" panose="020B0609020204030204" pitchFamily="49" charset="0"/>
                <a:ea typeface="+mn-ea"/>
                <a:cs typeface="Consolas" panose="020B0609020204030204" pitchFamily="49" charset="0"/>
              </a:rPr>
              <a:t>counter</a:t>
            </a:r>
            <a:r>
              <a:rPr lang="en-US" altLang="en-US" sz="2400" kern="1200" dirty="0">
                <a:solidFill>
                  <a:srgbClr val="000000"/>
                </a:solidFill>
                <a:latin typeface="Arial (Body)"/>
                <a:ea typeface="+mn-ea"/>
                <a:cs typeface="+mn-cs"/>
              </a:rPr>
              <a:t>, namely </a:t>
            </a:r>
            <a:r>
              <a:rPr lang="en-US" altLang="en-US" sz="2400" kern="1200" dirty="0">
                <a:solidFill>
                  <a:srgbClr val="000000"/>
                </a:solidFill>
                <a:latin typeface="Consolas" panose="020B0609020204030204" pitchFamily="49" charset="0"/>
                <a:ea typeface="+mn-ea"/>
                <a:cs typeface="Consolas" panose="020B0609020204030204" pitchFamily="49" charset="0"/>
              </a:rPr>
              <a:t>1</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The control variable </a:t>
            </a:r>
            <a:r>
              <a:rPr lang="en-US" altLang="en-US" sz="2400" kern="1200" dirty="0">
                <a:solidFill>
                  <a:srgbClr val="000000"/>
                </a:solidFill>
                <a:latin typeface="Consolas" panose="020B0609020204030204" pitchFamily="49" charset="0"/>
                <a:ea typeface="+mn-ea"/>
                <a:cs typeface="Consolas" panose="020B0609020204030204" pitchFamily="49" charset="0"/>
              </a:rPr>
              <a:t>counter</a:t>
            </a:r>
            <a:r>
              <a:rPr lang="en-US" altLang="en-US" sz="2400" kern="1200" dirty="0">
                <a:solidFill>
                  <a:srgbClr val="000000"/>
                </a:solidFill>
                <a:latin typeface="Arial (Body)"/>
                <a:ea typeface="+mn-ea"/>
                <a:cs typeface="+mn-cs"/>
              </a:rPr>
              <a:t> is then incremented by the expression </a:t>
            </a:r>
            <a:r>
              <a:rPr lang="en-US" altLang="en-US" sz="2400" kern="1200" dirty="0">
                <a:solidFill>
                  <a:srgbClr val="000000"/>
                </a:solidFill>
                <a:latin typeface="Consolas" panose="020B0609020204030204" pitchFamily="49" charset="0"/>
                <a:ea typeface="+mn-ea"/>
                <a:cs typeface="Consolas" panose="020B0609020204030204" pitchFamily="49" charset="0"/>
              </a:rPr>
              <a:t>++counter</a:t>
            </a:r>
            <a:r>
              <a:rPr lang="en-US" altLang="en-US" sz="2400" kern="1200" dirty="0">
                <a:solidFill>
                  <a:srgbClr val="000000"/>
                </a:solidFill>
                <a:latin typeface="Arial (Body)"/>
                <a:ea typeface="+mn-ea"/>
                <a:cs typeface="+mn-cs"/>
              </a:rPr>
              <a:t>, and the loop begins again with the loop-continuation test.</a:t>
            </a:r>
          </a:p>
        </p:txBody>
      </p:sp>
    </p:spTree>
    <p:extLst>
      <p:ext uri="{BB962C8B-B14F-4D97-AF65-F5344CB8AC3E}">
        <p14:creationId xmlns:p14="http://schemas.microsoft.com/office/powerpoint/2010/main" val="8611062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(3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Because the control variable is now equal to </a:t>
            </a:r>
            <a:r>
              <a:rPr lang="en-US" altLang="en-US" sz="2400" kern="1200" dirty="0">
                <a:solidFill>
                  <a:srgbClr val="000000"/>
                </a:solidFill>
                <a:latin typeface="Consolas" panose="020B0609020204030204" pitchFamily="49" charset="0"/>
                <a:ea typeface="+mn-ea"/>
                <a:cs typeface="Consolas" panose="020B0609020204030204" pitchFamily="49" charset="0"/>
              </a:rPr>
              <a:t>2</a:t>
            </a:r>
            <a:r>
              <a:rPr lang="en-US" altLang="en-US" sz="2400" kern="1200" dirty="0">
                <a:solidFill>
                  <a:srgbClr val="000000"/>
                </a:solidFill>
                <a:latin typeface="Arial (Body)"/>
                <a:ea typeface="+mn-ea"/>
                <a:cs typeface="+mn-cs"/>
              </a:rPr>
              <a:t>, the final value is not exceeded, so the program performs the </a:t>
            </a:r>
            <a:r>
              <a:rPr lang="en-US" altLang="en-US" sz="2400" kern="1200" dirty="0">
                <a:solidFill>
                  <a:srgbClr val="000000"/>
                </a:solidFill>
                <a:latin typeface="Consolas" panose="020B0609020204030204" pitchFamily="49" charset="0"/>
                <a:ea typeface="+mn-ea"/>
                <a:cs typeface="Consolas" panose="020B0609020204030204" pitchFamily="49" charset="0"/>
              </a:rPr>
              <a:t>printf</a:t>
            </a:r>
            <a:r>
              <a:rPr lang="en-US" altLang="en-US" sz="2400" kern="1200" dirty="0">
                <a:solidFill>
                  <a:srgbClr val="000000"/>
                </a:solidFill>
                <a:latin typeface="Arial (Body)"/>
                <a:ea typeface="+mn-ea"/>
                <a:cs typeface="+mn-cs"/>
              </a:rPr>
              <a:t> statement again.</a:t>
            </a:r>
          </a:p>
          <a:p>
            <a:pPr lvl="0">
              <a:tabLst/>
            </a:pPr>
            <a:r>
              <a:rPr lang="en-US" altLang="en-US" sz="2400" kern="1200" dirty="0">
                <a:solidFill>
                  <a:srgbClr val="000000"/>
                </a:solidFill>
                <a:latin typeface="Arial (Body)"/>
                <a:ea typeface="+mn-ea"/>
                <a:cs typeface="+mn-cs"/>
              </a:rPr>
              <a:t>This process continues until the control variable </a:t>
            </a:r>
            <a:r>
              <a:rPr lang="en-US" altLang="en-US" sz="2400" kern="1200" dirty="0">
                <a:solidFill>
                  <a:srgbClr val="000000"/>
                </a:solidFill>
                <a:latin typeface="Consolas" panose="020B0609020204030204" pitchFamily="49" charset="0"/>
                <a:ea typeface="+mn-ea"/>
                <a:cs typeface="Consolas" panose="020B0609020204030204" pitchFamily="49" charset="0"/>
              </a:rPr>
              <a:t>counter</a:t>
            </a:r>
            <a:r>
              <a:rPr lang="en-US" altLang="en-US" sz="2400" kern="1200" dirty="0">
                <a:solidFill>
                  <a:srgbClr val="000000"/>
                </a:solidFill>
                <a:latin typeface="Arial (Body)"/>
                <a:ea typeface="+mn-ea"/>
                <a:cs typeface="+mn-cs"/>
              </a:rPr>
              <a:t> is incremented to its final value of 11—this causes the loop-continuation test to fail, and iteration terminates.</a:t>
            </a:r>
          </a:p>
          <a:p>
            <a:pPr lvl="0">
              <a:tabLst/>
            </a:pPr>
            <a:r>
              <a:rPr lang="en-US" altLang="en-US" sz="2400" kern="1200" dirty="0">
                <a:solidFill>
                  <a:srgbClr val="000000"/>
                </a:solidFill>
                <a:latin typeface="Arial (Body)"/>
                <a:ea typeface="+mn-ea"/>
                <a:cs typeface="+mn-cs"/>
              </a:rPr>
              <a:t>The program continues by performing the first statement after the </a:t>
            </a:r>
            <a:r>
              <a:rPr lang="en-US" altLang="en-US" sz="2400" kern="1200" dirty="0">
                <a:solidFill>
                  <a:srgbClr val="000000"/>
                </a:solidFill>
                <a:latin typeface="Consolas" panose="020B0609020204030204" pitchFamily="49" charset="0"/>
                <a:ea typeface="+mn-ea"/>
                <a:cs typeface="Consolas" panose="020B0609020204030204" pitchFamily="49" charset="0"/>
              </a:rPr>
              <a:t>for</a:t>
            </a:r>
            <a:r>
              <a:rPr lang="en-US" altLang="en-US" sz="2400" kern="1200" dirty="0">
                <a:solidFill>
                  <a:srgbClr val="000000"/>
                </a:solidFill>
                <a:latin typeface="Arial (Body)"/>
                <a:ea typeface="+mn-ea"/>
                <a:cs typeface="+mn-cs"/>
              </a:rPr>
              <a:t> statement (in this case, the end of the </a:t>
            </a:r>
            <a:r>
              <a:rPr lang="en-US" altLang="en-US" sz="2400" kern="1200" dirty="0" smtClean="0">
                <a:solidFill>
                  <a:srgbClr val="000000"/>
                </a:solidFill>
                <a:latin typeface="Arial (Body)"/>
                <a:ea typeface="+mn-ea"/>
                <a:cs typeface="+mn-cs"/>
              </a:rPr>
              <a:t>program).</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2849394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(4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Consolas" panose="020B0609020204030204" pitchFamily="49" charset="0"/>
                <a:ea typeface="+mn-ea"/>
                <a:cs typeface="Consolas" panose="020B0609020204030204" pitchFamily="49" charset="0"/>
              </a:rPr>
              <a:t>for</a:t>
            </a:r>
            <a:r>
              <a:rPr lang="en-US" sz="2400" b="1" kern="1200" dirty="0">
                <a:solidFill>
                  <a:srgbClr val="000000"/>
                </a:solidFill>
                <a:latin typeface="Arial (Body)"/>
                <a:ea typeface="+mn-ea"/>
                <a:cs typeface="+mn-cs"/>
              </a:rPr>
              <a:t> Statement Header Components</a:t>
            </a:r>
          </a:p>
          <a:p>
            <a:pPr lvl="0">
              <a:tabLst/>
              <a:defRPr/>
            </a:pPr>
            <a:r>
              <a:rPr lang="en-US" sz="2400" kern="1200" dirty="0">
                <a:solidFill>
                  <a:srgbClr val="000000"/>
                </a:solidFill>
                <a:latin typeface="Arial (Body)"/>
                <a:ea typeface="+mn-ea"/>
                <a:cs typeface="+mn-cs"/>
              </a:rPr>
              <a:t>Figure 4.3 takes a closer look at the </a:t>
            </a:r>
            <a:r>
              <a:rPr lang="en-US" sz="2400" kern="1200" dirty="0">
                <a:solidFill>
                  <a:srgbClr val="000000"/>
                </a:solidFill>
                <a:latin typeface="Consolas" panose="020B0609020204030204" pitchFamily="49" charset="0"/>
                <a:ea typeface="+mn-ea"/>
                <a:cs typeface="Consolas" panose="020B0609020204030204" pitchFamily="49" charset="0"/>
              </a:rPr>
              <a:t>for</a:t>
            </a:r>
            <a:r>
              <a:rPr lang="en-US" sz="2400" kern="1200" dirty="0">
                <a:solidFill>
                  <a:srgbClr val="000000"/>
                </a:solidFill>
                <a:latin typeface="Arial (Body)"/>
                <a:ea typeface="+mn-ea"/>
                <a:cs typeface="+mn-cs"/>
              </a:rPr>
              <a:t> statement of </a:t>
            </a:r>
            <a:r>
              <a:rPr lang="en-US" sz="2400" kern="1200" dirty="0" smtClean="0">
                <a:solidFill>
                  <a:srgbClr val="000000"/>
                </a:solidFill>
                <a:latin typeface="Arial (Body)"/>
                <a:ea typeface="+mn-ea"/>
                <a:cs typeface="+mn-cs"/>
              </a:rPr>
              <a:t>Figure</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4.2 </a:t>
            </a:r>
            <a:r>
              <a:rPr lang="en-US" altLang="en-US" sz="2400" kern="1200" dirty="0" smtClean="0">
                <a:solidFill>
                  <a:srgbClr val="000000"/>
                </a:solidFill>
                <a:latin typeface="Arial (Body)"/>
              </a:rPr>
              <a:t>(</a:t>
            </a:r>
            <a:r>
              <a:rPr lang="en-US" altLang="en-US" sz="2400" kern="1200" dirty="0">
                <a:solidFill>
                  <a:srgbClr val="000000"/>
                </a:solidFill>
                <a:latin typeface="Arial (Body)"/>
              </a:rPr>
              <a:t>see slide </a:t>
            </a:r>
            <a:r>
              <a:rPr lang="en-US" altLang="en-US" sz="2400" kern="1200" dirty="0" smtClean="0">
                <a:solidFill>
                  <a:srgbClr val="000000"/>
                </a:solidFill>
                <a:latin typeface="Arial (Body)"/>
              </a:rPr>
              <a:t>20)</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lvl="0">
              <a:tabLst/>
              <a:defRPr/>
            </a:pPr>
            <a:r>
              <a:rPr lang="en-US" sz="2400" kern="1200" dirty="0">
                <a:solidFill>
                  <a:srgbClr val="000000"/>
                </a:solidFill>
                <a:latin typeface="Arial (Body)"/>
                <a:ea typeface="+mn-ea"/>
                <a:cs typeface="+mn-cs"/>
              </a:rPr>
              <a:t>Notice that the </a:t>
            </a:r>
            <a:r>
              <a:rPr lang="en-US" sz="2400" kern="1200" dirty="0">
                <a:solidFill>
                  <a:srgbClr val="000000"/>
                </a:solidFill>
                <a:latin typeface="Consolas" panose="020B0609020204030204" pitchFamily="49" charset="0"/>
                <a:ea typeface="+mn-ea"/>
                <a:cs typeface="Consolas" panose="020B0609020204030204" pitchFamily="49" charset="0"/>
              </a:rPr>
              <a:t>for</a:t>
            </a:r>
            <a:r>
              <a:rPr lang="en-US" sz="2400" kern="1200" dirty="0">
                <a:solidFill>
                  <a:srgbClr val="000000"/>
                </a:solidFill>
                <a:latin typeface="Arial (Body)"/>
                <a:ea typeface="+mn-ea"/>
                <a:cs typeface="+mn-cs"/>
              </a:rPr>
              <a:t> statement “does it all”—it specifies each of the items needed for counter-controlled iteration with a control variable.</a:t>
            </a:r>
          </a:p>
          <a:p>
            <a:pPr lvl="0">
              <a:tabLst/>
              <a:defRPr/>
            </a:pPr>
            <a:r>
              <a:rPr lang="en-US" sz="2400" kern="1200" dirty="0">
                <a:solidFill>
                  <a:srgbClr val="000000"/>
                </a:solidFill>
                <a:latin typeface="Arial (Body)"/>
                <a:ea typeface="+mn-ea"/>
                <a:cs typeface="+mn-cs"/>
              </a:rPr>
              <a:t>If there’s more than one statement in the body of the </a:t>
            </a:r>
            <a:r>
              <a:rPr lang="en-US" sz="2400" kern="1200" dirty="0">
                <a:solidFill>
                  <a:srgbClr val="000000"/>
                </a:solidFill>
                <a:latin typeface="Consolas" panose="020B0609020204030204" pitchFamily="49" charset="0"/>
                <a:ea typeface="+mn-ea"/>
                <a:cs typeface="Consolas" panose="020B0609020204030204" pitchFamily="49" charset="0"/>
              </a:rPr>
              <a:t>for</a:t>
            </a:r>
            <a:r>
              <a:rPr lang="en-US" sz="2400" kern="1200" dirty="0">
                <a:solidFill>
                  <a:srgbClr val="000000"/>
                </a:solidFill>
                <a:latin typeface="Arial (Body)"/>
                <a:ea typeface="+mn-ea"/>
                <a:cs typeface="+mn-cs"/>
              </a:rPr>
              <a:t>, braces are required to define the body of the loop.</a:t>
            </a:r>
          </a:p>
        </p:txBody>
      </p:sp>
    </p:spTree>
    <p:extLst>
      <p:ext uri="{BB962C8B-B14F-4D97-AF65-F5344CB8AC3E}">
        <p14:creationId xmlns:p14="http://schemas.microsoft.com/office/powerpoint/2010/main" val="3581125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tIns="91425" anchor="b">
            <a:spAutoFit/>
          </a:bodyPr>
          <a:lstStyle/>
          <a:p>
            <a:r>
              <a:rPr lang="en-US" dirty="0">
                <a:latin typeface="Times New Roman" panose="02020603050405020304" pitchFamily="18" charset="0"/>
              </a:rPr>
              <a:t>Figure 4.3 </a:t>
            </a:r>
            <a:r>
              <a:rPr lang="en-US" dirty="0" smtClean="0">
                <a:latin typeface="Consolas" panose="020B0609020204030204" pitchFamily="49" charset="0"/>
                <a:cs typeface="Consolas" panose="020B0609020204030204" pitchFamily="49" charset="0"/>
              </a:rPr>
              <a:t>for</a:t>
            </a:r>
            <a:r>
              <a:rPr lang="en-US" dirty="0" smtClean="0">
                <a:latin typeface="Times New Roman" panose="02020603050405020304" pitchFamily="18" charset="0"/>
              </a:rPr>
              <a:t> </a:t>
            </a:r>
            <a:r>
              <a:rPr lang="en-US" dirty="0">
                <a:latin typeface="Times New Roman" panose="02020603050405020304" pitchFamily="18" charset="0"/>
              </a:rPr>
              <a:t>Statement Header Components</a:t>
            </a:r>
          </a:p>
        </p:txBody>
      </p:sp>
      <p:pic>
        <p:nvPicPr>
          <p:cNvPr id="5" name="Picture 4" descr="Computer code reads as follows. for left parenthesis unsigned I n t counter equals 1 semicolon counter less than equal to sign  10 semicolon plus plus counter right parenthesis. The following aspects of the statement a marked as follows. For, is indicated as the keyword. Counter is indicated as Control variable name. The integer 1 is labeled as Initial value of control variable, while the semicolon immediately after is the required separator. The segment counter less than or equal to 10 is the loop continuation condition, while the 10 in that segment is the Final value of control variable for which the condition is true. There is another required semicolon separator, and the plus plus counter is the Increment of control vari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2163918"/>
            <a:ext cx="7798198" cy="2530165"/>
          </a:xfrm>
          <a:prstGeom prst="rect">
            <a:avLst/>
          </a:prstGeom>
        </p:spPr>
      </p:pic>
    </p:spTree>
    <p:extLst>
      <p:ext uri="{BB962C8B-B14F-4D97-AF65-F5344CB8AC3E}">
        <p14:creationId xmlns:p14="http://schemas.microsoft.com/office/powerpoint/2010/main" val="42702601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a:solidFill>
                  <a:schemeClr val="tx2"/>
                </a:solidFill>
                <a:latin typeface="Times New Roman" panose="02020603050405020304" pitchFamily="18" charset="0"/>
                <a:cs typeface="Times New Roman" panose="02020603050405020304" pitchFamily="18" charset="0"/>
              </a:rPr>
              <a:t>Common</a:t>
            </a:r>
            <a:r>
              <a:rPr lang="en-US" spc="65" dirty="0">
                <a:solidFill>
                  <a:schemeClr val="tx2"/>
                </a:solidFill>
                <a:latin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ro</a:t>
            </a:r>
            <a:r>
              <a:rPr lang="en-US" spc="-105" dirty="0">
                <a:solidFill>
                  <a:schemeClr val="tx2"/>
                </a:solidFill>
                <a:latin typeface="Times New Roman" panose="02020603050405020304" pitchFamily="18" charset="0"/>
                <a:cs typeface="Times New Roman" panose="02020603050405020304" pitchFamily="18" charset="0"/>
              </a:rPr>
              <a:t>g</a:t>
            </a:r>
            <a:r>
              <a:rPr lang="en-US" dirty="0">
                <a:solidFill>
                  <a:schemeClr val="tx2"/>
                </a:solidFill>
                <a:latin typeface="Times New Roman" panose="02020603050405020304" pitchFamily="18" charset="0"/>
                <a:cs typeface="Times New Roman" panose="02020603050405020304" pitchFamily="18" charset="0"/>
              </a:rPr>
              <a:t>ramm</a:t>
            </a:r>
            <a:r>
              <a:rPr lang="en-US" spc="6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ng</a:t>
            </a:r>
            <a:r>
              <a:rPr lang="en-US" spc="-135" dirty="0">
                <a:solidFill>
                  <a:schemeClr val="tx2"/>
                </a:solidFill>
                <a:latin typeface="Times New Roman" panose="02020603050405020304" pitchFamily="18" charset="0"/>
                <a:cs typeface="Times New Roman" panose="02020603050405020304" pitchFamily="18" charset="0"/>
              </a:rPr>
              <a:t> </a:t>
            </a:r>
            <a:r>
              <a:rPr lang="en-US" spc="-120"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a:t>
            </a:r>
            <a:r>
              <a:rPr lang="en-US" spc="-7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r</a:t>
            </a:r>
            <a:r>
              <a:rPr lang="en-US" spc="-15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25" dirty="0">
                <a:solidFill>
                  <a:schemeClr val="tx2"/>
                </a:solidFill>
                <a:latin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2</a:t>
            </a:r>
          </a:p>
        </p:txBody>
      </p:sp>
      <p:sp>
        <p:nvSpPr>
          <p:cNvPr id="3" name="Text Placeholder 2"/>
          <p:cNvSpPr>
            <a:spLocks noGrp="1"/>
          </p:cNvSpPr>
          <p:nvPr>
            <p:ph type="body" idx="1"/>
          </p:nvPr>
        </p:nvSpPr>
        <p:spPr>
          <a:xfrm>
            <a:off x="457200" y="1770742"/>
            <a:ext cx="8229600" cy="1348031"/>
          </a:xfrm>
        </p:spPr>
        <p:txBody>
          <a:bodyPr wrap="square" lIns="91425" tIns="91425" rIns="91425" bIns="91425">
            <a:spAutoFit/>
          </a:bodyPr>
          <a:lstStyle/>
          <a:p>
            <a:pPr marL="0" marR="64135" indent="0" eaLnBrk="0" hangingPunct="0">
              <a:lnSpc>
                <a:spcPct val="105000"/>
              </a:lnSpc>
              <a:spcBef>
                <a:spcPts val="225"/>
              </a:spcBef>
              <a:buNone/>
            </a:pPr>
            <a:r>
              <a:rPr lang="en-US" sz="2400" dirty="0" smtClean="0">
                <a:solidFill>
                  <a:srgbClr val="000000"/>
                </a:solidFill>
                <a:latin typeface="Arial (Body)"/>
                <a:ea typeface="Times New Roman" panose="02020603050405020304" pitchFamily="18" charset="0"/>
              </a:rPr>
              <a:t>For </a:t>
            </a:r>
            <a:r>
              <a:rPr lang="en-US" sz="2400" dirty="0">
                <a:solidFill>
                  <a:srgbClr val="000000"/>
                </a:solidFill>
                <a:latin typeface="Arial (Body)"/>
                <a:ea typeface="Times New Roman" panose="02020603050405020304" pitchFamily="18" charset="0"/>
              </a:rPr>
              <a:t>a control variable defined </a:t>
            </a:r>
            <a:r>
              <a:rPr lang="en-US" sz="2400" dirty="0" smtClean="0">
                <a:solidFill>
                  <a:srgbClr val="000000"/>
                </a:solidFill>
                <a:latin typeface="Arial (Body)"/>
                <a:ea typeface="Times New Roman" panose="02020603050405020304" pitchFamily="18" charset="0"/>
              </a:rPr>
              <a:t>in a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for</a:t>
            </a:r>
            <a:r>
              <a:rPr lang="en-US" sz="240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statement’s </a:t>
            </a:r>
            <a:r>
              <a:rPr lang="en-US" sz="2400" dirty="0">
                <a:solidFill>
                  <a:srgbClr val="000000"/>
                </a:solidFill>
                <a:latin typeface="Arial (Body)"/>
                <a:ea typeface="Times New Roman" panose="02020603050405020304" pitchFamily="18" charset="0"/>
              </a:rPr>
              <a:t>header, attempting to access the control variable after the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for</a:t>
            </a:r>
            <a:r>
              <a:rPr lang="en-US" sz="240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statement’s closing </a:t>
            </a:r>
            <a:r>
              <a:rPr lang="en-US" sz="2400" dirty="0">
                <a:solidFill>
                  <a:srgbClr val="000000"/>
                </a:solidFill>
                <a:latin typeface="Arial (Body)"/>
                <a:ea typeface="Times New Roman" panose="02020603050405020304" pitchFamily="18" charset="0"/>
              </a:rPr>
              <a:t>right brace </a:t>
            </a:r>
            <a:r>
              <a:rPr lang="en-US" sz="2400" dirty="0" smtClean="0">
                <a:solidFill>
                  <a:srgbClr val="000000"/>
                </a:solidFill>
                <a:latin typeface="Arial (Body)"/>
                <a:ea typeface="Times New Roman" panose="02020603050405020304" pitchFamily="18" charset="0"/>
              </a:rPr>
              <a:t>(</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is a compilation error.</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37196905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(5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977708"/>
          </a:xfrm>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Off-By-One Errors</a:t>
            </a:r>
          </a:p>
          <a:p>
            <a:pPr lvl="0">
              <a:tabLst/>
              <a:defRPr/>
            </a:pPr>
            <a:r>
              <a:rPr lang="en-US" sz="2400" kern="1200" dirty="0">
                <a:solidFill>
                  <a:srgbClr val="000000"/>
                </a:solidFill>
                <a:latin typeface="Arial (Body)"/>
                <a:ea typeface="+mn-ea"/>
                <a:cs typeface="+mn-cs"/>
              </a:rPr>
              <a:t>Notice that </a:t>
            </a:r>
            <a:r>
              <a:rPr lang="en-US" sz="2400" kern="1200" dirty="0" smtClean="0">
                <a:solidFill>
                  <a:srgbClr val="000000"/>
                </a:solidFill>
                <a:latin typeface="Arial (Body)"/>
                <a:ea typeface="+mn-ea"/>
                <a:cs typeface="+mn-cs"/>
              </a:rPr>
              <a:t>Figure</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4.2</a:t>
            </a:r>
            <a:r>
              <a:rPr lang="en-US" altLang="en-US" sz="2400" kern="1200" dirty="0">
                <a:solidFill>
                  <a:srgbClr val="000000"/>
                </a:solidFill>
                <a:latin typeface="Arial (Body)"/>
              </a:rPr>
              <a:t> (see slide 20)</a:t>
            </a:r>
            <a:r>
              <a:rPr lang="en-US" sz="2400" kern="1200" dirty="0">
                <a:solidFill>
                  <a:srgbClr val="000000"/>
                </a:solidFill>
                <a:latin typeface="Arial (Body)"/>
              </a:rPr>
              <a:t>.</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uses the loop-continuation condition </a:t>
            </a:r>
            <a:r>
              <a:rPr lang="en-US" sz="2400" b="1" kern="1200" dirty="0">
                <a:solidFill>
                  <a:srgbClr val="000000"/>
                </a:solidFill>
                <a:latin typeface="Consolas" panose="020B0609020204030204" pitchFamily="49" charset="0"/>
                <a:ea typeface="+mn-ea"/>
                <a:cs typeface="Consolas" panose="020B0609020204030204" pitchFamily="49" charset="0"/>
              </a:rPr>
              <a:t>counter &lt;= 10</a:t>
            </a:r>
            <a:r>
              <a:rPr lang="en-US" sz="2400" kern="1200" dirty="0">
                <a:solidFill>
                  <a:srgbClr val="000000"/>
                </a:solidFill>
                <a:latin typeface="Arial (Body)"/>
                <a:ea typeface="+mn-ea"/>
                <a:cs typeface="+mn-cs"/>
              </a:rPr>
              <a:t>.</a:t>
            </a:r>
          </a:p>
          <a:p>
            <a:pPr lvl="0">
              <a:tabLst/>
              <a:defRPr/>
            </a:pPr>
            <a:r>
              <a:rPr lang="en-US" sz="2400" kern="1200" dirty="0">
                <a:solidFill>
                  <a:srgbClr val="000000"/>
                </a:solidFill>
                <a:latin typeface="Arial (Body)"/>
                <a:ea typeface="+mn-ea"/>
                <a:cs typeface="+mn-cs"/>
              </a:rPr>
              <a:t>If you incorrectly wrote </a:t>
            </a:r>
            <a:r>
              <a:rPr lang="en-US" sz="2400" b="1" kern="1200" dirty="0">
                <a:solidFill>
                  <a:srgbClr val="000000"/>
                </a:solidFill>
                <a:latin typeface="Consolas" panose="020B0609020204030204" pitchFamily="49" charset="0"/>
                <a:ea typeface="+mn-ea"/>
                <a:cs typeface="Consolas" panose="020B0609020204030204" pitchFamily="49" charset="0"/>
              </a:rPr>
              <a:t>counter &lt; 10</a:t>
            </a:r>
            <a:r>
              <a:rPr lang="en-US" sz="2400" kern="1200" dirty="0">
                <a:solidFill>
                  <a:srgbClr val="000000"/>
                </a:solidFill>
                <a:latin typeface="Arial (Body)"/>
                <a:ea typeface="+mn-ea"/>
                <a:cs typeface="+mn-cs"/>
              </a:rPr>
              <a:t>, then the loop would be executed only 9 times.</a:t>
            </a:r>
          </a:p>
          <a:p>
            <a:pPr lvl="0">
              <a:tabLst/>
              <a:defRPr/>
            </a:pPr>
            <a:r>
              <a:rPr lang="en-US" sz="2400" kern="1200" dirty="0">
                <a:solidFill>
                  <a:srgbClr val="000000"/>
                </a:solidFill>
                <a:latin typeface="Arial (Body)"/>
                <a:ea typeface="+mn-ea"/>
                <a:cs typeface="+mn-cs"/>
              </a:rPr>
              <a:t>This is a common logic error called an </a:t>
            </a:r>
            <a:r>
              <a:rPr lang="en-US" sz="2400" b="1" kern="1200" dirty="0">
                <a:solidFill>
                  <a:srgbClr val="000000"/>
                </a:solidFill>
                <a:latin typeface="Arial (Body)"/>
                <a:ea typeface="+mn-ea"/>
                <a:cs typeface="+mn-cs"/>
              </a:rPr>
              <a:t>off-by-one error</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3885989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pc="-130"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rror-</a:t>
            </a:r>
            <a:r>
              <a:rPr lang="en-US" spc="-60"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reve</a:t>
            </a:r>
            <a:r>
              <a:rPr lang="en-US" spc="-110" dirty="0">
                <a:solidFill>
                  <a:schemeClr val="tx2"/>
                </a:solidFill>
                <a:latin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cs typeface="Times New Roman" panose="02020603050405020304" pitchFamily="18" charset="0"/>
              </a:rPr>
              <a:t>t</a:t>
            </a:r>
            <a:r>
              <a:rPr lang="en-US" spc="-10" dirty="0">
                <a:solidFill>
                  <a:schemeClr val="tx2"/>
                </a:solidFill>
                <a:latin typeface="Times New Roman" panose="02020603050405020304" pitchFamily="18" charset="0"/>
                <a:cs typeface="Times New Roman" panose="02020603050405020304" pitchFamily="18" charset="0"/>
              </a:rPr>
              <a:t>i</a:t>
            </a:r>
            <a:r>
              <a:rPr lang="en-US" spc="-50"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35" dirty="0">
                <a:solidFill>
                  <a:schemeClr val="tx2"/>
                </a:solidFill>
                <a:latin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cs typeface="Times New Roman" panose="02020603050405020304" pitchFamily="18" charset="0"/>
              </a:rPr>
              <a:t>T</a:t>
            </a:r>
            <a:r>
              <a:rPr lang="en-US" spc="-15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p</a:t>
            </a:r>
            <a:r>
              <a:rPr lang="en-US" spc="12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4.2</a:t>
            </a:r>
            <a:endParaRPr lang="en-US" dirty="0"/>
          </a:p>
        </p:txBody>
      </p:sp>
      <p:sp>
        <p:nvSpPr>
          <p:cNvPr id="3" name="Text Placeholder 2"/>
          <p:cNvSpPr>
            <a:spLocks noGrp="1"/>
          </p:cNvSpPr>
          <p:nvPr>
            <p:ph type="body" idx="1"/>
          </p:nvPr>
        </p:nvSpPr>
        <p:spPr>
          <a:xfrm>
            <a:off x="457200" y="1600200"/>
            <a:ext cx="8229600" cy="2428007"/>
          </a:xfrm>
        </p:spPr>
        <p:txBody>
          <a:bodyPr wrap="square" lIns="91425" tIns="91425" rIns="91425" bIns="91425">
            <a:spAutoFit/>
          </a:bodyPr>
          <a:lstStyle/>
          <a:p>
            <a:pPr marL="0" marR="69215" indent="0" eaLnBrk="0" hangingPunct="0">
              <a:lnSpc>
                <a:spcPct val="102000"/>
              </a:lnSpc>
              <a:spcBef>
                <a:spcPts val="190"/>
              </a:spcBef>
              <a:buNone/>
            </a:pPr>
            <a:r>
              <a:rPr lang="en-US" sz="2400" dirty="0" smtClean="0">
                <a:solidFill>
                  <a:srgbClr val="000000"/>
                </a:solidFill>
                <a:latin typeface="Arial (Body)"/>
                <a:ea typeface="Times New Roman" panose="02020603050405020304" pitchFamily="18" charset="0"/>
              </a:rPr>
              <a:t>Using the final </a:t>
            </a:r>
            <a:r>
              <a:rPr lang="en-US" sz="2400" dirty="0">
                <a:solidFill>
                  <a:srgbClr val="000000"/>
                </a:solidFill>
                <a:latin typeface="Arial (Body)"/>
                <a:ea typeface="Times New Roman" panose="02020603050405020304" pitchFamily="18" charset="0"/>
              </a:rPr>
              <a:t>value in the condition of a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while</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or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for</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statement and using the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&lt;=</a:t>
            </a:r>
            <a:r>
              <a:rPr lang="en-US" sz="240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re­lational </a:t>
            </a:r>
            <a:r>
              <a:rPr lang="en-US" sz="2400" dirty="0">
                <a:solidFill>
                  <a:srgbClr val="000000"/>
                </a:solidFill>
                <a:latin typeface="Arial (Body)"/>
                <a:ea typeface="Times New Roman" panose="02020603050405020304" pitchFamily="18" charset="0"/>
              </a:rPr>
              <a:t>operator can help avoid off-by -one errors. For a loop used </a:t>
            </a:r>
            <a:r>
              <a:rPr lang="en-US" sz="2400" dirty="0" smtClean="0">
                <a:solidFill>
                  <a:srgbClr val="000000"/>
                </a:solidFill>
                <a:latin typeface="Arial (Body)"/>
                <a:ea typeface="Times New Roman" panose="02020603050405020304" pitchFamily="18" charset="0"/>
              </a:rPr>
              <a:t>to print </a:t>
            </a:r>
            <a:r>
              <a:rPr lang="en-US" sz="2400" dirty="0">
                <a:solidFill>
                  <a:srgbClr val="000000"/>
                </a:solidFill>
                <a:latin typeface="Arial (Body)"/>
                <a:ea typeface="Times New Roman" panose="02020603050405020304" pitchFamily="18" charset="0"/>
              </a:rPr>
              <a:t>the values 1</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to 1</a:t>
            </a:r>
            <a:r>
              <a:rPr lang="en-US" sz="2400" dirty="0" smtClean="0">
                <a:solidFill>
                  <a:srgbClr val="000000"/>
                </a:solidFill>
                <a:latin typeface="Arial (Body)"/>
                <a:ea typeface="Times New Roman" panose="02020603050405020304" pitchFamily="18" charset="0"/>
              </a:rPr>
              <a:t>0,for </a:t>
            </a:r>
            <a:r>
              <a:rPr lang="en-US" sz="2400" dirty="0">
                <a:solidFill>
                  <a:srgbClr val="000000"/>
                </a:solidFill>
                <a:latin typeface="Arial (Body)"/>
                <a:ea typeface="Times New Roman" panose="02020603050405020304" pitchFamily="18" charset="0"/>
              </a:rPr>
              <a:t>example, the loop-continuation condition should be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counter &lt;= 10 </a:t>
            </a:r>
            <a:r>
              <a:rPr lang="en-US" sz="2400" dirty="0">
                <a:solidFill>
                  <a:srgbClr val="000000"/>
                </a:solidFill>
                <a:latin typeface="Arial (Body)"/>
                <a:ea typeface="Times New Roman" panose="02020603050405020304" pitchFamily="18" charset="0"/>
              </a:rPr>
              <a:t>rather than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counter &lt; 11 </a:t>
            </a:r>
            <a:r>
              <a:rPr lang="en-US" sz="2400" dirty="0">
                <a:solidFill>
                  <a:srgbClr val="000000"/>
                </a:solidFill>
                <a:latin typeface="Arial (Body)"/>
                <a:ea typeface="Times New Roman" panose="02020603050405020304" pitchFamily="18" charset="0"/>
              </a:rPr>
              <a:t>or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counter &lt; 10</a:t>
            </a:r>
            <a:r>
              <a:rPr lang="en-US" sz="2400" dirty="0">
                <a:solidFill>
                  <a:srgbClr val="000000"/>
                </a:solidFill>
                <a:latin typeface="Arial (Body)"/>
                <a:ea typeface="Times New Roman" panose="02020603050405020304" pitchFamily="18" charset="0"/>
              </a:rPr>
              <a:t>.</a:t>
            </a:r>
          </a:p>
        </p:txBody>
      </p:sp>
    </p:spTree>
    <p:extLst>
      <p:ext uri="{BB962C8B-B14F-4D97-AF65-F5344CB8AC3E}">
        <p14:creationId xmlns:p14="http://schemas.microsoft.com/office/powerpoint/2010/main" val="1694112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(6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1028700"/>
          </a:xfrm>
        </p:spPr>
        <p:txBody>
          <a:bodyPr/>
          <a:lstStyle/>
          <a:p>
            <a:pPr marL="0" indent="0" eaLnBrk="1" hangingPunct="1">
              <a:lnSpc>
                <a:spcPct val="90000"/>
              </a:lnSpc>
              <a:buFont typeface="Wingdings 3" panose="05040102010807070707" pitchFamily="18" charset="2"/>
              <a:buNone/>
              <a:defRPr/>
            </a:pPr>
            <a:r>
              <a:rPr lang="en-US" sz="2400" b="1" dirty="0">
                <a:solidFill>
                  <a:srgbClr val="000000"/>
                </a:solidFill>
                <a:latin typeface="+mn-lt"/>
              </a:rPr>
              <a:t>General Format of a </a:t>
            </a:r>
            <a:r>
              <a:rPr lang="en-US" sz="2400" b="1" dirty="0">
                <a:solidFill>
                  <a:srgbClr val="000000"/>
                </a:solidFill>
                <a:latin typeface="Consolas" panose="020B0609020204030204" pitchFamily="49" charset="0"/>
                <a:cs typeface="Consolas" panose="020B0609020204030204" pitchFamily="49" charset="0"/>
              </a:rPr>
              <a:t>for</a:t>
            </a:r>
            <a:r>
              <a:rPr lang="en-US" sz="2400" b="1" dirty="0">
                <a:solidFill>
                  <a:srgbClr val="000000"/>
                </a:solidFill>
                <a:latin typeface="+mn-lt"/>
              </a:rPr>
              <a:t> Statement</a:t>
            </a:r>
          </a:p>
          <a:p>
            <a:pPr eaLnBrk="1" hangingPunct="1">
              <a:defRPr/>
            </a:pPr>
            <a:r>
              <a:rPr lang="en-US" sz="2400" dirty="0">
                <a:solidFill>
                  <a:srgbClr val="000000"/>
                </a:solidFill>
                <a:latin typeface="+mn-lt"/>
              </a:rPr>
              <a:t>The general format of the </a:t>
            </a:r>
            <a:r>
              <a:rPr lang="en-US" sz="2400" dirty="0">
                <a:solidFill>
                  <a:srgbClr val="000000"/>
                </a:solidFill>
                <a:latin typeface="Consolas" panose="020B0609020204030204" pitchFamily="49" charset="0"/>
                <a:cs typeface="Consolas" panose="020B0609020204030204" pitchFamily="49" charset="0"/>
              </a:rPr>
              <a:t>for</a:t>
            </a:r>
            <a:r>
              <a:rPr lang="en-US" sz="2400" dirty="0">
                <a:solidFill>
                  <a:srgbClr val="000000"/>
                </a:solidFill>
                <a:latin typeface="+mn-lt"/>
              </a:rPr>
              <a:t> statement </a:t>
            </a:r>
            <a:r>
              <a:rPr lang="en-US" sz="2400" dirty="0" smtClean="0">
                <a:solidFill>
                  <a:srgbClr val="000000"/>
                </a:solidFill>
                <a:latin typeface="+mn-lt"/>
              </a:rPr>
              <a:t>is</a:t>
            </a:r>
            <a:endParaRPr lang="en-US" sz="2400" dirty="0">
              <a:solidFill>
                <a:srgbClr val="000000"/>
              </a:solidFill>
              <a:latin typeface="+mn-lt"/>
            </a:endParaRPr>
          </a:p>
        </p:txBody>
      </p:sp>
      <p:pic>
        <p:nvPicPr>
          <p:cNvPr id="5" name="Picture 4" descr="Computer code reads as follows. for left parenthesis initialization semicolon increment right parenthesis left brace statement right brace."/>
          <p:cNvPicPr>
            <a:picLocks noChangeAspect="1"/>
          </p:cNvPicPr>
          <p:nvPr/>
        </p:nvPicPr>
        <p:blipFill rotWithShape="1">
          <a:blip r:embed="rId2"/>
          <a:srcRect r="1960" b="8597"/>
          <a:stretch/>
        </p:blipFill>
        <p:spPr>
          <a:xfrm>
            <a:off x="1253888" y="2695897"/>
            <a:ext cx="6636224" cy="1248491"/>
          </a:xfrm>
          <a:prstGeom prst="rect">
            <a:avLst/>
          </a:prstGeom>
        </p:spPr>
      </p:pic>
      <p:sp>
        <p:nvSpPr>
          <p:cNvPr id="4" name="Text Placeholder 3"/>
          <p:cNvSpPr>
            <a:spLocks noGrp="1"/>
          </p:cNvSpPr>
          <p:nvPr>
            <p:ph type="body" idx="2"/>
          </p:nvPr>
        </p:nvSpPr>
        <p:spPr/>
        <p:txBody>
          <a:bodyPr/>
          <a:lstStyle/>
          <a:p>
            <a:pPr marL="285750" indent="0">
              <a:buNone/>
            </a:pPr>
            <a:r>
              <a:rPr lang="en-US" sz="2400" dirty="0">
                <a:solidFill>
                  <a:srgbClr val="000000"/>
                </a:solidFill>
                <a:latin typeface="+mn-lt"/>
              </a:rPr>
              <a:t>where the </a:t>
            </a:r>
            <a:r>
              <a:rPr lang="en-US" sz="2400" b="1" dirty="0">
                <a:solidFill>
                  <a:srgbClr val="000000"/>
                </a:solidFill>
                <a:latin typeface="+mn-lt"/>
              </a:rPr>
              <a:t>initialization</a:t>
            </a:r>
            <a:r>
              <a:rPr lang="en-US" sz="2400" dirty="0">
                <a:solidFill>
                  <a:srgbClr val="000000"/>
                </a:solidFill>
                <a:latin typeface="+mn-lt"/>
              </a:rPr>
              <a:t> expression initializes the loop-control variable (and might define it), the </a:t>
            </a:r>
            <a:r>
              <a:rPr lang="en-US" sz="2400" b="1" dirty="0">
                <a:solidFill>
                  <a:srgbClr val="000000"/>
                </a:solidFill>
                <a:latin typeface="+mn-lt"/>
              </a:rPr>
              <a:t>condition</a:t>
            </a:r>
            <a:r>
              <a:rPr lang="en-US" sz="2400" dirty="0">
                <a:solidFill>
                  <a:srgbClr val="000000"/>
                </a:solidFill>
                <a:latin typeface="+mn-lt"/>
              </a:rPr>
              <a:t> expression is the loop-continuation condition and the </a:t>
            </a:r>
            <a:r>
              <a:rPr lang="en-US" sz="2400" b="1" dirty="0">
                <a:solidFill>
                  <a:srgbClr val="000000"/>
                </a:solidFill>
                <a:latin typeface="+mn-lt"/>
              </a:rPr>
              <a:t>increment</a:t>
            </a:r>
            <a:r>
              <a:rPr lang="en-US" sz="2400" dirty="0">
                <a:solidFill>
                  <a:srgbClr val="000000"/>
                </a:solidFill>
                <a:latin typeface="+mn-lt"/>
              </a:rPr>
              <a:t> expression increments the control variable</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313592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(7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mn-lt"/>
                <a:ea typeface="+mn-ea"/>
                <a:cs typeface="+mn-cs"/>
              </a:rPr>
              <a:t>Comma-Separated Lists of Expressions</a:t>
            </a:r>
          </a:p>
          <a:p>
            <a:pPr lvl="0">
              <a:tabLst/>
              <a:defRPr/>
            </a:pPr>
            <a:r>
              <a:rPr lang="en-US" sz="2400" kern="1200" dirty="0">
                <a:solidFill>
                  <a:srgbClr val="000000"/>
                </a:solidFill>
                <a:latin typeface="+mn-lt"/>
                <a:ea typeface="+mn-ea"/>
                <a:cs typeface="+mn-cs"/>
              </a:rPr>
              <a:t>Often, the </a:t>
            </a:r>
            <a:r>
              <a:rPr lang="en-US" sz="2400" b="1" kern="1200" dirty="0">
                <a:solidFill>
                  <a:srgbClr val="000000"/>
                </a:solidFill>
                <a:latin typeface="+mn-lt"/>
                <a:ea typeface="+mn-ea"/>
                <a:cs typeface="+mn-cs"/>
              </a:rPr>
              <a:t>initialization </a:t>
            </a:r>
            <a:r>
              <a:rPr lang="en-US" sz="2400" kern="1200" dirty="0">
                <a:solidFill>
                  <a:srgbClr val="000000"/>
                </a:solidFill>
                <a:latin typeface="+mn-lt"/>
                <a:ea typeface="+mn-ea"/>
                <a:cs typeface="+mn-cs"/>
              </a:rPr>
              <a:t>and</a:t>
            </a:r>
            <a:r>
              <a:rPr lang="en-US" sz="2400" i="1" kern="1200" dirty="0">
                <a:solidFill>
                  <a:srgbClr val="000000"/>
                </a:solidFill>
                <a:latin typeface="+mn-lt"/>
                <a:ea typeface="+mn-ea"/>
                <a:cs typeface="+mn-cs"/>
              </a:rPr>
              <a:t> </a:t>
            </a:r>
            <a:r>
              <a:rPr lang="en-US" sz="2400" b="1" kern="1200" dirty="0">
                <a:solidFill>
                  <a:srgbClr val="000000"/>
                </a:solidFill>
                <a:latin typeface="+mn-lt"/>
                <a:ea typeface="+mn-ea"/>
                <a:cs typeface="+mn-cs"/>
              </a:rPr>
              <a:t>increment </a:t>
            </a:r>
            <a:r>
              <a:rPr lang="en-US" sz="2400" kern="1200" dirty="0">
                <a:solidFill>
                  <a:srgbClr val="000000"/>
                </a:solidFill>
                <a:latin typeface="+mn-lt"/>
                <a:ea typeface="+mn-ea"/>
                <a:cs typeface="+mn-cs"/>
              </a:rPr>
              <a:t>expressions are comma-separated lists of expressions.</a:t>
            </a:r>
          </a:p>
          <a:p>
            <a:pPr lvl="0">
              <a:tabLst/>
              <a:defRPr/>
            </a:pPr>
            <a:r>
              <a:rPr lang="en-US" sz="2400" kern="1200" dirty="0">
                <a:solidFill>
                  <a:srgbClr val="000000"/>
                </a:solidFill>
                <a:latin typeface="+mn-lt"/>
                <a:ea typeface="+mn-ea"/>
                <a:cs typeface="+mn-cs"/>
              </a:rPr>
              <a:t>The commas as used here are actually </a:t>
            </a:r>
            <a:r>
              <a:rPr lang="en-US" sz="2400" b="1" kern="1200" dirty="0">
                <a:solidFill>
                  <a:srgbClr val="000000"/>
                </a:solidFill>
                <a:latin typeface="+mn-lt"/>
                <a:ea typeface="+mn-ea"/>
                <a:cs typeface="+mn-cs"/>
              </a:rPr>
              <a:t>comma operators </a:t>
            </a:r>
            <a:r>
              <a:rPr lang="en-US" sz="2400" kern="1200" dirty="0">
                <a:solidFill>
                  <a:srgbClr val="000000"/>
                </a:solidFill>
                <a:latin typeface="+mn-lt"/>
                <a:ea typeface="+mn-ea"/>
                <a:cs typeface="+mn-cs"/>
              </a:rPr>
              <a:t>that guarantee that lists of expressions evaluate from left to right.</a:t>
            </a:r>
          </a:p>
          <a:p>
            <a:pPr lvl="0">
              <a:tabLst/>
              <a:defRPr/>
            </a:pPr>
            <a:r>
              <a:rPr lang="en-US" sz="2400" kern="1200" dirty="0">
                <a:solidFill>
                  <a:srgbClr val="000000"/>
                </a:solidFill>
                <a:latin typeface="+mn-lt"/>
                <a:ea typeface="+mn-ea"/>
                <a:cs typeface="+mn-cs"/>
              </a:rPr>
              <a:t>The value and type of a comma-separated list of expressions are the value and type of the rightmost expression in the list.</a:t>
            </a:r>
          </a:p>
        </p:txBody>
      </p:sp>
    </p:spTree>
    <p:extLst>
      <p:ext uri="{BB962C8B-B14F-4D97-AF65-F5344CB8AC3E}">
        <p14:creationId xmlns:p14="http://schemas.microsoft.com/office/powerpoint/2010/main" val="6878445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Outline </a:t>
            </a:r>
            <a:r>
              <a:rPr lang="en-US" sz="2000" b="0" dirty="0"/>
              <a:t>(1 of 2)</a:t>
            </a:r>
            <a:endParaRPr lang="en-US" dirty="0"/>
          </a:p>
        </p:txBody>
      </p:sp>
      <p:sp>
        <p:nvSpPr>
          <p:cNvPr id="5" name="Text Placeholder 4"/>
          <p:cNvSpPr>
            <a:spLocks noGrp="1"/>
          </p:cNvSpPr>
          <p:nvPr>
            <p:ph type="body" idx="1"/>
          </p:nvPr>
        </p:nvSpPr>
        <p:spPr/>
        <p:txBody>
          <a:bodyPr/>
          <a:lstStyle/>
          <a:p>
            <a:pPr marL="0" indent="0">
              <a:buNone/>
            </a:pPr>
            <a:r>
              <a:rPr lang="en-US" sz="2400" b="1" dirty="0">
                <a:solidFill>
                  <a:schemeClr val="tx2"/>
                </a:solidFill>
                <a:latin typeface="+mn-lt"/>
              </a:rPr>
              <a:t>4.1</a:t>
            </a:r>
            <a:r>
              <a:rPr lang="en-US" sz="2400" b="1" dirty="0">
                <a:latin typeface="+mn-lt"/>
              </a:rPr>
              <a:t> </a:t>
            </a:r>
            <a:r>
              <a:rPr lang="en-US" sz="2400" dirty="0">
                <a:latin typeface="+mn-lt"/>
              </a:rPr>
              <a:t>Introduction</a:t>
            </a:r>
          </a:p>
          <a:p>
            <a:pPr marL="0" indent="0">
              <a:buNone/>
            </a:pPr>
            <a:r>
              <a:rPr lang="en-US" sz="2400" b="1" dirty="0">
                <a:solidFill>
                  <a:schemeClr val="tx2"/>
                </a:solidFill>
                <a:latin typeface="+mn-lt"/>
              </a:rPr>
              <a:t>4.2</a:t>
            </a:r>
            <a:r>
              <a:rPr lang="en-US" sz="2400" b="1" dirty="0">
                <a:latin typeface="+mn-lt"/>
              </a:rPr>
              <a:t> </a:t>
            </a:r>
            <a:r>
              <a:rPr lang="en-US" sz="2400" dirty="0">
                <a:latin typeface="+mn-lt"/>
              </a:rPr>
              <a:t>Iteration Essentials</a:t>
            </a:r>
          </a:p>
          <a:p>
            <a:pPr marL="0" indent="0">
              <a:buNone/>
            </a:pPr>
            <a:r>
              <a:rPr lang="en-US" sz="2400" b="1" dirty="0">
                <a:solidFill>
                  <a:schemeClr val="tx2"/>
                </a:solidFill>
                <a:latin typeface="+mn-lt"/>
              </a:rPr>
              <a:t>4.3</a:t>
            </a:r>
            <a:r>
              <a:rPr lang="en-US" sz="2400" b="1" dirty="0">
                <a:latin typeface="+mn-lt"/>
              </a:rPr>
              <a:t> </a:t>
            </a:r>
            <a:r>
              <a:rPr lang="en-US" sz="2400" dirty="0">
                <a:latin typeface="+mn-lt"/>
              </a:rPr>
              <a:t>Counter-Controlled Iteration</a:t>
            </a:r>
          </a:p>
          <a:p>
            <a:pPr marL="0" indent="0">
              <a:buNone/>
            </a:pPr>
            <a:r>
              <a:rPr lang="en-US" sz="2400" b="1" dirty="0">
                <a:solidFill>
                  <a:schemeClr val="tx2"/>
                </a:solidFill>
                <a:latin typeface="+mn-lt"/>
              </a:rPr>
              <a:t>4.4</a:t>
            </a:r>
            <a:r>
              <a:rPr lang="en-US" sz="2400" b="1" dirty="0">
                <a:latin typeface="+mn-lt"/>
              </a:rPr>
              <a:t> </a:t>
            </a:r>
            <a:r>
              <a:rPr lang="en-US" sz="2400" dirty="0">
                <a:latin typeface="Consolas" panose="020B0609020204030204" pitchFamily="49" charset="0"/>
                <a:cs typeface="Consolas" panose="020B0609020204030204" pitchFamily="49" charset="0"/>
              </a:rPr>
              <a:t>for</a:t>
            </a:r>
            <a:r>
              <a:rPr lang="en-US" sz="2400" dirty="0">
                <a:latin typeface="+mn-lt"/>
              </a:rPr>
              <a:t> Iteration Statement</a:t>
            </a:r>
          </a:p>
          <a:p>
            <a:pPr marL="0" indent="0">
              <a:buNone/>
            </a:pPr>
            <a:r>
              <a:rPr lang="en-US" sz="2400" b="1" dirty="0">
                <a:solidFill>
                  <a:schemeClr val="tx2"/>
                </a:solidFill>
                <a:latin typeface="+mn-lt"/>
              </a:rPr>
              <a:t>4.5</a:t>
            </a:r>
            <a:r>
              <a:rPr lang="en-US" sz="2400" b="1" dirty="0">
                <a:latin typeface="+mn-lt"/>
              </a:rPr>
              <a:t> </a:t>
            </a:r>
            <a:r>
              <a:rPr lang="en-US" sz="2400" dirty="0">
                <a:latin typeface="Consolas" panose="020B0609020204030204" pitchFamily="49" charset="0"/>
                <a:cs typeface="Consolas" panose="020B0609020204030204" pitchFamily="49" charset="0"/>
              </a:rPr>
              <a:t>for</a:t>
            </a:r>
            <a:r>
              <a:rPr lang="en-US" sz="2400" dirty="0">
                <a:latin typeface="+mn-lt"/>
              </a:rPr>
              <a:t> Statement: Notes and Observations</a:t>
            </a:r>
          </a:p>
          <a:p>
            <a:pPr marL="0" indent="0">
              <a:buNone/>
            </a:pPr>
            <a:r>
              <a:rPr lang="en-US" sz="2400" b="1" dirty="0">
                <a:solidFill>
                  <a:schemeClr val="tx2"/>
                </a:solidFill>
                <a:latin typeface="+mn-lt"/>
              </a:rPr>
              <a:t>4.6</a:t>
            </a:r>
            <a:r>
              <a:rPr lang="en-US" sz="2400" b="1" dirty="0">
                <a:latin typeface="+mn-lt"/>
              </a:rPr>
              <a:t> </a:t>
            </a:r>
            <a:r>
              <a:rPr lang="en-US" sz="2400" dirty="0">
                <a:latin typeface="+mn-lt"/>
              </a:rPr>
              <a:t>Examples Using the </a:t>
            </a:r>
            <a:r>
              <a:rPr lang="en-US" sz="2400" dirty="0">
                <a:latin typeface="Consolas" panose="020B0609020204030204" pitchFamily="49" charset="0"/>
                <a:cs typeface="Consolas" panose="020B0609020204030204" pitchFamily="49" charset="0"/>
              </a:rPr>
              <a:t>for</a:t>
            </a:r>
            <a:r>
              <a:rPr lang="en-US" sz="2400" dirty="0">
                <a:latin typeface="+mn-lt"/>
              </a:rPr>
              <a:t> Statement</a:t>
            </a:r>
          </a:p>
          <a:p>
            <a:pPr marL="0" indent="0">
              <a:buNone/>
            </a:pPr>
            <a:r>
              <a:rPr lang="en-US" sz="2400" b="1" dirty="0">
                <a:solidFill>
                  <a:schemeClr val="tx2"/>
                </a:solidFill>
                <a:latin typeface="+mn-lt"/>
              </a:rPr>
              <a:t>4.7</a:t>
            </a:r>
            <a:r>
              <a:rPr lang="en-US" sz="2400" b="1" dirty="0">
                <a:latin typeface="+mn-lt"/>
              </a:rPr>
              <a:t> </a:t>
            </a:r>
            <a:r>
              <a:rPr lang="en-US" sz="2400" dirty="0">
                <a:latin typeface="Consolas" panose="020B0609020204030204" pitchFamily="49" charset="0"/>
                <a:cs typeface="Consolas" panose="020B0609020204030204" pitchFamily="49" charset="0"/>
              </a:rPr>
              <a:t>switch</a:t>
            </a:r>
            <a:r>
              <a:rPr lang="en-US" sz="2400" dirty="0">
                <a:latin typeface="+mn-lt"/>
              </a:rPr>
              <a:t> Multiple-Selection </a:t>
            </a:r>
            <a:r>
              <a:rPr lang="en-US" sz="2400" dirty="0" smtClean="0">
                <a:latin typeface="+mn-lt"/>
              </a:rPr>
              <a:t>Statement</a:t>
            </a:r>
            <a:endParaRPr lang="en-US" sz="2400" dirty="0">
              <a:latin typeface="+mn-lt"/>
            </a:endParaRPr>
          </a:p>
        </p:txBody>
      </p:sp>
    </p:spTree>
    <p:extLst>
      <p:ext uri="{BB962C8B-B14F-4D97-AF65-F5344CB8AC3E}">
        <p14:creationId xmlns:p14="http://schemas.microsoft.com/office/powerpoint/2010/main" val="2927780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(8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16943"/>
          </a:xfrm>
        </p:spPr>
        <p:txBody>
          <a:bodyPr/>
          <a:lstStyle/>
          <a:p>
            <a:pPr eaLnBrk="1" hangingPunct="1"/>
            <a:r>
              <a:rPr lang="en-US" altLang="en-US" sz="2400" dirty="0">
                <a:solidFill>
                  <a:srgbClr val="000000"/>
                </a:solidFill>
                <a:latin typeface="+mn-lt"/>
              </a:rPr>
              <a:t>The comma operator is most often used in the </a:t>
            </a:r>
            <a:r>
              <a:rPr lang="en-US" altLang="en-US" sz="2400" dirty="0">
                <a:solidFill>
                  <a:srgbClr val="000000"/>
                </a:solidFill>
                <a:latin typeface="Consolas" panose="020B0609020204030204" pitchFamily="49" charset="0"/>
                <a:cs typeface="Consolas" panose="020B0609020204030204" pitchFamily="49" charset="0"/>
              </a:rPr>
              <a:t>for</a:t>
            </a:r>
            <a:r>
              <a:rPr lang="en-US" altLang="en-US" sz="2400" dirty="0">
                <a:solidFill>
                  <a:srgbClr val="000000"/>
                </a:solidFill>
                <a:latin typeface="+mn-lt"/>
              </a:rPr>
              <a:t> statement.</a:t>
            </a:r>
          </a:p>
          <a:p>
            <a:pPr eaLnBrk="1" hangingPunct="1"/>
            <a:r>
              <a:rPr lang="en-US" altLang="en-US" sz="2400" dirty="0">
                <a:solidFill>
                  <a:srgbClr val="000000"/>
                </a:solidFill>
                <a:latin typeface="+mn-lt"/>
              </a:rPr>
              <a:t>Its primary use is to enable you to use multiple initialization and/or multiple increment expressions.</a:t>
            </a:r>
          </a:p>
          <a:p>
            <a:pPr eaLnBrk="1" hangingPunct="1"/>
            <a:r>
              <a:rPr lang="en-US" altLang="en-US" sz="2400" dirty="0">
                <a:solidFill>
                  <a:srgbClr val="000000"/>
                </a:solidFill>
                <a:latin typeface="+mn-lt"/>
              </a:rPr>
              <a:t>For example, there may be two control variables in a single </a:t>
            </a:r>
            <a:r>
              <a:rPr lang="en-US" altLang="en-US" sz="2400" dirty="0">
                <a:solidFill>
                  <a:srgbClr val="000000"/>
                </a:solidFill>
                <a:latin typeface="Consolas" panose="020B0609020204030204" pitchFamily="49" charset="0"/>
                <a:cs typeface="Consolas" panose="020B0609020204030204" pitchFamily="49" charset="0"/>
              </a:rPr>
              <a:t>for</a:t>
            </a:r>
            <a:r>
              <a:rPr lang="en-US" altLang="en-US" sz="2400" dirty="0">
                <a:solidFill>
                  <a:srgbClr val="000000"/>
                </a:solidFill>
                <a:latin typeface="+mn-lt"/>
              </a:rPr>
              <a:t> statement that must be initialized and incremented</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7654510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cs typeface="Times New Roman" panose="02020603050405020304" pitchFamily="18" charset="0"/>
              </a:rPr>
              <a:t>Software</a:t>
            </a:r>
            <a:r>
              <a:rPr lang="en-US" spc="-21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En</a:t>
            </a:r>
            <a:r>
              <a:rPr lang="en-US" spc="-100" dirty="0">
                <a:solidFill>
                  <a:schemeClr val="tx2"/>
                </a:solidFill>
                <a:latin typeface="Times New Roman" panose="02020603050405020304" pitchFamily="18" charset="0"/>
                <a:cs typeface="Times New Roman" panose="02020603050405020304" pitchFamily="18" charset="0"/>
              </a:rPr>
              <a:t>g</a:t>
            </a:r>
            <a:r>
              <a:rPr lang="en-US" spc="-16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ne</a:t>
            </a:r>
            <a:r>
              <a:rPr lang="en-US" spc="-6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a:t>
            </a:r>
            <a:r>
              <a:rPr lang="en-US" spc="-9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ng</a:t>
            </a:r>
            <a:r>
              <a:rPr lang="en-US" spc="-34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Obs</a:t>
            </a:r>
            <a:r>
              <a:rPr lang="en-US" spc="20"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a:t>
            </a:r>
            <a:r>
              <a:rPr lang="en-US" spc="-130" dirty="0">
                <a:solidFill>
                  <a:schemeClr val="tx2"/>
                </a:solidFill>
                <a:latin typeface="Times New Roman" panose="02020603050405020304" pitchFamily="18" charset="0"/>
                <a:cs typeface="Times New Roman" panose="02020603050405020304" pitchFamily="18" charset="0"/>
              </a:rPr>
              <a:t>v</a:t>
            </a:r>
            <a:r>
              <a:rPr lang="en-US" dirty="0">
                <a:solidFill>
                  <a:schemeClr val="tx2"/>
                </a:solidFill>
                <a:latin typeface="Times New Roman" panose="02020603050405020304" pitchFamily="18" charset="0"/>
                <a:cs typeface="Times New Roman" panose="02020603050405020304" pitchFamily="18" charset="0"/>
              </a:rPr>
              <a:t>at</a:t>
            </a:r>
            <a:r>
              <a:rPr lang="en-US" spc="-15" dirty="0">
                <a:solidFill>
                  <a:schemeClr val="tx2"/>
                </a:solidFill>
                <a:latin typeface="Times New Roman" panose="02020603050405020304" pitchFamily="18" charset="0"/>
                <a:cs typeface="Times New Roman" panose="02020603050405020304" pitchFamily="18" charset="0"/>
              </a:rPr>
              <a:t>i</a:t>
            </a:r>
            <a:r>
              <a:rPr lang="en-US" spc="-4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36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395"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1</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2847224"/>
          </a:xfrm>
        </p:spPr>
        <p:txBody>
          <a:bodyPr wrap="square" lIns="91425" tIns="91425" rIns="91425" bIns="91425">
            <a:spAutoFit/>
          </a:bodyPr>
          <a:lstStyle/>
          <a:p>
            <a:pPr marL="0" marR="66675" indent="0" eaLnBrk="0" hangingPunct="0">
              <a:lnSpc>
                <a:spcPct val="104000"/>
              </a:lnSpc>
              <a:spcBef>
                <a:spcPts val="310"/>
              </a:spcBef>
              <a:buNone/>
            </a:pPr>
            <a:r>
              <a:rPr lang="en-US" sz="2400" dirty="0" smtClean="0">
                <a:solidFill>
                  <a:srgbClr val="000000"/>
                </a:solidFill>
                <a:latin typeface="Arial (Body)"/>
                <a:ea typeface="Times New Roman" panose="02020603050405020304" pitchFamily="18" charset="0"/>
              </a:rPr>
              <a:t>Place </a:t>
            </a:r>
            <a:r>
              <a:rPr lang="en-US" sz="2400" dirty="0">
                <a:solidFill>
                  <a:srgbClr val="000000"/>
                </a:solidFill>
                <a:latin typeface="Arial (Body)"/>
                <a:ea typeface="Times New Roman" panose="02020603050405020304" pitchFamily="18" charset="0"/>
              </a:rPr>
              <a:t>only expressions involving the control variables in the initialization and increment sections of a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for</a:t>
            </a:r>
            <a:r>
              <a:rPr lang="en-US" sz="2400" dirty="0">
                <a:solidFill>
                  <a:srgbClr val="000000"/>
                </a:solidFill>
                <a:latin typeface="Arial (Body)"/>
                <a:ea typeface="Times New Roman" panose="02020603050405020304" pitchFamily="18" charset="0"/>
              </a:rPr>
              <a:t> statement. Manipulations of other variables should appear either before the Loop (if they execute only once, like initialization statements) or in the Loop body (if they execute </a:t>
            </a:r>
            <a:r>
              <a:rPr lang="en-US" sz="2400" dirty="0" smtClean="0">
                <a:solidFill>
                  <a:srgbClr val="000000"/>
                </a:solidFill>
                <a:latin typeface="Arial (Body)"/>
                <a:ea typeface="Times New Roman" panose="02020603050405020304" pitchFamily="18" charset="0"/>
              </a:rPr>
              <a:t>once per </a:t>
            </a:r>
            <a:r>
              <a:rPr lang="en-US" sz="2400" dirty="0">
                <a:solidFill>
                  <a:srgbClr val="000000"/>
                </a:solidFill>
                <a:latin typeface="Arial (Body)"/>
                <a:ea typeface="Times New Roman" panose="02020603050405020304" pitchFamily="18" charset="0"/>
              </a:rPr>
              <a:t>iteration, like incrementing or decrementing statements).</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1533529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(9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Expressions in the </a:t>
            </a:r>
            <a:r>
              <a:rPr lang="en-US" sz="2400" b="1" kern="1200" dirty="0">
                <a:solidFill>
                  <a:srgbClr val="000000"/>
                </a:solidFill>
                <a:latin typeface="Consolas" panose="020B0609020204030204" pitchFamily="49" charset="0"/>
                <a:ea typeface="+mn-ea"/>
                <a:cs typeface="Consolas" panose="020B0609020204030204" pitchFamily="49" charset="0"/>
              </a:rPr>
              <a:t>for</a:t>
            </a:r>
            <a:r>
              <a:rPr lang="en-US" sz="2400" b="1" kern="1200" dirty="0">
                <a:solidFill>
                  <a:srgbClr val="000000"/>
                </a:solidFill>
                <a:latin typeface="Arial (Body)"/>
                <a:ea typeface="+mn-ea"/>
                <a:cs typeface="+mn-cs"/>
              </a:rPr>
              <a:t> Statement’s Header Are Optional</a:t>
            </a:r>
          </a:p>
          <a:p>
            <a:pPr lvl="0">
              <a:tabLst/>
              <a:defRPr/>
            </a:pPr>
            <a:r>
              <a:rPr lang="en-US" sz="2400" kern="1200" dirty="0">
                <a:solidFill>
                  <a:srgbClr val="000000"/>
                </a:solidFill>
                <a:latin typeface="Arial (Body)"/>
                <a:ea typeface="+mn-ea"/>
                <a:cs typeface="+mn-cs"/>
              </a:rPr>
              <a:t>The three expressions in the </a:t>
            </a:r>
            <a:r>
              <a:rPr lang="en-US" sz="2400" kern="1200" dirty="0">
                <a:solidFill>
                  <a:srgbClr val="000000"/>
                </a:solidFill>
                <a:latin typeface="Consolas" panose="020B0609020204030204" pitchFamily="49" charset="0"/>
                <a:ea typeface="+mn-ea"/>
                <a:cs typeface="Consolas" panose="020B0609020204030204" pitchFamily="49" charset="0"/>
              </a:rPr>
              <a:t>for</a:t>
            </a:r>
            <a:r>
              <a:rPr lang="en-US" sz="2400" kern="1200" dirty="0">
                <a:solidFill>
                  <a:srgbClr val="000000"/>
                </a:solidFill>
                <a:latin typeface="Arial (Body)"/>
                <a:ea typeface="+mn-ea"/>
                <a:cs typeface="+mn-cs"/>
              </a:rPr>
              <a:t> statement are optional.</a:t>
            </a:r>
          </a:p>
          <a:p>
            <a:pPr lvl="0">
              <a:tabLst/>
              <a:defRPr/>
            </a:pPr>
            <a:r>
              <a:rPr lang="en-US" sz="2400" kern="1200" dirty="0">
                <a:solidFill>
                  <a:srgbClr val="000000"/>
                </a:solidFill>
                <a:latin typeface="Arial (Body)"/>
                <a:ea typeface="+mn-ea"/>
                <a:cs typeface="+mn-cs"/>
              </a:rPr>
              <a:t>If the </a:t>
            </a:r>
            <a:r>
              <a:rPr lang="en-US" sz="2400" b="1" kern="1200" dirty="0">
                <a:solidFill>
                  <a:srgbClr val="000000"/>
                </a:solidFill>
                <a:latin typeface="Arial (Body)"/>
                <a:ea typeface="+mn-ea"/>
                <a:cs typeface="+mn-cs"/>
              </a:rPr>
              <a:t>condition</a:t>
            </a:r>
            <a:r>
              <a:rPr lang="en-US" sz="2400" kern="1200" dirty="0">
                <a:solidFill>
                  <a:srgbClr val="000000"/>
                </a:solidFill>
                <a:latin typeface="Arial (Body)"/>
                <a:ea typeface="+mn-ea"/>
                <a:cs typeface="+mn-cs"/>
              </a:rPr>
              <a:t> expression is omitted, C assumes that the condition is true, thus creating an infinite loop.</a:t>
            </a:r>
          </a:p>
          <a:p>
            <a:pPr lvl="0">
              <a:tabLst/>
              <a:defRPr/>
            </a:pPr>
            <a:r>
              <a:rPr lang="en-US" sz="2400" kern="1200" dirty="0">
                <a:solidFill>
                  <a:srgbClr val="000000"/>
                </a:solidFill>
                <a:latin typeface="Arial (Body)"/>
                <a:ea typeface="+mn-ea"/>
                <a:cs typeface="+mn-cs"/>
              </a:rPr>
              <a:t>You may omit the </a:t>
            </a:r>
            <a:r>
              <a:rPr lang="en-US" sz="2400" b="1" kern="1200" dirty="0">
                <a:solidFill>
                  <a:srgbClr val="000000"/>
                </a:solidFill>
                <a:latin typeface="Arial (Body)"/>
                <a:ea typeface="+mn-ea"/>
                <a:cs typeface="+mn-cs"/>
              </a:rPr>
              <a:t>initialization </a:t>
            </a:r>
            <a:r>
              <a:rPr lang="en-US" sz="2400" kern="1200" dirty="0">
                <a:solidFill>
                  <a:srgbClr val="000000"/>
                </a:solidFill>
                <a:latin typeface="Arial (Body)"/>
                <a:ea typeface="+mn-ea"/>
                <a:cs typeface="+mn-cs"/>
              </a:rPr>
              <a:t>expression if the control variable is initialized elsewhere in the program.</a:t>
            </a:r>
          </a:p>
          <a:p>
            <a:pPr lvl="0">
              <a:tabLst/>
              <a:defRPr/>
            </a:pPr>
            <a:r>
              <a:rPr lang="en-US" sz="2400" kern="1200" dirty="0">
                <a:solidFill>
                  <a:srgbClr val="000000"/>
                </a:solidFill>
                <a:latin typeface="Arial (Body)"/>
                <a:ea typeface="+mn-ea"/>
                <a:cs typeface="+mn-cs"/>
              </a:rPr>
              <a:t>The </a:t>
            </a:r>
            <a:r>
              <a:rPr lang="en-US" sz="2400" b="1" kern="1200" dirty="0">
                <a:solidFill>
                  <a:srgbClr val="000000"/>
                </a:solidFill>
                <a:latin typeface="Arial (Body)"/>
                <a:ea typeface="+mn-ea"/>
                <a:cs typeface="+mn-cs"/>
              </a:rPr>
              <a:t>increment </a:t>
            </a:r>
            <a:r>
              <a:rPr lang="en-US" sz="2400" kern="1200" dirty="0">
                <a:solidFill>
                  <a:srgbClr val="000000"/>
                </a:solidFill>
                <a:latin typeface="Arial (Body)"/>
                <a:ea typeface="+mn-ea"/>
                <a:cs typeface="+mn-cs"/>
              </a:rPr>
              <a:t>may be omitted if it’s calculated by statements in the body of the </a:t>
            </a:r>
            <a:r>
              <a:rPr lang="en-US" sz="2400" kern="1200" dirty="0">
                <a:solidFill>
                  <a:srgbClr val="000000"/>
                </a:solidFill>
                <a:latin typeface="Consolas" panose="020B0609020204030204" pitchFamily="49" charset="0"/>
                <a:ea typeface="+mn-ea"/>
                <a:cs typeface="Consolas" panose="020B0609020204030204" pitchFamily="49" charset="0"/>
              </a:rPr>
              <a:t>for</a:t>
            </a:r>
            <a:r>
              <a:rPr lang="en-US" sz="2400" kern="1200" dirty="0">
                <a:solidFill>
                  <a:srgbClr val="000000"/>
                </a:solidFill>
                <a:latin typeface="Arial (Body)"/>
                <a:ea typeface="+mn-ea"/>
                <a:cs typeface="+mn-cs"/>
              </a:rPr>
              <a:t> statement or if no increment is needed.</a:t>
            </a:r>
          </a:p>
        </p:txBody>
      </p:sp>
    </p:spTree>
    <p:extLst>
      <p:ext uri="{BB962C8B-B14F-4D97-AF65-F5344CB8AC3E}">
        <p14:creationId xmlns:p14="http://schemas.microsoft.com/office/powerpoint/2010/main" val="16483781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4.4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(10 of 10)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49652"/>
          </a:xfrm>
        </p:spPr>
        <p:txBody>
          <a:bodyPr wrap="square" lIns="91425" tIns="91425" rIns="91425" bIns="91425">
            <a:spAutoFit/>
          </a:bodyPr>
          <a:lstStyle/>
          <a:p>
            <a:pPr marL="0" lvl="0" indent="0">
              <a:lnSpc>
                <a:spcPct val="90000"/>
              </a:lnSpc>
              <a:spcBef>
                <a:spcPct val="20000"/>
              </a:spcBef>
              <a:buNone/>
              <a:tabLst/>
              <a:defRPr/>
            </a:pPr>
            <a:r>
              <a:rPr lang="en-US" sz="1800" b="1" kern="1200" dirty="0">
                <a:solidFill>
                  <a:srgbClr val="000000"/>
                </a:solidFill>
                <a:latin typeface="Arial (Body)"/>
                <a:ea typeface="+mn-ea"/>
                <a:cs typeface="+mn-cs"/>
              </a:rPr>
              <a:t>Increment Expression Acts Like a Standalone Statement</a:t>
            </a:r>
          </a:p>
          <a:p>
            <a:pPr lvl="0">
              <a:tabLst/>
              <a:defRPr/>
            </a:pPr>
            <a:r>
              <a:rPr lang="en-US" sz="1800" kern="1200" dirty="0">
                <a:solidFill>
                  <a:srgbClr val="000000"/>
                </a:solidFill>
                <a:latin typeface="Arial (Body)"/>
                <a:ea typeface="+mn-ea"/>
                <a:cs typeface="+mn-cs"/>
              </a:rPr>
              <a:t>The increment expression in the </a:t>
            </a:r>
            <a:r>
              <a:rPr lang="en-US" sz="1800" kern="1200" dirty="0">
                <a:solidFill>
                  <a:srgbClr val="000000"/>
                </a:solidFill>
                <a:latin typeface="Consolas" panose="020B0609020204030204" pitchFamily="49" charset="0"/>
                <a:ea typeface="+mn-ea"/>
                <a:cs typeface="Consolas" panose="020B0609020204030204" pitchFamily="49" charset="0"/>
              </a:rPr>
              <a:t>for</a:t>
            </a:r>
            <a:r>
              <a:rPr lang="en-US" sz="1800" kern="1200" dirty="0">
                <a:solidFill>
                  <a:srgbClr val="000000"/>
                </a:solidFill>
                <a:latin typeface="Arial (Body)"/>
                <a:ea typeface="+mn-ea"/>
                <a:cs typeface="+mn-cs"/>
              </a:rPr>
              <a:t> statement acts like a stand-alone C statement at the end of the body of the </a:t>
            </a:r>
            <a:r>
              <a:rPr lang="en-US" sz="1800" kern="1200" dirty="0">
                <a:solidFill>
                  <a:srgbClr val="000000"/>
                </a:solidFill>
                <a:latin typeface="Consolas" panose="020B0609020204030204" pitchFamily="49" charset="0"/>
                <a:ea typeface="+mn-ea"/>
                <a:cs typeface="Consolas" panose="020B0609020204030204" pitchFamily="49" charset="0"/>
              </a:rPr>
              <a:t>for</a:t>
            </a:r>
            <a:r>
              <a:rPr lang="en-US" sz="1800" kern="1200" dirty="0">
                <a:solidFill>
                  <a:srgbClr val="000000"/>
                </a:solidFill>
                <a:latin typeface="Arial (Body)"/>
                <a:ea typeface="+mn-ea"/>
                <a:cs typeface="+mn-cs"/>
              </a:rPr>
              <a:t>.</a:t>
            </a:r>
          </a:p>
          <a:p>
            <a:pPr lvl="0">
              <a:tabLst/>
              <a:defRPr/>
            </a:pPr>
            <a:r>
              <a:rPr lang="en-US" sz="1800" kern="1200" dirty="0">
                <a:solidFill>
                  <a:srgbClr val="000000"/>
                </a:solidFill>
                <a:latin typeface="Arial (Body)"/>
                <a:ea typeface="+mn-ea"/>
                <a:cs typeface="+mn-cs"/>
              </a:rPr>
              <a:t>Therefore, the </a:t>
            </a:r>
            <a:r>
              <a:rPr lang="en-US" sz="1800" kern="1200" dirty="0" smtClean="0">
                <a:solidFill>
                  <a:srgbClr val="000000"/>
                </a:solidFill>
                <a:latin typeface="Arial (Body)"/>
                <a:ea typeface="+mn-ea"/>
                <a:cs typeface="+mn-cs"/>
              </a:rPr>
              <a:t>expressions</a:t>
            </a:r>
          </a:p>
        </p:txBody>
      </p:sp>
      <p:sp>
        <p:nvSpPr>
          <p:cNvPr id="4" name="Text Placeholder 3"/>
          <p:cNvSpPr>
            <a:spLocks noGrp="1"/>
          </p:cNvSpPr>
          <p:nvPr>
            <p:ph type="body" idx="2"/>
          </p:nvPr>
        </p:nvSpPr>
        <p:spPr>
          <a:xfrm>
            <a:off x="457200" y="3200400"/>
            <a:ext cx="8229600" cy="3057525"/>
          </a:xfrm>
        </p:spPr>
        <p:txBody>
          <a:bodyPr/>
          <a:lstStyle/>
          <a:p>
            <a:pPr marL="739775" lvl="1" indent="1588">
              <a:buNone/>
              <a:defRPr/>
            </a:pPr>
            <a:r>
              <a:rPr lang="en-US" sz="1800" kern="1200" dirty="0">
                <a:solidFill>
                  <a:srgbClr val="000000"/>
                </a:solidFill>
                <a:latin typeface="Consolas" panose="020B0609020204030204" pitchFamily="49" charset="0"/>
                <a:cs typeface="Consolas" panose="020B0609020204030204" pitchFamily="49" charset="0"/>
              </a:rPr>
              <a:t>counter = counter + </a:t>
            </a:r>
            <a:r>
              <a:rPr lang="en-US" sz="1800" b="1" kern="1200" dirty="0">
                <a:solidFill>
                  <a:srgbClr val="000000"/>
                </a:solidFill>
                <a:latin typeface="Consolas" panose="020B0609020204030204" pitchFamily="49" charset="0"/>
                <a:cs typeface="Consolas" panose="020B0609020204030204" pitchFamily="49" charset="0"/>
              </a:rPr>
              <a:t>1</a:t>
            </a:r>
            <a:r>
              <a:rPr lang="en-US" sz="1800" kern="1200" dirty="0">
                <a:solidFill>
                  <a:srgbClr val="000000"/>
                </a:solidFill>
                <a:latin typeface="Consolas" panose="020B0609020204030204" pitchFamily="49" charset="0"/>
                <a:cs typeface="Consolas" panose="020B0609020204030204" pitchFamily="49" charset="0"/>
              </a:rPr>
              <a:t/>
            </a:r>
            <a:br>
              <a:rPr lang="en-US" sz="1800" kern="1200" dirty="0">
                <a:solidFill>
                  <a:srgbClr val="000000"/>
                </a:solidFill>
                <a:latin typeface="Consolas" panose="020B0609020204030204" pitchFamily="49" charset="0"/>
                <a:cs typeface="Consolas" panose="020B0609020204030204" pitchFamily="49" charset="0"/>
              </a:rPr>
            </a:br>
            <a:r>
              <a:rPr lang="en-US" sz="1800" kern="1200" dirty="0">
                <a:solidFill>
                  <a:srgbClr val="000000"/>
                </a:solidFill>
                <a:latin typeface="Consolas" panose="020B0609020204030204" pitchFamily="49" charset="0"/>
                <a:cs typeface="Consolas" panose="020B0609020204030204" pitchFamily="49" charset="0"/>
              </a:rPr>
              <a:t>counter += 1</a:t>
            </a:r>
            <a:br>
              <a:rPr lang="en-US" sz="1800" kern="1200" dirty="0">
                <a:solidFill>
                  <a:srgbClr val="000000"/>
                </a:solidFill>
                <a:latin typeface="Consolas" panose="020B0609020204030204" pitchFamily="49" charset="0"/>
                <a:cs typeface="Consolas" panose="020B0609020204030204" pitchFamily="49" charset="0"/>
              </a:rPr>
            </a:br>
            <a:r>
              <a:rPr lang="en-US" sz="1800" kern="1200" dirty="0">
                <a:solidFill>
                  <a:srgbClr val="000000"/>
                </a:solidFill>
                <a:latin typeface="Consolas" panose="020B0609020204030204" pitchFamily="49" charset="0"/>
                <a:cs typeface="Consolas" panose="020B0609020204030204" pitchFamily="49" charset="0"/>
              </a:rPr>
              <a:t>++counter</a:t>
            </a:r>
            <a:br>
              <a:rPr lang="en-US" sz="1800" kern="1200" dirty="0">
                <a:solidFill>
                  <a:srgbClr val="000000"/>
                </a:solidFill>
                <a:latin typeface="Consolas" panose="020B0609020204030204" pitchFamily="49" charset="0"/>
                <a:cs typeface="Consolas" panose="020B0609020204030204" pitchFamily="49" charset="0"/>
              </a:rPr>
            </a:br>
            <a:r>
              <a:rPr lang="en-US" sz="1800" kern="1200" dirty="0">
                <a:solidFill>
                  <a:srgbClr val="000000"/>
                </a:solidFill>
                <a:latin typeface="Consolas" panose="020B0609020204030204" pitchFamily="49" charset="0"/>
                <a:cs typeface="Consolas" panose="020B0609020204030204" pitchFamily="49" charset="0"/>
              </a:rPr>
              <a:t>counter++</a:t>
            </a:r>
          </a:p>
          <a:p>
            <a:pPr marL="255588" lvl="0" indent="6350">
              <a:spcBef>
                <a:spcPts val="500"/>
              </a:spcBef>
              <a:buNone/>
              <a:tabLst/>
              <a:defRPr/>
            </a:pPr>
            <a:r>
              <a:rPr lang="en-US" sz="1800" kern="1200" dirty="0">
                <a:solidFill>
                  <a:srgbClr val="000000"/>
                </a:solidFill>
                <a:latin typeface="Arial (Body)"/>
              </a:rPr>
              <a:t>are all equivalent in the increment part of the </a:t>
            </a:r>
            <a:r>
              <a:rPr lang="en-US" sz="1800" kern="1200" dirty="0">
                <a:solidFill>
                  <a:srgbClr val="000000"/>
                </a:solidFill>
                <a:latin typeface="Consolas" panose="020B0609020204030204" pitchFamily="49" charset="0"/>
                <a:cs typeface="Consolas" panose="020B0609020204030204" pitchFamily="49" charset="0"/>
              </a:rPr>
              <a:t>for</a:t>
            </a:r>
            <a:r>
              <a:rPr lang="en-US" sz="1800" kern="1200" dirty="0">
                <a:solidFill>
                  <a:srgbClr val="000000"/>
                </a:solidFill>
                <a:latin typeface="Arial (Body)"/>
              </a:rPr>
              <a:t> statement.</a:t>
            </a:r>
          </a:p>
          <a:p>
            <a:pPr lvl="0">
              <a:tabLst/>
              <a:defRPr/>
            </a:pPr>
            <a:r>
              <a:rPr lang="en-US" sz="1800" kern="1200" dirty="0">
                <a:solidFill>
                  <a:srgbClr val="000000"/>
                </a:solidFill>
                <a:latin typeface="Arial (Body)"/>
              </a:rPr>
              <a:t>Because the variable being preincremented or postincremented here does not appear in a larger expression, both forms of incrementing have the same effect.</a:t>
            </a:r>
          </a:p>
          <a:p>
            <a:pPr lvl="0">
              <a:tabLst/>
              <a:defRPr/>
            </a:pPr>
            <a:r>
              <a:rPr lang="en-US" sz="1800" kern="1200" dirty="0">
                <a:solidFill>
                  <a:srgbClr val="000000"/>
                </a:solidFill>
                <a:latin typeface="Arial (Body)"/>
              </a:rPr>
              <a:t>The two semicolons in the </a:t>
            </a:r>
            <a:r>
              <a:rPr lang="en-US" sz="1800" kern="1200" dirty="0">
                <a:solidFill>
                  <a:srgbClr val="000000"/>
                </a:solidFill>
                <a:latin typeface="Consolas" panose="020B0609020204030204" pitchFamily="49" charset="0"/>
                <a:cs typeface="Consolas" panose="020B0609020204030204" pitchFamily="49" charset="0"/>
              </a:rPr>
              <a:t>for</a:t>
            </a:r>
            <a:r>
              <a:rPr lang="en-US" sz="1800" kern="1200" dirty="0">
                <a:solidFill>
                  <a:srgbClr val="000000"/>
                </a:solidFill>
                <a:latin typeface="Arial (Body)"/>
              </a:rPr>
              <a:t> statement are required</a:t>
            </a:r>
            <a:r>
              <a:rPr lang="en-US" sz="1800" kern="1200" dirty="0" smtClean="0">
                <a:solidFill>
                  <a:srgbClr val="000000"/>
                </a:solidFill>
                <a:latin typeface="Arial (Body)"/>
              </a:rPr>
              <a:t>.</a:t>
            </a:r>
            <a:endParaRPr lang="en-US" sz="1800" kern="1200" dirty="0">
              <a:solidFill>
                <a:srgbClr val="000000"/>
              </a:solidFill>
              <a:latin typeface="Arial (Body)"/>
            </a:endParaRPr>
          </a:p>
        </p:txBody>
      </p:sp>
    </p:spTree>
    <p:extLst>
      <p:ext uri="{BB962C8B-B14F-4D97-AF65-F5344CB8AC3E}">
        <p14:creationId xmlns:p14="http://schemas.microsoft.com/office/powerpoint/2010/main" val="29159597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Common</a:t>
            </a:r>
            <a:r>
              <a:rPr lang="en-US" spc="-8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Prog</a:t>
            </a:r>
            <a:r>
              <a:rPr lang="en-US" spc="-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ramming</a:t>
            </a:r>
            <a:r>
              <a:rPr lang="en-US" spc="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4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E</a:t>
            </a:r>
            <a:r>
              <a:rPr lang="en-US" spc="-4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rro</a:t>
            </a:r>
            <a:r>
              <a:rPr lang="en-US" spc="-4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t>
            </a:r>
            <a:r>
              <a:rPr lang="en-US" spc="-5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4.3</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0" indent="0" eaLnBrk="0" hangingPunct="0">
              <a:spcBef>
                <a:spcPts val="225"/>
              </a:spcBef>
              <a:buNone/>
            </a:pPr>
            <a:r>
              <a:rPr lang="en-US" sz="2400" dirty="0" smtClean="0">
                <a:solidFill>
                  <a:srgbClr val="000000"/>
                </a:solidFill>
                <a:latin typeface="Arial (Body)"/>
                <a:ea typeface="Times New Roman" panose="02020603050405020304" pitchFamily="18" charset="0"/>
              </a:rPr>
              <a:t>Using </a:t>
            </a:r>
            <a:r>
              <a:rPr lang="en-US" sz="2400" dirty="0">
                <a:solidFill>
                  <a:srgbClr val="000000"/>
                </a:solidFill>
                <a:latin typeface="Arial (Body)"/>
                <a:ea typeface="Times New Roman" panose="02020603050405020304" pitchFamily="18" charset="0"/>
              </a:rPr>
              <a:t>commas </a:t>
            </a:r>
            <a:r>
              <a:rPr lang="en-US" sz="2400" dirty="0" smtClean="0">
                <a:solidFill>
                  <a:srgbClr val="000000"/>
                </a:solidFill>
                <a:latin typeface="Arial (Body)"/>
                <a:ea typeface="Times New Roman" panose="02020603050405020304" pitchFamily="18" charset="0"/>
              </a:rPr>
              <a:t>instead </a:t>
            </a:r>
            <a:r>
              <a:rPr lang="en-US" sz="2400" dirty="0">
                <a:solidFill>
                  <a:srgbClr val="000000"/>
                </a:solidFill>
                <a:latin typeface="Arial (Body)"/>
                <a:ea typeface="Times New Roman" panose="02020603050405020304" pitchFamily="18" charset="0"/>
              </a:rPr>
              <a:t>of </a:t>
            </a:r>
            <a:r>
              <a:rPr lang="en-US" sz="2400" dirty="0" smtClean="0">
                <a:solidFill>
                  <a:srgbClr val="000000"/>
                </a:solidFill>
                <a:latin typeface="Arial (Body)"/>
                <a:ea typeface="Times New Roman" panose="02020603050405020304" pitchFamily="18" charset="0"/>
              </a:rPr>
              <a:t>semicolons </a:t>
            </a:r>
            <a:r>
              <a:rPr lang="en-US" sz="2400" dirty="0">
                <a:solidFill>
                  <a:srgbClr val="000000"/>
                </a:solidFill>
                <a:latin typeface="Arial (Body)"/>
                <a:ea typeface="Times New Roman" panose="02020603050405020304" pitchFamily="18" charset="0"/>
              </a:rPr>
              <a:t>in a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for</a:t>
            </a:r>
            <a:r>
              <a:rPr lang="en-US" sz="2400" dirty="0">
                <a:solidFill>
                  <a:srgbClr val="000000"/>
                </a:solidFill>
                <a:latin typeface="Arial (Body)"/>
                <a:ea typeface="Times New Roman" panose="02020603050405020304" pitchFamily="18" charset="0"/>
              </a:rPr>
              <a:t> header </a:t>
            </a:r>
            <a:r>
              <a:rPr lang="en-US" sz="2400" dirty="0" smtClean="0">
                <a:solidFill>
                  <a:srgbClr val="000000"/>
                </a:solidFill>
                <a:latin typeface="Arial (Body)"/>
                <a:ea typeface="Times New Roman" panose="02020603050405020304" pitchFamily="18" charset="0"/>
              </a:rPr>
              <a:t>is a </a:t>
            </a:r>
            <a:r>
              <a:rPr lang="en-US" sz="2400" dirty="0">
                <a:solidFill>
                  <a:srgbClr val="000000"/>
                </a:solidFill>
                <a:latin typeface="Arial (Body)"/>
                <a:ea typeface="Times New Roman" panose="02020603050405020304" pitchFamily="18" charset="0"/>
              </a:rPr>
              <a:t>syntax error.</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28736451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spc="-13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rror-</a:t>
            </a:r>
            <a:r>
              <a:rPr lang="en-US" spc="-60"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reve</a:t>
            </a:r>
            <a:r>
              <a:rPr lang="en-US" spc="-115" dirty="0">
                <a:solidFill>
                  <a:schemeClr val="tx2"/>
                </a:solidFill>
                <a:latin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cs typeface="Times New Roman" panose="02020603050405020304" pitchFamily="18" charset="0"/>
              </a:rPr>
              <a:t>t</a:t>
            </a:r>
            <a:r>
              <a:rPr lang="en-US" spc="-10" dirty="0">
                <a:solidFill>
                  <a:schemeClr val="tx2"/>
                </a:solidFill>
                <a:latin typeface="Times New Roman" panose="02020603050405020304" pitchFamily="18" charset="0"/>
                <a:cs typeface="Times New Roman" panose="02020603050405020304" pitchFamily="18" charset="0"/>
              </a:rPr>
              <a:t>i</a:t>
            </a:r>
            <a:r>
              <a:rPr lang="en-US" spc="-5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430" dirty="0">
                <a:solidFill>
                  <a:schemeClr val="tx2"/>
                </a:solidFill>
                <a:latin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cs typeface="Times New Roman" panose="02020603050405020304" pitchFamily="18" charset="0"/>
              </a:rPr>
              <a:t>T</a:t>
            </a:r>
            <a:r>
              <a:rPr lang="en-US" spc="-16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p</a:t>
            </a:r>
            <a:r>
              <a:rPr lang="en-US" spc="-39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45" dirty="0">
                <a:solidFill>
                  <a:schemeClr val="tx2"/>
                </a:solidFill>
                <a:latin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3</a:t>
            </a:r>
          </a:p>
        </p:txBody>
      </p:sp>
      <p:sp>
        <p:nvSpPr>
          <p:cNvPr id="3" name="Text Placeholder 2"/>
          <p:cNvSpPr>
            <a:spLocks noGrp="1"/>
          </p:cNvSpPr>
          <p:nvPr>
            <p:ph type="body" idx="1"/>
          </p:nvPr>
        </p:nvSpPr>
        <p:spPr>
          <a:xfrm>
            <a:off x="457200" y="1600200"/>
            <a:ext cx="8229600" cy="3260093"/>
          </a:xfrm>
        </p:spPr>
        <p:txBody>
          <a:bodyPr wrap="square" lIns="91425" tIns="91425" rIns="91425" bIns="91425">
            <a:spAutoFit/>
          </a:bodyPr>
          <a:lstStyle/>
          <a:p>
            <a:pPr marL="0" marR="74295" indent="0" eaLnBrk="0" hangingPunct="0">
              <a:lnSpc>
                <a:spcPct val="105000"/>
              </a:lnSpc>
              <a:spcBef>
                <a:spcPts val="225"/>
              </a:spcBef>
              <a:buNone/>
            </a:pPr>
            <a:r>
              <a:rPr lang="en-US" sz="2400" dirty="0" smtClean="0">
                <a:solidFill>
                  <a:srgbClr val="000000"/>
                </a:solidFill>
                <a:latin typeface="Arial (Body)"/>
                <a:ea typeface="Times New Roman" panose="02020603050405020304" pitchFamily="18" charset="0"/>
              </a:rPr>
              <a:t>Infinite loops </a:t>
            </a:r>
            <a:r>
              <a:rPr lang="en-US" sz="2400" dirty="0">
                <a:solidFill>
                  <a:srgbClr val="000000"/>
                </a:solidFill>
                <a:latin typeface="Arial (Body)"/>
                <a:ea typeface="Times New Roman" panose="02020603050405020304" pitchFamily="18" charset="0"/>
              </a:rPr>
              <a:t>are caused when the </a:t>
            </a:r>
            <a:r>
              <a:rPr lang="en-US" sz="2400" dirty="0" smtClean="0">
                <a:solidFill>
                  <a:srgbClr val="000000"/>
                </a:solidFill>
                <a:latin typeface="Arial (Body)"/>
                <a:ea typeface="Times New Roman" panose="02020603050405020304" pitchFamily="18" charset="0"/>
              </a:rPr>
              <a:t>loop-continuation </a:t>
            </a:r>
            <a:r>
              <a:rPr lang="en-US" sz="2400" dirty="0">
                <a:solidFill>
                  <a:srgbClr val="000000"/>
                </a:solidFill>
                <a:latin typeface="Arial (Body)"/>
                <a:ea typeface="Times New Roman" panose="02020603050405020304" pitchFamily="18" charset="0"/>
              </a:rPr>
              <a:t>condition in an iteration statement never </a:t>
            </a:r>
            <a:r>
              <a:rPr lang="en-US" sz="2400" dirty="0" smtClean="0">
                <a:solidFill>
                  <a:srgbClr val="000000"/>
                </a:solidFill>
                <a:latin typeface="Arial (Body)"/>
                <a:ea typeface="Times New Roman" panose="02020603050405020304" pitchFamily="18" charset="0"/>
              </a:rPr>
              <a:t>becomes false. </a:t>
            </a:r>
            <a:r>
              <a:rPr lang="en-US" sz="2400" dirty="0">
                <a:solidFill>
                  <a:srgbClr val="000000"/>
                </a:solidFill>
                <a:latin typeface="Arial (Body)"/>
                <a:ea typeface="Times New Roman" panose="02020603050405020304" pitchFamily="18" charset="0"/>
              </a:rPr>
              <a:t>To prevent infinite loops, ensure </a:t>
            </a:r>
            <a:r>
              <a:rPr lang="en-US" sz="2400" dirty="0" smtClean="0">
                <a:solidFill>
                  <a:srgbClr val="000000"/>
                </a:solidFill>
                <a:latin typeface="Arial (Body)"/>
                <a:ea typeface="Times New Roman" panose="02020603050405020304" pitchFamily="18" charset="0"/>
              </a:rPr>
              <a:t>that you </a:t>
            </a:r>
            <a:r>
              <a:rPr lang="en-US" sz="2400" dirty="0">
                <a:solidFill>
                  <a:srgbClr val="000000"/>
                </a:solidFill>
                <a:latin typeface="Arial (Body)"/>
                <a:ea typeface="Times New Roman" panose="02020603050405020304" pitchFamily="18" charset="0"/>
              </a:rPr>
              <a:t>do </a:t>
            </a:r>
            <a:r>
              <a:rPr lang="en-US" sz="2400" dirty="0" smtClean="0">
                <a:solidFill>
                  <a:srgbClr val="000000"/>
                </a:solidFill>
                <a:latin typeface="Arial (Body)"/>
                <a:ea typeface="Times New Roman" panose="02020603050405020304" pitchFamily="18" charset="0"/>
              </a:rPr>
              <a:t>not place </a:t>
            </a:r>
            <a:r>
              <a:rPr lang="en-US" sz="2400" dirty="0">
                <a:solidFill>
                  <a:srgbClr val="000000"/>
                </a:solidFill>
                <a:latin typeface="Arial (Body)"/>
                <a:ea typeface="Times New Roman" panose="02020603050405020304" pitchFamily="18" charset="0"/>
              </a:rPr>
              <a:t>a semicolon immediately after a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w</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h</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ile</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statement's header. In a </a:t>
            </a:r>
            <a:r>
              <a:rPr lang="en-US" sz="2400" dirty="0" smtClean="0">
                <a:solidFill>
                  <a:srgbClr val="000000"/>
                </a:solidFill>
                <a:latin typeface="Arial (Body)"/>
                <a:ea typeface="Times New Roman" panose="02020603050405020304" pitchFamily="18" charset="0"/>
              </a:rPr>
              <a:t>counter-controlled loop</a:t>
            </a:r>
            <a:r>
              <a:rPr lang="en-US" sz="2400" dirty="0">
                <a:solidFill>
                  <a:srgbClr val="000000"/>
                </a:solidFill>
                <a:latin typeface="Arial (Body)"/>
                <a:ea typeface="Times New Roman" panose="02020603050405020304" pitchFamily="18" charset="0"/>
              </a:rPr>
              <a:t>, make sure the control </a:t>
            </a:r>
            <a:r>
              <a:rPr lang="en-US" sz="2400" dirty="0" smtClean="0">
                <a:solidFill>
                  <a:srgbClr val="000000"/>
                </a:solidFill>
                <a:latin typeface="Arial (Body)"/>
                <a:ea typeface="Times New Roman" panose="02020603050405020304" pitchFamily="18" charset="0"/>
              </a:rPr>
              <a:t>variable </a:t>
            </a:r>
            <a:r>
              <a:rPr lang="en-US" sz="2400" dirty="0">
                <a:solidFill>
                  <a:srgbClr val="000000"/>
                </a:solidFill>
                <a:latin typeface="Arial (Body)"/>
                <a:ea typeface="Times New Roman" panose="02020603050405020304" pitchFamily="18" charset="0"/>
              </a:rPr>
              <a:t>is incremented (</a:t>
            </a:r>
            <a:r>
              <a:rPr lang="en-US" sz="2400" dirty="0" smtClean="0">
                <a:solidFill>
                  <a:srgbClr val="000000"/>
                </a:solidFill>
                <a:latin typeface="Arial (Body)"/>
                <a:ea typeface="Times New Roman" panose="02020603050405020304" pitchFamily="18" charset="0"/>
              </a:rPr>
              <a:t>or decremented</a:t>
            </a:r>
            <a:r>
              <a:rPr lang="en-US" sz="2400" dirty="0">
                <a:solidFill>
                  <a:srgbClr val="000000"/>
                </a:solidFill>
                <a:latin typeface="Arial (Body)"/>
                <a:ea typeface="Times New Roman" panose="02020603050405020304" pitchFamily="18" charset="0"/>
              </a:rPr>
              <a:t>) in </a:t>
            </a:r>
            <a:r>
              <a:rPr lang="en-US" sz="2400" dirty="0" smtClean="0">
                <a:solidFill>
                  <a:srgbClr val="000000"/>
                </a:solidFill>
                <a:latin typeface="Arial (Body)"/>
                <a:ea typeface="Times New Roman" panose="02020603050405020304" pitchFamily="18" charset="0"/>
              </a:rPr>
              <a:t>the</a:t>
            </a:r>
            <a:r>
              <a:rPr lang="en-US" sz="240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loop. </a:t>
            </a:r>
            <a:r>
              <a:rPr lang="en-US" sz="2400" dirty="0">
                <a:solidFill>
                  <a:srgbClr val="000000"/>
                </a:solidFill>
                <a:latin typeface="Arial (Body)"/>
                <a:ea typeface="Times New Roman" panose="02020603050405020304" pitchFamily="18" charset="0"/>
              </a:rPr>
              <a:t>In a </a:t>
            </a:r>
            <a:r>
              <a:rPr lang="en-US" sz="2400" dirty="0" smtClean="0">
                <a:solidFill>
                  <a:srgbClr val="000000"/>
                </a:solidFill>
                <a:latin typeface="Arial (Body)"/>
                <a:ea typeface="Times New Roman" panose="02020603050405020304" pitchFamily="18" charset="0"/>
              </a:rPr>
              <a:t>sentinel-controlled </a:t>
            </a:r>
            <a:r>
              <a:rPr lang="en-US" sz="2400" dirty="0">
                <a:solidFill>
                  <a:srgbClr val="000000"/>
                </a:solidFill>
                <a:latin typeface="Arial (Body)"/>
                <a:ea typeface="Times New Roman" panose="02020603050405020304" pitchFamily="18" charset="0"/>
              </a:rPr>
              <a:t>loop, make sure the sentinel value is eventually </a:t>
            </a:r>
            <a:r>
              <a:rPr lang="en-US" sz="2400" dirty="0" smtClean="0">
                <a:solidFill>
                  <a:srgbClr val="000000"/>
                </a:solidFill>
                <a:latin typeface="Arial (Body)"/>
                <a:ea typeface="Times New Roman" panose="02020603050405020304" pitchFamily="18" charset="0"/>
              </a:rPr>
              <a:t>input .</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7731864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80097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4.5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Notes and Observations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1200298"/>
          </a:xfrm>
        </p:spPr>
        <p:txBody>
          <a:bodyPr wrap="square" lIns="91425" tIns="91425" rIns="91425" bIns="91425">
            <a:spAutoFit/>
          </a:bodyPr>
          <a:lstStyle/>
          <a:p>
            <a:pPr lvl="0" indent="-256032">
              <a:tabLst/>
            </a:pPr>
            <a:r>
              <a:rPr lang="en-US" altLang="en-US" sz="2200" kern="1200" dirty="0">
                <a:solidFill>
                  <a:srgbClr val="000000"/>
                </a:solidFill>
                <a:latin typeface="Arial (Body)"/>
                <a:ea typeface="+mn-ea"/>
                <a:cs typeface="+mn-cs"/>
              </a:rPr>
              <a:t>The initialization, loop-continuation condition and increment can contain arithmetic expressions. For example, if </a:t>
            </a:r>
            <a:r>
              <a:rPr lang="en-US" altLang="en-US" sz="2200" kern="1200" dirty="0">
                <a:solidFill>
                  <a:srgbClr val="000000"/>
                </a:solidFill>
                <a:latin typeface="Consolas" panose="020B0609020204030204" pitchFamily="49" charset="0"/>
                <a:ea typeface="+mn-ea"/>
                <a:cs typeface="Consolas" panose="020B0609020204030204" pitchFamily="49" charset="0"/>
              </a:rPr>
              <a:t>x = 2 </a:t>
            </a:r>
            <a:r>
              <a:rPr lang="en-US" altLang="en-US" sz="2200" kern="1200" dirty="0">
                <a:solidFill>
                  <a:srgbClr val="000000"/>
                </a:solidFill>
                <a:latin typeface="Arial (Body)"/>
                <a:ea typeface="+mn-ea"/>
                <a:cs typeface="+mn-cs"/>
              </a:rPr>
              <a:t>and </a:t>
            </a:r>
            <a:r>
              <a:rPr lang="en-US" altLang="en-US" sz="2200" kern="1200" dirty="0">
                <a:solidFill>
                  <a:srgbClr val="000000"/>
                </a:solidFill>
                <a:latin typeface="Consolas" panose="020B0609020204030204" pitchFamily="49" charset="0"/>
                <a:ea typeface="+mn-ea"/>
                <a:cs typeface="Consolas" panose="020B0609020204030204" pitchFamily="49" charset="0"/>
              </a:rPr>
              <a:t>y = 10</a:t>
            </a:r>
            <a:r>
              <a:rPr lang="en-US" altLang="en-US" sz="2200" kern="1200" dirty="0">
                <a:solidFill>
                  <a:srgbClr val="000000"/>
                </a:solidFill>
                <a:latin typeface="Arial (Body)"/>
                <a:ea typeface="+mn-ea"/>
                <a:cs typeface="+mn-cs"/>
              </a:rPr>
              <a:t>, the </a:t>
            </a:r>
            <a:r>
              <a:rPr lang="en-US" altLang="en-US" sz="2200" kern="1200" dirty="0" smtClean="0">
                <a:solidFill>
                  <a:srgbClr val="000000"/>
                </a:solidFill>
                <a:latin typeface="Arial (Body)"/>
                <a:ea typeface="+mn-ea"/>
                <a:cs typeface="+mn-cs"/>
              </a:rPr>
              <a:t>statement</a:t>
            </a:r>
            <a:endParaRPr lang="en-US" altLang="en-US" sz="2200" kern="1200" dirty="0">
              <a:solidFill>
                <a:srgbClr val="000000"/>
              </a:solidFill>
              <a:latin typeface="Arial (Body)"/>
              <a:ea typeface="+mn-ea"/>
              <a:cs typeface="+mn-cs"/>
            </a:endParaRPr>
          </a:p>
        </p:txBody>
      </p:sp>
      <p:pic>
        <p:nvPicPr>
          <p:cNvPr id="14" name="Picture 13" descr="for let parenthesis j equals x semicolon j less than equal to 4 asterisk x asterisk y semicolon j plus equals y over x right parenthesis."/>
          <p:cNvPicPr>
            <a:picLocks noChangeAspect="1"/>
          </p:cNvPicPr>
          <p:nvPr/>
        </p:nvPicPr>
        <p:blipFill rotWithShape="1">
          <a:blip r:embed="rId2"/>
          <a:srcRect t="11902" r="1818" b="23000"/>
          <a:stretch/>
        </p:blipFill>
        <p:spPr>
          <a:xfrm>
            <a:off x="1683999" y="2857500"/>
            <a:ext cx="5393076" cy="333375"/>
          </a:xfrm>
          <a:prstGeom prst="rect">
            <a:avLst/>
          </a:prstGeom>
        </p:spPr>
      </p:pic>
      <p:sp>
        <p:nvSpPr>
          <p:cNvPr id="4" name="Content Placeholder 3"/>
          <p:cNvSpPr>
            <a:spLocks noGrp="1"/>
          </p:cNvSpPr>
          <p:nvPr>
            <p:ph idx="13"/>
          </p:nvPr>
        </p:nvSpPr>
        <p:spPr>
          <a:xfrm>
            <a:off x="730895" y="3274940"/>
            <a:ext cx="3841105" cy="545069"/>
          </a:xfrm>
        </p:spPr>
        <p:txBody>
          <a:bodyPr/>
          <a:lstStyle/>
          <a:p>
            <a:pPr marL="432" lvl="0" indent="0">
              <a:buNone/>
            </a:pPr>
            <a:r>
              <a:rPr lang="en-US" altLang="en-US" sz="2200" kern="1200" dirty="0">
                <a:solidFill>
                  <a:srgbClr val="000000"/>
                </a:solidFill>
                <a:latin typeface="Arial (Body)"/>
              </a:rPr>
              <a:t>is equivalent to the </a:t>
            </a:r>
            <a:r>
              <a:rPr lang="en-US" altLang="en-US" sz="2200" kern="1200" dirty="0" smtClean="0">
                <a:solidFill>
                  <a:srgbClr val="000000"/>
                </a:solidFill>
                <a:latin typeface="Arial (Body)"/>
              </a:rPr>
              <a:t>statement</a:t>
            </a:r>
            <a:endParaRPr lang="en-US" altLang="en-US" sz="2200" kern="1200" dirty="0">
              <a:solidFill>
                <a:srgbClr val="000000"/>
              </a:solidFill>
              <a:latin typeface="Arial (Body)"/>
            </a:endParaRPr>
          </a:p>
        </p:txBody>
      </p:sp>
      <p:pic>
        <p:nvPicPr>
          <p:cNvPr id="15" name="Picture 14" descr="for left parenthesis j equals 2 semicolon j less than equal to sign  80 semicolon j plus equals 5 right parenthesis."/>
          <p:cNvPicPr>
            <a:picLocks noChangeAspect="1"/>
          </p:cNvPicPr>
          <p:nvPr/>
        </p:nvPicPr>
        <p:blipFill rotWithShape="1">
          <a:blip r:embed="rId3"/>
          <a:srcRect t="9257" r="3400" b="14484"/>
          <a:stretch/>
        </p:blipFill>
        <p:spPr>
          <a:xfrm>
            <a:off x="2418631" y="3857625"/>
            <a:ext cx="3886920" cy="390525"/>
          </a:xfrm>
          <a:prstGeom prst="rect">
            <a:avLst/>
          </a:prstGeom>
        </p:spPr>
      </p:pic>
      <p:sp>
        <p:nvSpPr>
          <p:cNvPr id="5" name="Content Placeholder 4"/>
          <p:cNvSpPr>
            <a:spLocks noGrp="1"/>
          </p:cNvSpPr>
          <p:nvPr>
            <p:ph idx="14"/>
          </p:nvPr>
        </p:nvSpPr>
        <p:spPr>
          <a:xfrm>
            <a:off x="473720" y="4242567"/>
            <a:ext cx="8229600" cy="1977257"/>
          </a:xfrm>
        </p:spPr>
        <p:txBody>
          <a:bodyPr/>
          <a:lstStyle/>
          <a:p>
            <a:pPr lvl="0" indent="-256032">
              <a:tabLst/>
            </a:pPr>
            <a:r>
              <a:rPr lang="en-US" altLang="en-US" sz="2200" kern="1200" dirty="0">
                <a:solidFill>
                  <a:srgbClr val="000000"/>
                </a:solidFill>
                <a:latin typeface="Arial (Body)"/>
              </a:rPr>
              <a:t>The “increment” may be negative (in which case it’s really a decrement and the loop actually counts downward).</a:t>
            </a:r>
          </a:p>
          <a:p>
            <a:pPr lvl="0" indent="-256032">
              <a:tabLst/>
            </a:pPr>
            <a:r>
              <a:rPr lang="en-US" altLang="en-US" sz="2200" kern="1200" dirty="0">
                <a:solidFill>
                  <a:srgbClr val="000000"/>
                </a:solidFill>
                <a:latin typeface="Arial (Body)"/>
              </a:rPr>
              <a:t>If the loop-continuation condition is initially false, the loop body does not execute. Instead, execution proceeds with the statement following the </a:t>
            </a:r>
            <a:r>
              <a:rPr lang="en-US" altLang="en-US" sz="2200" kern="1200" dirty="0">
                <a:solidFill>
                  <a:srgbClr val="000000"/>
                </a:solidFill>
                <a:latin typeface="Consolas" panose="020B0609020204030204" pitchFamily="49" charset="0"/>
                <a:cs typeface="Consolas" panose="020B0609020204030204" pitchFamily="49" charset="0"/>
              </a:rPr>
              <a:t>for</a:t>
            </a:r>
            <a:r>
              <a:rPr lang="en-US" altLang="en-US" sz="2200" kern="1200" dirty="0">
                <a:solidFill>
                  <a:srgbClr val="000000"/>
                </a:solidFill>
                <a:latin typeface="Arial (Body)"/>
              </a:rPr>
              <a:t> statement</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231532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06767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4.5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Notes and Observations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746876"/>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The control variable is frequently printed or used in calculations in the body of a loop, but it need not be. It’s common to use the control variable for controlling iteration while never mentioning it in the body of the loop.</a:t>
            </a:r>
          </a:p>
          <a:p>
            <a:pPr lvl="0">
              <a:tabLst/>
            </a:pPr>
            <a:r>
              <a:rPr lang="en-US" altLang="en-US" sz="2200" kern="1200" dirty="0">
                <a:solidFill>
                  <a:srgbClr val="000000"/>
                </a:solidFill>
                <a:latin typeface="Arial (Body)"/>
                <a:ea typeface="+mn-ea"/>
                <a:cs typeface="+mn-cs"/>
              </a:rPr>
              <a:t>The </a:t>
            </a:r>
            <a:r>
              <a:rPr lang="en-US" altLang="en-US" sz="2200" kern="1200" dirty="0">
                <a:solidFill>
                  <a:srgbClr val="000000"/>
                </a:solidFill>
                <a:latin typeface="Consolas" panose="020B0609020204030204" pitchFamily="49" charset="0"/>
                <a:ea typeface="+mn-ea"/>
                <a:cs typeface="Consolas" panose="020B0609020204030204" pitchFamily="49" charset="0"/>
              </a:rPr>
              <a:t>for</a:t>
            </a:r>
            <a:r>
              <a:rPr lang="en-US" altLang="en-US" sz="2200" kern="1200" dirty="0">
                <a:solidFill>
                  <a:srgbClr val="000000"/>
                </a:solidFill>
                <a:latin typeface="Arial (Body)"/>
                <a:ea typeface="+mn-ea"/>
                <a:cs typeface="+mn-cs"/>
              </a:rPr>
              <a:t> statement is flowcharted much like the </a:t>
            </a:r>
            <a:r>
              <a:rPr lang="en-US" altLang="en-US" sz="2200" kern="1200" dirty="0">
                <a:solidFill>
                  <a:srgbClr val="000000"/>
                </a:solidFill>
                <a:latin typeface="Consolas" panose="020B0609020204030204" pitchFamily="49" charset="0"/>
                <a:ea typeface="+mn-ea"/>
                <a:cs typeface="Consolas" panose="020B0609020204030204" pitchFamily="49" charset="0"/>
              </a:rPr>
              <a:t>while</a:t>
            </a:r>
            <a:r>
              <a:rPr lang="en-US" altLang="en-US" sz="2200" kern="1200" dirty="0">
                <a:solidFill>
                  <a:srgbClr val="000000"/>
                </a:solidFill>
                <a:latin typeface="Arial (Body)"/>
                <a:ea typeface="+mn-ea"/>
                <a:cs typeface="+mn-cs"/>
              </a:rPr>
              <a:t> statement. For example, </a:t>
            </a:r>
            <a:r>
              <a:rPr lang="en-US" altLang="en-US" sz="2200" kern="1200" dirty="0" smtClean="0">
                <a:solidFill>
                  <a:srgbClr val="000000"/>
                </a:solidFill>
                <a:latin typeface="Arial (Body)"/>
                <a:ea typeface="+mn-ea"/>
                <a:cs typeface="+mn-cs"/>
              </a:rPr>
              <a:t>Figure</a:t>
            </a:r>
            <a:r>
              <a:rPr lang="en-US" altLang="en-US" sz="2200" kern="1200" dirty="0">
                <a:solidFill>
                  <a:srgbClr val="000000"/>
                </a:solidFill>
                <a:latin typeface="Arial (Body)"/>
                <a:ea typeface="+mn-ea"/>
                <a:cs typeface="+mn-cs"/>
              </a:rPr>
              <a:t> 4.4 shows the flowchart of the </a:t>
            </a:r>
            <a:r>
              <a:rPr lang="en-US" altLang="en-US" sz="2200" kern="1200" dirty="0">
                <a:solidFill>
                  <a:srgbClr val="000000"/>
                </a:solidFill>
                <a:latin typeface="Consolas" panose="020B0609020204030204" pitchFamily="49" charset="0"/>
                <a:ea typeface="+mn-ea"/>
                <a:cs typeface="Consolas" panose="020B0609020204030204" pitchFamily="49" charset="0"/>
              </a:rPr>
              <a:t>for</a:t>
            </a:r>
            <a:r>
              <a:rPr lang="en-US" altLang="en-US" sz="2200" kern="1200" dirty="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statement</a:t>
            </a:r>
          </a:p>
        </p:txBody>
      </p:sp>
      <p:pic>
        <p:nvPicPr>
          <p:cNvPr id="4" name="Picture 3" descr="Computer code reads as follows. For left parenthesis counter equals 1 semicolon counter less than equal to sign10 semicolon plus plus counter right parenthesis print f right parenthesis double quote percent sign u double quote comma counter right parenthesis semicolon."/>
          <p:cNvPicPr>
            <a:picLocks noChangeAspect="1"/>
          </p:cNvPicPr>
          <p:nvPr/>
        </p:nvPicPr>
        <p:blipFill rotWithShape="1">
          <a:blip r:embed="rId2"/>
          <a:srcRect t="8688" r="1976" b="13193"/>
          <a:stretch/>
        </p:blipFill>
        <p:spPr>
          <a:xfrm>
            <a:off x="1497868" y="4337369"/>
            <a:ext cx="6029130" cy="612137"/>
          </a:xfrm>
          <a:prstGeom prst="rect">
            <a:avLst/>
          </a:prstGeom>
        </p:spPr>
      </p:pic>
      <p:sp>
        <p:nvSpPr>
          <p:cNvPr id="5" name="Text Placeholder 4"/>
          <p:cNvSpPr>
            <a:spLocks noGrp="1"/>
          </p:cNvSpPr>
          <p:nvPr>
            <p:ph type="body" idx="2"/>
          </p:nvPr>
        </p:nvSpPr>
        <p:spPr>
          <a:xfrm>
            <a:off x="457200" y="5005135"/>
            <a:ext cx="8229600" cy="1249363"/>
          </a:xfrm>
        </p:spPr>
        <p:txBody>
          <a:bodyPr/>
          <a:lstStyle/>
          <a:p>
            <a:r>
              <a:rPr lang="en-US" altLang="en-US" sz="2200" kern="1200" dirty="0">
                <a:solidFill>
                  <a:srgbClr val="000000"/>
                </a:solidFill>
                <a:latin typeface="Arial (Body)"/>
              </a:rPr>
              <a:t>This flowchart makes it clear that the initialization occurs only once and that incrementing occurs </a:t>
            </a:r>
            <a:r>
              <a:rPr lang="en-US" altLang="en-US" sz="2200" b="1" kern="1200" dirty="0">
                <a:solidFill>
                  <a:srgbClr val="000000"/>
                </a:solidFill>
                <a:latin typeface="Arial (Body)"/>
              </a:rPr>
              <a:t>after</a:t>
            </a:r>
            <a:r>
              <a:rPr lang="en-US" altLang="en-US" sz="2200" kern="1200" dirty="0">
                <a:solidFill>
                  <a:srgbClr val="000000"/>
                </a:solidFill>
                <a:latin typeface="Arial (Body)"/>
              </a:rPr>
              <a:t> the body statement is performed</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910449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spc="-13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rror-</a:t>
            </a:r>
            <a:r>
              <a:rPr lang="en-US" spc="-60"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reve</a:t>
            </a:r>
            <a:r>
              <a:rPr lang="en-US" spc="-115" dirty="0">
                <a:solidFill>
                  <a:schemeClr val="tx2"/>
                </a:solidFill>
                <a:latin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cs typeface="Times New Roman" panose="02020603050405020304" pitchFamily="18" charset="0"/>
              </a:rPr>
              <a:t>t</a:t>
            </a:r>
            <a:r>
              <a:rPr lang="en-US" spc="-10" dirty="0">
                <a:solidFill>
                  <a:schemeClr val="tx2"/>
                </a:solidFill>
                <a:latin typeface="Times New Roman" panose="02020603050405020304" pitchFamily="18" charset="0"/>
                <a:cs typeface="Times New Roman" panose="02020603050405020304" pitchFamily="18" charset="0"/>
              </a:rPr>
              <a:t>i</a:t>
            </a:r>
            <a:r>
              <a:rPr lang="en-US" spc="-5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400" dirty="0">
                <a:solidFill>
                  <a:schemeClr val="tx2"/>
                </a:solidFill>
                <a:latin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cs typeface="Times New Roman" panose="02020603050405020304" pitchFamily="18" charset="0"/>
              </a:rPr>
              <a:t>T</a:t>
            </a:r>
            <a:r>
              <a:rPr lang="en-US" spc="-16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p</a:t>
            </a:r>
            <a:r>
              <a:rPr lang="en-US" spc="-35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100" dirty="0">
                <a:solidFill>
                  <a:schemeClr val="tx2"/>
                </a:solidFill>
                <a:latin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4</a:t>
            </a:r>
          </a:p>
        </p:txBody>
      </p:sp>
      <p:sp>
        <p:nvSpPr>
          <p:cNvPr id="3" name="Text Placeholder 2"/>
          <p:cNvSpPr>
            <a:spLocks noGrp="1"/>
          </p:cNvSpPr>
          <p:nvPr>
            <p:ph type="body" idx="1"/>
          </p:nvPr>
        </p:nvSpPr>
        <p:spPr>
          <a:xfrm>
            <a:off x="457200" y="1600200"/>
            <a:ext cx="8229600" cy="1314753"/>
          </a:xfrm>
        </p:spPr>
        <p:txBody>
          <a:bodyPr wrap="square" lIns="91425" tIns="91425" rIns="91425" bIns="91425">
            <a:spAutoFit/>
          </a:bodyPr>
          <a:lstStyle/>
          <a:p>
            <a:pPr marL="0" marR="71755" indent="0" eaLnBrk="0" hangingPunct="0">
              <a:lnSpc>
                <a:spcPct val="102000"/>
              </a:lnSpc>
              <a:spcBef>
                <a:spcPts val="180"/>
              </a:spcBef>
              <a:buNone/>
            </a:pPr>
            <a:r>
              <a:rPr lang="en-US" sz="2400" dirty="0" smtClean="0">
                <a:solidFill>
                  <a:srgbClr val="000000"/>
                </a:solidFill>
                <a:latin typeface="Arial (Body)"/>
                <a:ea typeface="Times New Roman" panose="02020603050405020304" pitchFamily="18" charset="0"/>
              </a:rPr>
              <a:t>Although </a:t>
            </a:r>
            <a:r>
              <a:rPr lang="en-US" sz="2400" dirty="0">
                <a:solidFill>
                  <a:srgbClr val="000000"/>
                </a:solidFill>
                <a:latin typeface="Arial (Body)"/>
                <a:ea typeface="Times New Roman" panose="02020603050405020304" pitchFamily="18" charset="0"/>
              </a:rPr>
              <a:t>the value of the control variable can be changed in the body of a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for</a:t>
            </a:r>
            <a:r>
              <a:rPr lang="en-US" sz="2400" dirty="0">
                <a:solidFill>
                  <a:srgbClr val="000000"/>
                </a:solidFill>
                <a:latin typeface="Arial (Body)"/>
                <a:ea typeface="Times New Roman" panose="02020603050405020304" pitchFamily="18" charset="0"/>
              </a:rPr>
              <a:t> loop, this can lead to subtle errors. </a:t>
            </a:r>
            <a:r>
              <a:rPr lang="en-US" sz="2400" dirty="0" smtClean="0">
                <a:solidFill>
                  <a:srgbClr val="000000"/>
                </a:solidFill>
                <a:latin typeface="Arial (Body)"/>
                <a:ea typeface="Times New Roman" panose="02020603050405020304" pitchFamily="18" charset="0"/>
              </a:rPr>
              <a:t>It’s </a:t>
            </a:r>
            <a:r>
              <a:rPr lang="en-US" sz="2400" dirty="0">
                <a:solidFill>
                  <a:srgbClr val="000000"/>
                </a:solidFill>
                <a:latin typeface="Arial (Body)"/>
                <a:ea typeface="Times New Roman" panose="02020603050405020304" pitchFamily="18" charset="0"/>
              </a:rPr>
              <a:t>best not to change it.</a:t>
            </a:r>
          </a:p>
        </p:txBody>
      </p:sp>
    </p:spTree>
    <p:extLst>
      <p:ext uri="{BB962C8B-B14F-4D97-AF65-F5344CB8AC3E}">
        <p14:creationId xmlns:p14="http://schemas.microsoft.com/office/powerpoint/2010/main" val="1209645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7650"/>
            <a:ext cx="8229600" cy="1066799"/>
          </a:xfrm>
        </p:spPr>
        <p:txBody>
          <a:bodyPr anchor="b"/>
          <a:lstStyle/>
          <a:p>
            <a:r>
              <a:rPr lang="en-US" dirty="0">
                <a:latin typeface="Times New Roman" panose="02020603050405020304" pitchFamily="18" charset="0"/>
              </a:rPr>
              <a:t>Figure 4.4 Flowcharting a Typical for Iteration Statement</a:t>
            </a:r>
            <a:endParaRPr lang="en-US" dirty="0"/>
          </a:p>
        </p:txBody>
      </p:sp>
      <p:pic>
        <p:nvPicPr>
          <p:cNvPr id="5" name="Picture 4" descr="A flowchart depicting an iteration statement with highlighted aspects flows as follows. Enter the loop, set unsigned i n t counter equals 1, as the initial value of the control variable. Then determine if final value of control variable has reached, which is, counter less than equal to sign 10, if true then execute loop, print f left parenthesis double quote percent sign u double quote comma counter right parenthesis semicolon. Increment the control variable, plus plus counter then loopback to check the condition counter less than equal to sign 10. If false then exit the loop direct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820602"/>
            <a:ext cx="7798198" cy="3710282"/>
          </a:xfrm>
          <a:prstGeom prst="rect">
            <a:avLst/>
          </a:prstGeom>
        </p:spPr>
      </p:pic>
    </p:spTree>
    <p:extLst>
      <p:ext uri="{BB962C8B-B14F-4D97-AF65-F5344CB8AC3E}">
        <p14:creationId xmlns:p14="http://schemas.microsoft.com/office/powerpoint/2010/main" val="1014596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(2 of 2)</a:t>
            </a:r>
            <a:endParaRPr lang="en-US" sz="2000" b="0" dirty="0"/>
          </a:p>
        </p:txBody>
      </p:sp>
      <p:sp>
        <p:nvSpPr>
          <p:cNvPr id="3" name="Text Placeholder 2"/>
          <p:cNvSpPr>
            <a:spLocks noGrp="1"/>
          </p:cNvSpPr>
          <p:nvPr>
            <p:ph type="body" idx="1"/>
          </p:nvPr>
        </p:nvSpPr>
        <p:spPr/>
        <p:txBody>
          <a:bodyPr/>
          <a:lstStyle/>
          <a:p>
            <a:pPr marL="174625" indent="0">
              <a:buNone/>
            </a:pPr>
            <a:r>
              <a:rPr lang="en-US" sz="2400" b="1" dirty="0" smtClean="0">
                <a:solidFill>
                  <a:schemeClr val="tx2"/>
                </a:solidFill>
                <a:latin typeface="+mn-lt"/>
              </a:rPr>
              <a:t>4.8</a:t>
            </a:r>
            <a:r>
              <a:rPr lang="en-US" sz="2400" b="1" dirty="0" smtClean="0">
                <a:latin typeface="+mn-lt"/>
              </a:rPr>
              <a:t> </a:t>
            </a:r>
            <a:r>
              <a:rPr lang="en-US" sz="2400" dirty="0">
                <a:latin typeface="Consolas" panose="020B0609020204030204" pitchFamily="49" charset="0"/>
                <a:cs typeface="Consolas" panose="020B0609020204030204" pitchFamily="49" charset="0"/>
              </a:rPr>
              <a:t>do…while</a:t>
            </a:r>
            <a:r>
              <a:rPr lang="en-US" sz="2400" dirty="0">
                <a:latin typeface="+mn-lt"/>
              </a:rPr>
              <a:t> Iteration Statement</a:t>
            </a:r>
          </a:p>
          <a:p>
            <a:pPr marL="174625" indent="0">
              <a:buNone/>
            </a:pPr>
            <a:r>
              <a:rPr lang="en-US" sz="2400" b="1" dirty="0" smtClean="0">
                <a:solidFill>
                  <a:schemeClr val="tx2"/>
                </a:solidFill>
                <a:latin typeface="+mn-lt"/>
              </a:rPr>
              <a:t>4.9</a:t>
            </a:r>
            <a:r>
              <a:rPr lang="en-US" sz="2400" b="1" dirty="0" smtClean="0">
                <a:latin typeface="+mn-lt"/>
              </a:rPr>
              <a:t> </a:t>
            </a:r>
            <a:r>
              <a:rPr lang="en-US" sz="2400" dirty="0">
                <a:latin typeface="Consolas" panose="020B0609020204030204" pitchFamily="49" charset="0"/>
                <a:cs typeface="Consolas" panose="020B0609020204030204" pitchFamily="49" charset="0"/>
              </a:rPr>
              <a:t>break</a:t>
            </a:r>
            <a:r>
              <a:rPr lang="en-US" sz="2400" dirty="0">
                <a:latin typeface="+mn-lt"/>
              </a:rPr>
              <a:t> and </a:t>
            </a:r>
            <a:r>
              <a:rPr lang="en-US" sz="2400" dirty="0">
                <a:latin typeface="Consolas" panose="020B0609020204030204" pitchFamily="49" charset="0"/>
                <a:cs typeface="Consolas" panose="020B0609020204030204" pitchFamily="49" charset="0"/>
              </a:rPr>
              <a:t>continue</a:t>
            </a:r>
            <a:r>
              <a:rPr lang="en-US" sz="2400" dirty="0">
                <a:latin typeface="+mn-lt"/>
              </a:rPr>
              <a:t> Statements</a:t>
            </a:r>
          </a:p>
          <a:p>
            <a:pPr marL="0" indent="0">
              <a:buNone/>
            </a:pPr>
            <a:r>
              <a:rPr lang="en-US" sz="2400" b="1" dirty="0">
                <a:solidFill>
                  <a:schemeClr val="tx2"/>
                </a:solidFill>
                <a:latin typeface="+mn-lt"/>
              </a:rPr>
              <a:t>4.10</a:t>
            </a:r>
            <a:r>
              <a:rPr lang="en-US" sz="2400" b="1" dirty="0">
                <a:latin typeface="+mn-lt"/>
              </a:rPr>
              <a:t> </a:t>
            </a:r>
            <a:r>
              <a:rPr lang="en-US" sz="2400" dirty="0">
                <a:latin typeface="+mn-lt"/>
              </a:rPr>
              <a:t>Logical Operators</a:t>
            </a:r>
          </a:p>
          <a:p>
            <a:pPr marL="0" indent="0">
              <a:buNone/>
            </a:pPr>
            <a:r>
              <a:rPr lang="en-US" sz="2400" b="1" dirty="0">
                <a:solidFill>
                  <a:schemeClr val="tx2"/>
                </a:solidFill>
                <a:latin typeface="+mn-lt"/>
              </a:rPr>
              <a:t>4.11</a:t>
            </a:r>
            <a:r>
              <a:rPr lang="en-US" sz="2400" b="1" dirty="0">
                <a:latin typeface="+mn-lt"/>
              </a:rPr>
              <a:t> </a:t>
            </a:r>
            <a:r>
              <a:rPr lang="en-US" sz="2400" dirty="0">
                <a:latin typeface="+mn-lt"/>
              </a:rPr>
              <a:t>Confusing Equality (==) </a:t>
            </a:r>
            <a:r>
              <a:rPr lang="en-US" sz="2400" dirty="0" smtClean="0">
                <a:latin typeface="+mn-lt"/>
              </a:rPr>
              <a:t>and Assignment </a:t>
            </a:r>
            <a:r>
              <a:rPr lang="en-US" sz="2400" dirty="0">
                <a:latin typeface="+mn-lt"/>
              </a:rPr>
              <a:t>(=) Operators</a:t>
            </a:r>
          </a:p>
          <a:p>
            <a:pPr marL="0" indent="0">
              <a:buNone/>
            </a:pPr>
            <a:r>
              <a:rPr lang="en-US" sz="2400" b="1" dirty="0">
                <a:solidFill>
                  <a:schemeClr val="tx2"/>
                </a:solidFill>
                <a:latin typeface="+mn-lt"/>
              </a:rPr>
              <a:t>4.12</a:t>
            </a:r>
            <a:r>
              <a:rPr lang="en-US" sz="2400" b="1" dirty="0">
                <a:latin typeface="+mn-lt"/>
              </a:rPr>
              <a:t> </a:t>
            </a:r>
            <a:r>
              <a:rPr lang="en-US" sz="2400" dirty="0">
                <a:latin typeface="+mn-lt"/>
              </a:rPr>
              <a:t>Structured Programming Summary</a:t>
            </a:r>
          </a:p>
          <a:p>
            <a:pPr marL="0" indent="0">
              <a:buNone/>
            </a:pPr>
            <a:r>
              <a:rPr lang="en-US" sz="2400" b="1" dirty="0">
                <a:solidFill>
                  <a:schemeClr val="tx2"/>
                </a:solidFill>
                <a:latin typeface="+mn-lt"/>
              </a:rPr>
              <a:t>4.13</a:t>
            </a:r>
            <a:r>
              <a:rPr lang="en-US" sz="2400" b="1" dirty="0">
                <a:latin typeface="+mn-lt"/>
              </a:rPr>
              <a:t> </a:t>
            </a:r>
            <a:r>
              <a:rPr lang="en-US" sz="2400" dirty="0">
                <a:latin typeface="+mn-lt"/>
              </a:rPr>
              <a:t>Secure C Programming</a:t>
            </a:r>
          </a:p>
        </p:txBody>
      </p:sp>
    </p:spTree>
    <p:extLst>
      <p:ext uri="{BB962C8B-B14F-4D97-AF65-F5344CB8AC3E}">
        <p14:creationId xmlns:p14="http://schemas.microsoft.com/office/powerpoint/2010/main" val="26713710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367486"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(1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596521"/>
            <a:ext cx="8229600" cy="1184909"/>
          </a:xfrm>
        </p:spPr>
        <p:txBody>
          <a:bodyPr wrap="square" lIns="91425" tIns="91425" rIns="91425" bIns="91425">
            <a:spAutoFit/>
          </a:bodyPr>
          <a:lstStyle/>
          <a:p>
            <a:pPr lvl="0">
              <a:tabLst/>
            </a:pPr>
            <a:r>
              <a:rPr lang="en-US" altLang="en-US" sz="2000" kern="1200" dirty="0">
                <a:solidFill>
                  <a:srgbClr val="000000"/>
                </a:solidFill>
                <a:latin typeface="+mn-lt"/>
                <a:ea typeface="+mn-ea"/>
                <a:cs typeface="+mn-cs"/>
              </a:rPr>
              <a:t>The following examples show methods of varying the control variable in a </a:t>
            </a:r>
            <a:r>
              <a:rPr lang="en-US" altLang="en-US" sz="2000" kern="1200" dirty="0">
                <a:solidFill>
                  <a:srgbClr val="000000"/>
                </a:solidFill>
                <a:latin typeface="Consolas" panose="020B0609020204030204" pitchFamily="49" charset="0"/>
                <a:ea typeface="+mn-ea"/>
                <a:cs typeface="Consolas" panose="020B0609020204030204" pitchFamily="49" charset="0"/>
              </a:rPr>
              <a:t>for</a:t>
            </a:r>
            <a:r>
              <a:rPr lang="en-US" altLang="en-US" sz="2000" kern="1200" dirty="0">
                <a:solidFill>
                  <a:srgbClr val="000000"/>
                </a:solidFill>
                <a:latin typeface="+mn-lt"/>
                <a:ea typeface="+mn-ea"/>
                <a:cs typeface="+mn-cs"/>
              </a:rPr>
              <a:t> statement.</a:t>
            </a:r>
          </a:p>
          <a:p>
            <a:pPr marL="741600" lvl="1" indent="-284400">
              <a:buFont typeface="Arial" panose="020B0604020202020204" pitchFamily="34" charset="0"/>
              <a:buChar char="–"/>
            </a:pPr>
            <a:r>
              <a:rPr lang="en-US" altLang="en-US" sz="2000" kern="1200" dirty="0">
                <a:solidFill>
                  <a:srgbClr val="000000"/>
                </a:solidFill>
                <a:latin typeface="+mn-lt"/>
                <a:ea typeface="+mn-ea"/>
                <a:cs typeface="+mn-cs"/>
              </a:rPr>
              <a:t>Vary the control variable from </a:t>
            </a:r>
            <a:r>
              <a:rPr lang="en-US" altLang="en-US" sz="2000" kern="1200" dirty="0">
                <a:solidFill>
                  <a:srgbClr val="000000"/>
                </a:solidFill>
                <a:latin typeface="Consolas" panose="020B0609020204030204" pitchFamily="49" charset="0"/>
                <a:ea typeface="+mn-ea"/>
                <a:cs typeface="+mn-cs"/>
              </a:rPr>
              <a:t>1</a:t>
            </a:r>
            <a:r>
              <a:rPr lang="en-US" altLang="en-US" sz="2000" kern="1200" dirty="0">
                <a:solidFill>
                  <a:srgbClr val="000000"/>
                </a:solidFill>
                <a:latin typeface="+mn-lt"/>
                <a:ea typeface="+mn-ea"/>
                <a:cs typeface="+mn-cs"/>
              </a:rPr>
              <a:t> to </a:t>
            </a:r>
            <a:r>
              <a:rPr lang="en-US" altLang="en-US" sz="2000" kern="1200" dirty="0">
                <a:solidFill>
                  <a:srgbClr val="000000"/>
                </a:solidFill>
                <a:latin typeface="Consolas" panose="020B0609020204030204" pitchFamily="49" charset="0"/>
                <a:ea typeface="+mn-ea"/>
                <a:cs typeface="+mn-cs"/>
              </a:rPr>
              <a:t>100</a:t>
            </a:r>
            <a:r>
              <a:rPr lang="en-US" altLang="en-US" sz="2000" kern="1200" dirty="0">
                <a:solidFill>
                  <a:srgbClr val="000000"/>
                </a:solidFill>
                <a:latin typeface="+mn-lt"/>
                <a:ea typeface="+mn-ea"/>
                <a:cs typeface="+mn-cs"/>
              </a:rPr>
              <a:t> in increments of </a:t>
            </a:r>
            <a:r>
              <a:rPr lang="en-US" altLang="en-US" sz="2000" kern="1200" dirty="0">
                <a:solidFill>
                  <a:srgbClr val="000000"/>
                </a:solidFill>
                <a:latin typeface="Consolas" panose="020B0609020204030204" pitchFamily="49" charset="0"/>
                <a:ea typeface="+mn-ea"/>
                <a:cs typeface="+mn-cs"/>
              </a:rPr>
              <a:t>1</a:t>
            </a:r>
            <a:r>
              <a:rPr lang="en-US" altLang="en-US" sz="2000" kern="1200" dirty="0" smtClean="0">
                <a:solidFill>
                  <a:srgbClr val="000000"/>
                </a:solidFill>
                <a:latin typeface="+mn-lt"/>
                <a:ea typeface="+mn-ea"/>
                <a:cs typeface="+mn-cs"/>
              </a:rPr>
              <a:t>.</a:t>
            </a:r>
            <a:endParaRPr lang="en-US" altLang="en-US" sz="2000" kern="1200" dirty="0">
              <a:solidFill>
                <a:srgbClr val="000000"/>
              </a:solidFill>
              <a:latin typeface="+mn-lt"/>
              <a:ea typeface="+mn-ea"/>
              <a:cs typeface="+mn-cs"/>
            </a:endParaRPr>
          </a:p>
        </p:txBody>
      </p:sp>
      <p:pic>
        <p:nvPicPr>
          <p:cNvPr id="9" name="Picture 8" descr="The statement reads as follows. for left parenthesis i equals 1 semicolon i less than equal to sign 100 semicolon plus plus i right parenthesis."/>
          <p:cNvPicPr>
            <a:picLocks noChangeAspect="1"/>
          </p:cNvPicPr>
          <p:nvPr/>
        </p:nvPicPr>
        <p:blipFill>
          <a:blip r:embed="rId2"/>
          <a:stretch>
            <a:fillRect/>
          </a:stretch>
        </p:blipFill>
        <p:spPr>
          <a:xfrm>
            <a:off x="2551885" y="2785234"/>
            <a:ext cx="4037052" cy="531190"/>
          </a:xfrm>
          <a:prstGeom prst="rect">
            <a:avLst/>
          </a:prstGeom>
        </p:spPr>
      </p:pic>
      <p:sp>
        <p:nvSpPr>
          <p:cNvPr id="4" name="Content Placeholder 3"/>
          <p:cNvSpPr>
            <a:spLocks noGrp="1"/>
          </p:cNvSpPr>
          <p:nvPr>
            <p:ph sz="quarter" idx="13"/>
          </p:nvPr>
        </p:nvSpPr>
        <p:spPr>
          <a:xfrm>
            <a:off x="457200" y="3284501"/>
            <a:ext cx="8229600" cy="764078"/>
          </a:xfrm>
        </p:spPr>
        <p:txBody>
          <a:bodyPr/>
          <a:lstStyle/>
          <a:p>
            <a:pPr marL="741600" lvl="1" indent="-284400">
              <a:buFont typeface="Arial" panose="020B0604020202020204" pitchFamily="34" charset="0"/>
              <a:buChar char="–"/>
            </a:pPr>
            <a:r>
              <a:rPr lang="en-US" altLang="en-US" sz="2000" kern="1200" dirty="0">
                <a:solidFill>
                  <a:srgbClr val="000000"/>
                </a:solidFill>
                <a:latin typeface="Arial (Body)"/>
              </a:rPr>
              <a:t>Vary the control variable from </a:t>
            </a:r>
            <a:r>
              <a:rPr lang="en-US" altLang="en-US" sz="2000" kern="1200" dirty="0">
                <a:solidFill>
                  <a:srgbClr val="000000"/>
                </a:solidFill>
                <a:latin typeface="Consolas" panose="020B0609020204030204" pitchFamily="49" charset="0"/>
              </a:rPr>
              <a:t>100</a:t>
            </a:r>
            <a:r>
              <a:rPr lang="en-US" altLang="en-US" sz="2000" kern="1200" dirty="0">
                <a:solidFill>
                  <a:srgbClr val="000000"/>
                </a:solidFill>
                <a:latin typeface="Arial (Body)"/>
              </a:rPr>
              <a:t> to </a:t>
            </a:r>
            <a:r>
              <a:rPr lang="en-US" altLang="en-US" sz="2000" kern="1200" dirty="0">
                <a:solidFill>
                  <a:srgbClr val="000000"/>
                </a:solidFill>
                <a:latin typeface="Consolas" panose="020B0609020204030204" pitchFamily="49" charset="0"/>
              </a:rPr>
              <a:t>1</a:t>
            </a:r>
            <a:r>
              <a:rPr lang="en-US" altLang="en-US" sz="2000" kern="1200" dirty="0">
                <a:solidFill>
                  <a:srgbClr val="000000"/>
                </a:solidFill>
                <a:latin typeface="Arial (Body)"/>
              </a:rPr>
              <a:t> in increments of </a:t>
            </a:r>
            <a:r>
              <a:rPr lang="en-US" altLang="en-US" sz="2000" kern="1200" dirty="0" smtClean="0">
                <a:solidFill>
                  <a:srgbClr val="000000"/>
                </a:solidFill>
                <a:latin typeface="Times New Roman" panose="02020603050405020304" pitchFamily="18" charset="0"/>
                <a:cs typeface="Times New Roman" panose="02020603050405020304" pitchFamily="18" charset="0"/>
              </a:rPr>
              <a:t>−</a:t>
            </a:r>
            <a:r>
              <a:rPr lang="en-US" altLang="en-US" sz="2000" kern="1200" dirty="0" smtClean="0">
                <a:solidFill>
                  <a:srgbClr val="000000"/>
                </a:solidFill>
                <a:latin typeface="Consolas" panose="020B0609020204030204" pitchFamily="49" charset="0"/>
              </a:rPr>
              <a:t>1</a:t>
            </a:r>
            <a:r>
              <a:rPr lang="en-US" altLang="en-US" sz="2000" kern="1200" dirty="0" smtClean="0">
                <a:solidFill>
                  <a:srgbClr val="000000"/>
                </a:solidFill>
                <a:latin typeface="Arial (Body)"/>
              </a:rPr>
              <a:t> </a:t>
            </a:r>
            <a:r>
              <a:rPr lang="en-US" altLang="en-US" sz="2000" kern="1200" dirty="0">
                <a:solidFill>
                  <a:srgbClr val="000000"/>
                </a:solidFill>
                <a:latin typeface="Arial (Body)"/>
              </a:rPr>
              <a:t>(decrements of </a:t>
            </a:r>
            <a:r>
              <a:rPr lang="en-US" altLang="en-US" sz="2000" kern="1200" dirty="0">
                <a:solidFill>
                  <a:srgbClr val="000000"/>
                </a:solidFill>
                <a:latin typeface="Consolas" panose="020B0609020204030204" pitchFamily="49" charset="0"/>
              </a:rPr>
              <a:t>1</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pic>
        <p:nvPicPr>
          <p:cNvPr id="10" name="Picture 9" descr="The statement reads as follows. for left parenthesis i equals 100 semicolon i greater than equal to sign 1 semicolon minus minus i right parenthesis."/>
          <p:cNvPicPr>
            <a:picLocks noChangeAspect="1"/>
          </p:cNvPicPr>
          <p:nvPr/>
        </p:nvPicPr>
        <p:blipFill>
          <a:blip r:embed="rId3"/>
          <a:stretch>
            <a:fillRect/>
          </a:stretch>
        </p:blipFill>
        <p:spPr>
          <a:xfrm>
            <a:off x="2551885" y="4123825"/>
            <a:ext cx="3900465" cy="531190"/>
          </a:xfrm>
          <a:prstGeom prst="rect">
            <a:avLst/>
          </a:prstGeom>
        </p:spPr>
      </p:pic>
      <p:sp>
        <p:nvSpPr>
          <p:cNvPr id="5" name="Content Placeholder 4"/>
          <p:cNvSpPr>
            <a:spLocks noGrp="1"/>
          </p:cNvSpPr>
          <p:nvPr>
            <p:ph sz="quarter" idx="14"/>
          </p:nvPr>
        </p:nvSpPr>
        <p:spPr>
          <a:xfrm>
            <a:off x="454025" y="4775529"/>
            <a:ext cx="8232775" cy="412421"/>
          </a:xfrm>
        </p:spPr>
        <p:txBody>
          <a:bodyPr/>
          <a:lstStyle/>
          <a:p>
            <a:pPr marL="741600" lvl="1" indent="-284400">
              <a:buFont typeface="Arial" panose="020B0604020202020204" pitchFamily="34" charset="0"/>
              <a:buChar char="–"/>
            </a:pPr>
            <a:r>
              <a:rPr lang="en-US" altLang="en-US" sz="2000" kern="1200" dirty="0" smtClean="0">
                <a:solidFill>
                  <a:srgbClr val="000000"/>
                </a:solidFill>
                <a:latin typeface="Arial (Body)"/>
              </a:rPr>
              <a:t>Vary </a:t>
            </a:r>
            <a:r>
              <a:rPr lang="en-US" altLang="en-US" sz="2000" kern="1200" dirty="0">
                <a:solidFill>
                  <a:srgbClr val="000000"/>
                </a:solidFill>
                <a:latin typeface="Arial (Body)"/>
              </a:rPr>
              <a:t>the control variable from </a:t>
            </a:r>
            <a:r>
              <a:rPr lang="en-US" altLang="en-US" sz="2000" kern="1200" dirty="0">
                <a:solidFill>
                  <a:srgbClr val="000000"/>
                </a:solidFill>
                <a:latin typeface="Consolas" panose="020B0609020204030204" pitchFamily="49" charset="0"/>
              </a:rPr>
              <a:t>7</a:t>
            </a:r>
            <a:r>
              <a:rPr lang="en-US" altLang="en-US" sz="2000" kern="1200" dirty="0">
                <a:solidFill>
                  <a:srgbClr val="000000"/>
                </a:solidFill>
                <a:latin typeface="Arial (Body)"/>
              </a:rPr>
              <a:t> to </a:t>
            </a:r>
            <a:r>
              <a:rPr lang="en-US" altLang="en-US" sz="2000" kern="1200" dirty="0">
                <a:solidFill>
                  <a:srgbClr val="000000"/>
                </a:solidFill>
                <a:latin typeface="Consolas" panose="020B0609020204030204" pitchFamily="49" charset="0"/>
              </a:rPr>
              <a:t>77</a:t>
            </a:r>
            <a:r>
              <a:rPr lang="en-US" altLang="en-US" sz="2000" kern="1200" dirty="0">
                <a:solidFill>
                  <a:srgbClr val="000000"/>
                </a:solidFill>
                <a:latin typeface="Arial (Body)"/>
              </a:rPr>
              <a:t> in steps of </a:t>
            </a:r>
            <a:r>
              <a:rPr lang="en-US" altLang="en-US" sz="2000" kern="1200" dirty="0">
                <a:solidFill>
                  <a:srgbClr val="000000"/>
                </a:solidFill>
                <a:latin typeface="Consolas" panose="020B0609020204030204" pitchFamily="49" charset="0"/>
              </a:rPr>
              <a:t>7</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pic>
        <p:nvPicPr>
          <p:cNvPr id="11" name="Picture 10" descr="The statement reads as follows. for left parenthesis i equals 7 semicolon i less than equal to sign 77 semicolon i plus plus equals 7 right parenthesis."/>
          <p:cNvPicPr>
            <a:picLocks noChangeAspect="1"/>
          </p:cNvPicPr>
          <p:nvPr/>
        </p:nvPicPr>
        <p:blipFill>
          <a:blip r:embed="rId4"/>
          <a:stretch>
            <a:fillRect/>
          </a:stretch>
        </p:blipFill>
        <p:spPr>
          <a:xfrm>
            <a:off x="2551885" y="5333431"/>
            <a:ext cx="4300109" cy="547286"/>
          </a:xfrm>
          <a:prstGeom prst="rect">
            <a:avLst/>
          </a:prstGeom>
        </p:spPr>
      </p:pic>
    </p:spTree>
    <p:extLst>
      <p:ext uri="{BB962C8B-B14F-4D97-AF65-F5344CB8AC3E}">
        <p14:creationId xmlns:p14="http://schemas.microsoft.com/office/powerpoint/2010/main" val="28697326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96514" cy="1097279"/>
          </a:xfrm>
        </p:spPr>
        <p:txBody>
          <a:bodyPr/>
          <a:lstStyle/>
          <a:p>
            <a:r>
              <a:rPr lang="en-US" kern="1200" dirty="0">
                <a:latin typeface="Times New Roman" panose="02020603050405020304" pitchFamily="18" charset="0"/>
              </a:rPr>
              <a:t>4.6 Examples Using the </a:t>
            </a:r>
            <a:r>
              <a:rPr lang="en-US" kern="1200" dirty="0">
                <a:latin typeface="Consolas" panose="020B0609020204030204" pitchFamily="49" charset="0"/>
                <a:cs typeface="Consolas" panose="020B0609020204030204" pitchFamily="49" charset="0"/>
              </a:rPr>
              <a:t>for</a:t>
            </a:r>
            <a:r>
              <a:rPr lang="en-US" kern="1200" dirty="0">
                <a:latin typeface="Times New Roman" panose="02020603050405020304" pitchFamily="18" charset="0"/>
              </a:rPr>
              <a:t> Statement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a:t>
            </a:r>
            <a:r>
              <a:rPr lang="en-US" sz="2000" b="0" kern="1200" dirty="0" smtClean="0">
                <a:latin typeface="Times New Roman" panose="02020603050405020304" pitchFamily="18" charset="0"/>
              </a:rPr>
              <a:t>14)</a:t>
            </a:r>
            <a:endParaRPr lang="en-US" dirty="0"/>
          </a:p>
        </p:txBody>
      </p:sp>
      <p:sp>
        <p:nvSpPr>
          <p:cNvPr id="4" name="Text Placeholder 3"/>
          <p:cNvSpPr>
            <a:spLocks noGrp="1"/>
          </p:cNvSpPr>
          <p:nvPr>
            <p:ph type="body" idx="1"/>
          </p:nvPr>
        </p:nvSpPr>
        <p:spPr>
          <a:xfrm>
            <a:off x="457200" y="1600200"/>
            <a:ext cx="8229600" cy="489857"/>
          </a:xfrm>
        </p:spPr>
        <p:txBody>
          <a:bodyPr/>
          <a:lstStyle/>
          <a:p>
            <a:pPr marL="741600" lvl="1" indent="-284400">
              <a:buFont typeface="Arial" panose="020B0604020202020204" pitchFamily="34" charset="0"/>
              <a:buChar char="–"/>
            </a:pPr>
            <a:r>
              <a:rPr lang="en-US" altLang="en-US" sz="2400" kern="1200" dirty="0">
                <a:solidFill>
                  <a:srgbClr val="000000"/>
                </a:solidFill>
                <a:latin typeface="Arial (Body)"/>
              </a:rPr>
              <a:t>Vary the control variable from </a:t>
            </a:r>
            <a:r>
              <a:rPr lang="en-US" altLang="en-US" sz="2400" kern="1200" dirty="0">
                <a:solidFill>
                  <a:srgbClr val="000000"/>
                </a:solidFill>
                <a:latin typeface="Consolas" panose="020B0609020204030204" pitchFamily="49" charset="0"/>
              </a:rPr>
              <a:t>20</a:t>
            </a:r>
            <a:r>
              <a:rPr lang="en-US" altLang="en-US" sz="2400" kern="1200" dirty="0">
                <a:solidFill>
                  <a:srgbClr val="000000"/>
                </a:solidFill>
                <a:latin typeface="Arial (Body)"/>
              </a:rPr>
              <a:t> to </a:t>
            </a:r>
            <a:r>
              <a:rPr lang="en-US" altLang="en-US" sz="2400" kern="1200" dirty="0">
                <a:solidFill>
                  <a:srgbClr val="000000"/>
                </a:solidFill>
                <a:latin typeface="Consolas" panose="020B0609020204030204" pitchFamily="49" charset="0"/>
              </a:rPr>
              <a:t>2</a:t>
            </a:r>
            <a:r>
              <a:rPr lang="en-US" altLang="en-US" sz="2400" kern="1200" dirty="0">
                <a:solidFill>
                  <a:srgbClr val="000000"/>
                </a:solidFill>
                <a:latin typeface="Arial (Body)"/>
              </a:rPr>
              <a:t> in steps of </a:t>
            </a:r>
            <a:r>
              <a:rPr lang="en-US" altLang="en-US" sz="2400" kern="1200" dirty="0">
                <a:solidFill>
                  <a:srgbClr val="000000"/>
                </a:solidFill>
                <a:latin typeface="Times New Roman" panose="02020603050405020304" pitchFamily="18" charset="0"/>
                <a:cs typeface="Times New Roman" panose="02020603050405020304" pitchFamily="18" charset="0"/>
              </a:rPr>
              <a:t>−</a:t>
            </a:r>
            <a:r>
              <a:rPr lang="en-US" altLang="en-US" sz="2400" kern="1200" dirty="0" smtClean="0">
                <a:solidFill>
                  <a:srgbClr val="000000"/>
                </a:solidFill>
                <a:latin typeface="Consolas" panose="020B0609020204030204" pitchFamily="49" charset="0"/>
              </a:rPr>
              <a:t>2</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pic>
        <p:nvPicPr>
          <p:cNvPr id="10" name="Picture 9" descr="The statement reads as follows. for left parenthesis i equals 20 semicolon i less than equal to sign 2 semicolon i minus equals 2 right parenthesis."/>
          <p:cNvPicPr>
            <a:picLocks noChangeAspect="1"/>
          </p:cNvPicPr>
          <p:nvPr/>
        </p:nvPicPr>
        <p:blipFill>
          <a:blip r:embed="rId2"/>
          <a:stretch>
            <a:fillRect/>
          </a:stretch>
        </p:blipFill>
        <p:spPr>
          <a:xfrm>
            <a:off x="2253323" y="2193864"/>
            <a:ext cx="4656402" cy="592634"/>
          </a:xfrm>
          <a:prstGeom prst="rect">
            <a:avLst/>
          </a:prstGeom>
        </p:spPr>
      </p:pic>
      <p:sp>
        <p:nvSpPr>
          <p:cNvPr id="8" name="Content Placeholder 7"/>
          <p:cNvSpPr>
            <a:spLocks noGrp="1"/>
          </p:cNvSpPr>
          <p:nvPr>
            <p:ph sz="quarter" idx="16"/>
          </p:nvPr>
        </p:nvSpPr>
        <p:spPr>
          <a:xfrm>
            <a:off x="457200" y="2774457"/>
            <a:ext cx="8229600" cy="812119"/>
          </a:xfrm>
        </p:spPr>
        <p:txBody>
          <a:bodyPr/>
          <a:lstStyle/>
          <a:p>
            <a:pPr marL="741600" lvl="1" indent="-285750">
              <a:buFontTx/>
              <a:buChar char="–"/>
            </a:pPr>
            <a:r>
              <a:rPr lang="en-US" altLang="en-US" sz="2400" kern="1200" dirty="0">
                <a:solidFill>
                  <a:srgbClr val="000000"/>
                </a:solidFill>
                <a:latin typeface="Arial (Body)"/>
              </a:rPr>
              <a:t>Vary the control variable over the following sequence of values: </a:t>
            </a:r>
            <a:r>
              <a:rPr lang="en-US" altLang="en-US" sz="2400" kern="1200" dirty="0">
                <a:solidFill>
                  <a:srgbClr val="000000"/>
                </a:solidFill>
                <a:latin typeface="Consolas" panose="020B0609020204030204" pitchFamily="49" charset="0"/>
              </a:rPr>
              <a:t>2</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5</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8</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11</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14</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17</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pic>
        <p:nvPicPr>
          <p:cNvPr id="11" name="Picture 10" descr="The statement reads as follows. for left parenthesis j equals 2 semicolon j less than equal to sign 17 semicolon j plus equals 3 right parenthesis."/>
          <p:cNvPicPr>
            <a:picLocks noChangeAspect="1"/>
          </p:cNvPicPr>
          <p:nvPr/>
        </p:nvPicPr>
        <p:blipFill>
          <a:blip r:embed="rId3"/>
          <a:stretch>
            <a:fillRect/>
          </a:stretch>
        </p:blipFill>
        <p:spPr>
          <a:xfrm>
            <a:off x="2272373" y="3684706"/>
            <a:ext cx="4656402" cy="592634"/>
          </a:xfrm>
          <a:prstGeom prst="rect">
            <a:avLst/>
          </a:prstGeom>
        </p:spPr>
      </p:pic>
      <p:sp>
        <p:nvSpPr>
          <p:cNvPr id="9" name="Content Placeholder 8"/>
          <p:cNvSpPr>
            <a:spLocks noGrp="1"/>
          </p:cNvSpPr>
          <p:nvPr>
            <p:ph sz="quarter" idx="17"/>
          </p:nvPr>
        </p:nvSpPr>
        <p:spPr>
          <a:xfrm>
            <a:off x="457200" y="4348161"/>
            <a:ext cx="8229600" cy="783772"/>
          </a:xfrm>
        </p:spPr>
        <p:txBody>
          <a:bodyPr/>
          <a:lstStyle/>
          <a:p>
            <a:pPr marL="741600" lvl="1" indent="-284400">
              <a:buFont typeface="Arial" panose="020B0604020202020204" pitchFamily="34" charset="0"/>
              <a:buChar char="–"/>
            </a:pPr>
            <a:r>
              <a:rPr lang="en-US" altLang="en-US" sz="2400" kern="1200" dirty="0" smtClean="0">
                <a:solidFill>
                  <a:srgbClr val="000000"/>
                </a:solidFill>
                <a:latin typeface="Arial (Body)"/>
              </a:rPr>
              <a:t>Vary </a:t>
            </a:r>
            <a:r>
              <a:rPr lang="en-US" altLang="en-US" sz="2400" kern="1200" dirty="0">
                <a:solidFill>
                  <a:srgbClr val="000000"/>
                </a:solidFill>
                <a:latin typeface="Arial (Body)"/>
              </a:rPr>
              <a:t>the control variable over the following sequence of values: </a:t>
            </a:r>
            <a:r>
              <a:rPr lang="en-US" altLang="en-US" sz="2400" kern="1200" dirty="0">
                <a:solidFill>
                  <a:srgbClr val="000000"/>
                </a:solidFill>
                <a:latin typeface="Consolas" panose="020B0609020204030204" pitchFamily="49" charset="0"/>
              </a:rPr>
              <a:t>44</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33</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22</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11,</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0</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pic>
        <p:nvPicPr>
          <p:cNvPr id="12" name="Picture 11" descr="The statement reads as follows. for left parenthesis j equals 44 semicolon j greater than equal to sign 0 semicolon j minus equals 11 right parenthesis."/>
          <p:cNvPicPr>
            <a:picLocks noChangeAspect="1"/>
          </p:cNvPicPr>
          <p:nvPr/>
        </p:nvPicPr>
        <p:blipFill>
          <a:blip r:embed="rId4"/>
          <a:stretch>
            <a:fillRect/>
          </a:stretch>
        </p:blipFill>
        <p:spPr>
          <a:xfrm>
            <a:off x="2315768" y="5237632"/>
            <a:ext cx="4817262" cy="592634"/>
          </a:xfrm>
          <a:prstGeom prst="rect">
            <a:avLst/>
          </a:prstGeom>
        </p:spPr>
      </p:pic>
    </p:spTree>
    <p:extLst>
      <p:ext uri="{BB962C8B-B14F-4D97-AF65-F5344CB8AC3E}">
        <p14:creationId xmlns:p14="http://schemas.microsoft.com/office/powerpoint/2010/main" val="9885569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Good</a:t>
            </a:r>
            <a:r>
              <a:rPr lang="en-US" spc="3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Prog</a:t>
            </a:r>
            <a:r>
              <a:rPr lang="en-US" spc="-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ramming</a:t>
            </a:r>
            <a:r>
              <a:rPr lang="en-US" spc="-15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2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spc="-2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racti</a:t>
            </a:r>
            <a:r>
              <a:rPr lang="en-US" spc="-2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ce</a:t>
            </a:r>
            <a:r>
              <a:rPr lang="en-US" spc="-12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4.3</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774541"/>
          </a:xfrm>
        </p:spPr>
        <p:txBody>
          <a:bodyPr wrap="square" lIns="91425" tIns="91425" rIns="91425" bIns="91425">
            <a:spAutoFit/>
          </a:bodyPr>
          <a:lstStyle/>
          <a:p>
            <a:pPr marL="0" indent="0" eaLnBrk="0" hangingPunct="0">
              <a:lnSpc>
                <a:spcPts val="2305"/>
              </a:lnSpc>
              <a:buNone/>
            </a:pPr>
            <a:r>
              <a:rPr lang="en-US" sz="2400" dirty="0" smtClean="0">
                <a:solidFill>
                  <a:srgbClr val="000000"/>
                </a:solidFill>
                <a:latin typeface="Arial (Body)"/>
                <a:ea typeface="Times New Roman" panose="02020603050405020304" pitchFamily="18" charset="0"/>
              </a:rPr>
              <a:t>Limit </a:t>
            </a:r>
            <a:r>
              <a:rPr lang="en-US" sz="2400" dirty="0">
                <a:solidFill>
                  <a:srgbClr val="000000"/>
                </a:solidFill>
                <a:latin typeface="Arial (Body)"/>
                <a:ea typeface="Times New Roman" panose="02020603050405020304" pitchFamily="18" charset="0"/>
              </a:rPr>
              <a:t>the size of control-statement headers to a single line </a:t>
            </a:r>
            <a:r>
              <a:rPr lang="en-US" sz="2400" dirty="0" smtClean="0">
                <a:solidFill>
                  <a:srgbClr val="000000"/>
                </a:solidFill>
                <a:latin typeface="Arial (Body)"/>
                <a:ea typeface="Times New Roman" panose="02020603050405020304" pitchFamily="18" charset="0"/>
              </a:rPr>
              <a:t>if possible</a:t>
            </a:r>
            <a:r>
              <a:rPr lang="en-US" sz="2400" dirty="0">
                <a:solidFill>
                  <a:srgbClr val="000000"/>
                </a:solidFill>
                <a:latin typeface="Arial (Body)"/>
                <a:ea typeface="Times New Roman" panose="02020603050405020304" pitchFamily="18" charset="0"/>
              </a:rPr>
              <a:t>.</a:t>
            </a:r>
          </a:p>
        </p:txBody>
      </p:sp>
    </p:spTree>
    <p:extLst>
      <p:ext uri="{BB962C8B-B14F-4D97-AF65-F5344CB8AC3E}">
        <p14:creationId xmlns:p14="http://schemas.microsoft.com/office/powerpoint/2010/main" val="874495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305800"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(3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Application: Summing the Even Integers from 2 to 100</a:t>
            </a:r>
          </a:p>
          <a:p>
            <a:pPr lvl="0">
              <a:tabLst/>
              <a:defRPr/>
            </a:pPr>
            <a:r>
              <a:rPr lang="en-US" sz="2400" kern="1200" dirty="0">
                <a:solidFill>
                  <a:srgbClr val="000000"/>
                </a:solidFill>
                <a:latin typeface="Arial (Body)"/>
                <a:ea typeface="+mn-ea"/>
                <a:cs typeface="+mn-cs"/>
              </a:rPr>
              <a:t>Figure 4.5 uses the </a:t>
            </a:r>
            <a:r>
              <a:rPr lang="en-US" sz="2400" kern="1200" dirty="0">
                <a:solidFill>
                  <a:srgbClr val="000000"/>
                </a:solidFill>
                <a:latin typeface="Consolas" panose="020B0609020204030204" pitchFamily="49" charset="0"/>
                <a:ea typeface="+mn-ea"/>
                <a:cs typeface="Consolas" panose="020B0609020204030204" pitchFamily="49" charset="0"/>
              </a:rPr>
              <a:t>for</a:t>
            </a:r>
            <a:r>
              <a:rPr lang="en-US" sz="2400" kern="1200" dirty="0">
                <a:solidFill>
                  <a:srgbClr val="000000"/>
                </a:solidFill>
                <a:latin typeface="Arial (Body)"/>
                <a:ea typeface="+mn-ea"/>
                <a:cs typeface="+mn-cs"/>
              </a:rPr>
              <a:t> statement to sum all the even integers from </a:t>
            </a:r>
            <a:r>
              <a:rPr lang="en-US" sz="2400" b="1" kern="1200" dirty="0">
                <a:solidFill>
                  <a:srgbClr val="000000"/>
                </a:solidFill>
                <a:latin typeface="Consolas" panose="020B0609020204030204" pitchFamily="49" charset="0"/>
                <a:ea typeface="+mn-ea"/>
                <a:cs typeface="Consolas" panose="020B0609020204030204" pitchFamily="49" charset="0"/>
              </a:rPr>
              <a:t>2</a:t>
            </a:r>
            <a:r>
              <a:rPr lang="en-US" sz="2400" kern="1200" dirty="0">
                <a:solidFill>
                  <a:srgbClr val="000000"/>
                </a:solidFill>
                <a:latin typeface="Arial (Body)"/>
                <a:ea typeface="+mn-ea"/>
                <a:cs typeface="+mn-cs"/>
              </a:rPr>
              <a:t> to </a:t>
            </a:r>
            <a:r>
              <a:rPr lang="en-US" sz="2400" b="1" kern="1200" dirty="0">
                <a:solidFill>
                  <a:srgbClr val="000000"/>
                </a:solidFill>
                <a:latin typeface="Consolas" panose="020B0609020204030204" pitchFamily="49" charset="0"/>
                <a:ea typeface="+mn-ea"/>
                <a:cs typeface="Consolas" panose="020B0609020204030204" pitchFamily="49" charset="0"/>
              </a:rPr>
              <a:t>100</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3762306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US" dirty="0">
                <a:latin typeface="Times New Roman" panose="02020603050405020304" pitchFamily="18" charset="0"/>
              </a:rPr>
              <a:t>Figure 4.5 Summation with </a:t>
            </a:r>
            <a:r>
              <a:rPr lang="en-US" dirty="0" smtClean="0">
                <a:latin typeface="Consolas" panose="020B0609020204030204" pitchFamily="49" charset="0"/>
                <a:cs typeface="Consolas" panose="020B0609020204030204" pitchFamily="49" charset="0"/>
              </a:rPr>
              <a:t>for</a:t>
            </a:r>
            <a:endParaRPr lang="en-US" dirty="0">
              <a:latin typeface="Consolas" panose="020B0609020204030204" pitchFamily="49" charset="0"/>
              <a:cs typeface="Consolas" panose="020B0609020204030204" pitchFamily="49" charset="0"/>
            </a:endParaRPr>
          </a:p>
        </p:txBody>
      </p:sp>
      <p:pic>
        <p:nvPicPr>
          <p:cNvPr id="5" name="Picture 4" descr="The computer code has 14 lines. The lines read as follows. Line 1. forward slash forward slash F i g period 4 period 5 colon f i g 0 4 underscore 0 5 period c. Line 2. forward slash forward slash Summation with for period. Line 3. hash include left angle bracket s t d i o period h right angle bracket. Line 4. blank. Line 5. i n t main left parenthesis void right parenthesis. Line 6. left brace. Line 7, indented once. unsigned i n t sum equals 0 semicolon forward slash forward slash initialize sum. Line 7 is highlighted. Line 8. blank. Line 9, indented once. for left parenthesis unsigned i n t number equals 2 semicolon number left angle bracket equals 100 semicolon number plus equals 2 right parenthesis left brace. Line 10, indented twice. sum plus equals number semicolon forward slash forward slash add number to sum. Line 11, indented once. right brace. Lines 9, 10, and 11 are highlighted. Line 12. blank. Line 13, indented once. print f left parenthesis double quote Sum is percent sign u back slash n double quote comma sum right parenthesis semicolon. Line 14. right brace. Double forward slashes and their comments are shown in green text. Hash include, I n t, void, unsigned I n t, and for are shown in blue text. Integers and double quotes plus the characters within are shown in cyan text. The code output reads, sum is 25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08" y="1943651"/>
            <a:ext cx="8195984" cy="3870584"/>
          </a:xfrm>
          <a:prstGeom prst="rect">
            <a:avLst/>
          </a:prstGeom>
        </p:spPr>
      </p:pic>
    </p:spTree>
    <p:extLst>
      <p:ext uri="{BB962C8B-B14F-4D97-AF65-F5344CB8AC3E}">
        <p14:creationId xmlns:p14="http://schemas.microsoft.com/office/powerpoint/2010/main" val="24287562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396514"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(4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body of the </a:t>
            </a:r>
            <a:r>
              <a:rPr lang="en-US" altLang="en-US" sz="2400" kern="1200" dirty="0">
                <a:solidFill>
                  <a:srgbClr val="000000"/>
                </a:solidFill>
                <a:latin typeface="Consolas" panose="020B0609020204030204" pitchFamily="49" charset="0"/>
                <a:ea typeface="+mn-ea"/>
                <a:cs typeface="Consolas" panose="020B0609020204030204" pitchFamily="49" charset="0"/>
              </a:rPr>
              <a:t>for</a:t>
            </a:r>
            <a:r>
              <a:rPr lang="en-US" altLang="en-US" sz="2400" kern="1200" dirty="0">
                <a:solidFill>
                  <a:srgbClr val="000000"/>
                </a:solidFill>
                <a:latin typeface="Arial (Body)"/>
                <a:ea typeface="+mn-ea"/>
                <a:cs typeface="+mn-cs"/>
              </a:rPr>
              <a:t> statement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4.5 could actually be merged into the rightmost portion of the </a:t>
            </a:r>
            <a:r>
              <a:rPr lang="en-US" altLang="en-US" sz="2400" kern="1200" dirty="0">
                <a:solidFill>
                  <a:srgbClr val="000000"/>
                </a:solidFill>
                <a:latin typeface="Consolas" panose="020B0609020204030204" pitchFamily="49" charset="0"/>
                <a:ea typeface="+mn-ea"/>
                <a:cs typeface="Consolas" panose="020B0609020204030204" pitchFamily="49" charset="0"/>
              </a:rPr>
              <a:t>for</a:t>
            </a:r>
            <a:r>
              <a:rPr lang="en-US" altLang="en-US" sz="2400" kern="1200" dirty="0">
                <a:solidFill>
                  <a:srgbClr val="000000"/>
                </a:solidFill>
                <a:latin typeface="Arial (Body)"/>
                <a:ea typeface="+mn-ea"/>
                <a:cs typeface="+mn-cs"/>
              </a:rPr>
              <a:t> header by using the comma operator as </a:t>
            </a:r>
            <a:r>
              <a:rPr lang="en-US" altLang="en-US" sz="2400" kern="1200" dirty="0" smtClean="0">
                <a:solidFill>
                  <a:srgbClr val="000000"/>
                </a:solidFill>
                <a:latin typeface="Arial (Body)"/>
                <a:ea typeface="+mn-ea"/>
                <a:cs typeface="+mn-cs"/>
              </a:rPr>
              <a:t>follows:</a:t>
            </a:r>
          </a:p>
        </p:txBody>
      </p:sp>
      <p:pic>
        <p:nvPicPr>
          <p:cNvPr id="7" name="Picture 6" descr="Computer code reads as follows. for left parenthesis number equals 2 semicolon number less than equal to sign 100 semicolon sum plus equals number comma number plus equals 2 right parenthesis semicolon forward slash forward slash empty statement."/>
          <p:cNvPicPr>
            <a:picLocks noChangeAspect="1"/>
          </p:cNvPicPr>
          <p:nvPr/>
        </p:nvPicPr>
        <p:blipFill rotWithShape="1">
          <a:blip r:embed="rId2"/>
          <a:srcRect l="5873" t="-4107" b="-1"/>
          <a:stretch/>
        </p:blipFill>
        <p:spPr>
          <a:xfrm>
            <a:off x="731266" y="2934509"/>
            <a:ext cx="8229333" cy="846484"/>
          </a:xfrm>
          <a:prstGeom prst="rect">
            <a:avLst/>
          </a:prstGeom>
        </p:spPr>
      </p:pic>
      <p:sp>
        <p:nvSpPr>
          <p:cNvPr id="5" name="Text Placeholder 4"/>
          <p:cNvSpPr>
            <a:spLocks noGrp="1"/>
          </p:cNvSpPr>
          <p:nvPr>
            <p:ph type="body" idx="2"/>
          </p:nvPr>
        </p:nvSpPr>
        <p:spPr>
          <a:xfrm>
            <a:off x="490709" y="3826437"/>
            <a:ext cx="8229600" cy="972457"/>
          </a:xfrm>
        </p:spPr>
        <p:txBody>
          <a:bodyPr/>
          <a:lstStyle/>
          <a:p>
            <a:r>
              <a:rPr lang="en-US" altLang="en-US" sz="2400" kern="1200" dirty="0">
                <a:solidFill>
                  <a:srgbClr val="000000"/>
                </a:solidFill>
                <a:latin typeface="+mn-lt"/>
              </a:rPr>
              <a:t>The initialization </a:t>
            </a:r>
            <a:r>
              <a:rPr lang="en-US" altLang="en-US" sz="2400" kern="1200" dirty="0">
                <a:solidFill>
                  <a:srgbClr val="000000"/>
                </a:solidFill>
                <a:latin typeface="Consolas" panose="020B0609020204030204" pitchFamily="49" charset="0"/>
                <a:cs typeface="Consolas" panose="020B0609020204030204" pitchFamily="49" charset="0"/>
              </a:rPr>
              <a:t>sum = 0 </a:t>
            </a:r>
            <a:r>
              <a:rPr lang="en-US" altLang="en-US" sz="2400" kern="1200" dirty="0">
                <a:solidFill>
                  <a:srgbClr val="000000"/>
                </a:solidFill>
                <a:latin typeface="+mn-lt"/>
              </a:rPr>
              <a:t>could also be merged into the initialization section of the </a:t>
            </a:r>
            <a:r>
              <a:rPr lang="en-US" altLang="en-US" sz="2400" kern="1200" dirty="0">
                <a:solidFill>
                  <a:srgbClr val="000000"/>
                </a:solidFill>
                <a:latin typeface="Consolas" panose="020B0609020204030204" pitchFamily="49" charset="0"/>
                <a:cs typeface="Consolas" panose="020B0609020204030204" pitchFamily="49" charset="0"/>
              </a:rPr>
              <a:t>for</a:t>
            </a:r>
            <a:r>
              <a:rPr lang="en-US" altLang="en-US" sz="2400" kern="1200" dirty="0" smtClean="0">
                <a:solidFill>
                  <a:srgbClr val="000000"/>
                </a:solidFill>
                <a:latin typeface="+mn-lt"/>
              </a:rPr>
              <a:t>.</a:t>
            </a:r>
            <a:endParaRPr lang="en-US" altLang="en-US" sz="2400" kern="1200" dirty="0">
              <a:solidFill>
                <a:srgbClr val="000000"/>
              </a:solidFill>
              <a:latin typeface="+mn-lt"/>
            </a:endParaRPr>
          </a:p>
        </p:txBody>
      </p:sp>
    </p:spTree>
    <p:extLst>
      <p:ext uri="{BB962C8B-B14F-4D97-AF65-F5344CB8AC3E}">
        <p14:creationId xmlns:p14="http://schemas.microsoft.com/office/powerpoint/2010/main" val="4986189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352971"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(5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637971"/>
          </a:xfrm>
        </p:spPr>
        <p:txBody>
          <a:bodyPr/>
          <a:lstStyle/>
          <a:p>
            <a:pPr marL="0" indent="0" eaLnBrk="1" hangingPunct="1">
              <a:lnSpc>
                <a:spcPct val="80000"/>
              </a:lnSpc>
              <a:buFont typeface="Wingdings 3" panose="05040102010807070707" pitchFamily="18" charset="2"/>
              <a:buNone/>
              <a:defRPr/>
            </a:pPr>
            <a:r>
              <a:rPr lang="en-US" sz="2200" b="1" dirty="0">
                <a:solidFill>
                  <a:srgbClr val="000000"/>
                </a:solidFill>
                <a:latin typeface="+mn-lt"/>
              </a:rPr>
              <a:t>Application: Compound-Interest Calculations</a:t>
            </a:r>
          </a:p>
          <a:p>
            <a:pPr eaLnBrk="1" hangingPunct="1">
              <a:defRPr/>
            </a:pPr>
            <a:r>
              <a:rPr lang="en-US" sz="2200" dirty="0">
                <a:solidFill>
                  <a:srgbClr val="000000"/>
                </a:solidFill>
                <a:latin typeface="+mn-lt"/>
              </a:rPr>
              <a:t>Consider the following problem statement</a:t>
            </a:r>
            <a:r>
              <a:rPr lang="en-US" sz="2200" dirty="0" smtClean="0">
                <a:solidFill>
                  <a:srgbClr val="000000"/>
                </a:solidFill>
                <a:latin typeface="+mn-lt"/>
              </a:rPr>
              <a:t>:</a:t>
            </a:r>
            <a:endParaRPr lang="en-US" sz="2200" dirty="0">
              <a:solidFill>
                <a:srgbClr val="000000"/>
              </a:solidFill>
              <a:latin typeface="+mn-lt"/>
            </a:endParaRPr>
          </a:p>
          <a:p>
            <a:pPr lvl="1" eaLnBrk="1" hangingPunct="1">
              <a:defRPr/>
            </a:pPr>
            <a:r>
              <a:rPr lang="en-US" sz="2200" dirty="0">
                <a:solidFill>
                  <a:srgbClr val="000000"/>
                </a:solidFill>
                <a:latin typeface="+mn-lt"/>
              </a:rPr>
              <a:t>A person invests $1000.00 in a savings account yielding 5% interest. Assuming that all interest is left on deposit in the account, calculate and print the amount of money in the account at the end of each year for 10 years. Use the following formula for determining these amounts</a:t>
            </a:r>
            <a:r>
              <a:rPr lang="en-US" sz="2200" dirty="0" smtClean="0">
                <a:solidFill>
                  <a:srgbClr val="000000"/>
                </a:solidFill>
                <a:latin typeface="+mn-lt"/>
              </a:rPr>
              <a:t>:</a:t>
            </a:r>
            <a:endParaRPr lang="en-US" sz="2200" i="1" baseline="30000" dirty="0">
              <a:solidFill>
                <a:srgbClr val="000000"/>
              </a:solidFill>
              <a:latin typeface="+mn-lt"/>
            </a:endParaRPr>
          </a:p>
        </p:txBody>
      </p:sp>
      <p:graphicFrame>
        <p:nvGraphicFramePr>
          <p:cNvPr id="5" name="Object 4" descr="the formula is read as follows. a equals p left parenthesis 1 plus r right parenthesis to the nth power."/>
          <p:cNvGraphicFramePr>
            <a:graphicFrameLocks noChangeAspect="1"/>
          </p:cNvGraphicFramePr>
          <p:nvPr>
            <p:extLst>
              <p:ext uri="{D42A27DB-BD31-4B8C-83A1-F6EECF244321}">
                <p14:modId xmlns:p14="http://schemas.microsoft.com/office/powerpoint/2010/main" val="4238357963"/>
              </p:ext>
            </p:extLst>
          </p:nvPr>
        </p:nvGraphicFramePr>
        <p:xfrm>
          <a:off x="1345371" y="4268204"/>
          <a:ext cx="1402284" cy="407115"/>
        </p:xfrm>
        <a:graphic>
          <a:graphicData uri="http://schemas.openxmlformats.org/presentationml/2006/ole">
            <mc:AlternateContent xmlns:mc="http://schemas.openxmlformats.org/markup-compatibility/2006">
              <mc:Choice xmlns:v="urn:schemas-microsoft-com:vml" Requires="v">
                <p:oleObj spid="_x0000_s2248" name="Equation" r:id="rId4" imgW="787320" imgH="228600" progId="Equation.DSMT4">
                  <p:embed/>
                </p:oleObj>
              </mc:Choice>
              <mc:Fallback>
                <p:oleObj name="Equation" r:id="rId4" imgW="787320" imgH="228600" progId="Equation.DSMT4">
                  <p:embed/>
                  <p:pic>
                    <p:nvPicPr>
                      <p:cNvPr id="0" name=""/>
                      <p:cNvPicPr/>
                      <p:nvPr/>
                    </p:nvPicPr>
                    <p:blipFill>
                      <a:blip r:embed="rId5"/>
                      <a:stretch>
                        <a:fillRect/>
                      </a:stretch>
                    </p:blipFill>
                    <p:spPr>
                      <a:xfrm>
                        <a:off x="1345371" y="4268204"/>
                        <a:ext cx="1402284" cy="407115"/>
                      </a:xfrm>
                      <a:prstGeom prst="rect">
                        <a:avLst/>
                      </a:prstGeom>
                    </p:spPr>
                  </p:pic>
                </p:oleObj>
              </mc:Fallback>
            </mc:AlternateContent>
          </a:graphicData>
        </a:graphic>
      </p:graphicFrame>
      <p:sp>
        <p:nvSpPr>
          <p:cNvPr id="4" name="Text Placeholder 3"/>
          <p:cNvSpPr>
            <a:spLocks noGrp="1"/>
          </p:cNvSpPr>
          <p:nvPr>
            <p:ph type="body" idx="2"/>
          </p:nvPr>
        </p:nvSpPr>
        <p:spPr>
          <a:xfrm>
            <a:off x="457200" y="4709887"/>
            <a:ext cx="8229600" cy="1524000"/>
          </a:xfrm>
        </p:spPr>
        <p:txBody>
          <a:bodyPr/>
          <a:lstStyle/>
          <a:p>
            <a:pPr lvl="1" eaLnBrk="1" hangingPunct="1">
              <a:lnSpc>
                <a:spcPct val="80000"/>
              </a:lnSpc>
              <a:buFont typeface="Verdana" panose="020B0604030504040204" pitchFamily="34" charset="0"/>
              <a:buNone/>
              <a:defRPr/>
            </a:pPr>
            <a:r>
              <a:rPr lang="en-US" sz="2200" dirty="0">
                <a:solidFill>
                  <a:srgbClr val="000000"/>
                </a:solidFill>
                <a:latin typeface="+mn-lt"/>
              </a:rPr>
              <a:t>	where</a:t>
            </a:r>
          </a:p>
          <a:p>
            <a:pPr lvl="2" indent="0" eaLnBrk="1" hangingPunct="1">
              <a:lnSpc>
                <a:spcPct val="80000"/>
              </a:lnSpc>
              <a:buFont typeface="Wingdings 2" panose="05020102010507070707" pitchFamily="18" charset="2"/>
              <a:buNone/>
              <a:defRPr/>
            </a:pPr>
            <a:r>
              <a:rPr lang="en-US" sz="2200" dirty="0" smtClean="0">
                <a:solidFill>
                  <a:srgbClr val="000000"/>
                </a:solidFill>
                <a:latin typeface="+mn-lt"/>
              </a:rPr>
              <a:t>p </a:t>
            </a:r>
            <a:r>
              <a:rPr lang="en-US" sz="2200" dirty="0">
                <a:solidFill>
                  <a:srgbClr val="000000"/>
                </a:solidFill>
                <a:latin typeface="+mn-lt"/>
              </a:rPr>
              <a:t>is the original amount invested (i.e., the principal)</a:t>
            </a:r>
            <a:br>
              <a:rPr lang="en-US" sz="2200" dirty="0">
                <a:solidFill>
                  <a:srgbClr val="000000"/>
                </a:solidFill>
                <a:latin typeface="+mn-lt"/>
              </a:rPr>
            </a:br>
            <a:r>
              <a:rPr lang="en-US" sz="2200" dirty="0" smtClean="0">
                <a:solidFill>
                  <a:srgbClr val="000000"/>
                </a:solidFill>
                <a:latin typeface="+mn-lt"/>
              </a:rPr>
              <a:t>r </a:t>
            </a:r>
            <a:r>
              <a:rPr lang="en-US" sz="2200" dirty="0">
                <a:solidFill>
                  <a:srgbClr val="000000"/>
                </a:solidFill>
                <a:latin typeface="+mn-lt"/>
              </a:rPr>
              <a:t>is the annual interest rate</a:t>
            </a:r>
            <a:br>
              <a:rPr lang="en-US" sz="2200" dirty="0">
                <a:solidFill>
                  <a:srgbClr val="000000"/>
                </a:solidFill>
                <a:latin typeface="+mn-lt"/>
              </a:rPr>
            </a:br>
            <a:r>
              <a:rPr lang="en-US" sz="2200" dirty="0">
                <a:solidFill>
                  <a:srgbClr val="000000"/>
                </a:solidFill>
                <a:latin typeface="+mn-lt"/>
              </a:rPr>
              <a:t>n is the number of years</a:t>
            </a:r>
            <a:br>
              <a:rPr lang="en-US" sz="2200" dirty="0">
                <a:solidFill>
                  <a:srgbClr val="000000"/>
                </a:solidFill>
                <a:latin typeface="+mn-lt"/>
              </a:rPr>
            </a:br>
            <a:r>
              <a:rPr lang="en-US" sz="2200" dirty="0">
                <a:solidFill>
                  <a:srgbClr val="000000"/>
                </a:solidFill>
                <a:latin typeface="+mn-lt"/>
              </a:rPr>
              <a:t>a is the amount on deposit at the end of the n</a:t>
            </a:r>
            <a:r>
              <a:rPr lang="en-US" sz="2200" baseline="30000" dirty="0">
                <a:solidFill>
                  <a:srgbClr val="000000"/>
                </a:solidFill>
                <a:latin typeface="+mn-lt"/>
              </a:rPr>
              <a:t>th</a:t>
            </a:r>
            <a:r>
              <a:rPr lang="en-US" sz="2200" dirty="0">
                <a:solidFill>
                  <a:srgbClr val="000000"/>
                </a:solidFill>
                <a:latin typeface="+mn-lt"/>
              </a:rPr>
              <a:t> year</a:t>
            </a:r>
            <a:r>
              <a:rPr lang="en-US" sz="2200" dirty="0" smtClean="0">
                <a:solidFill>
                  <a:srgbClr val="000000"/>
                </a:solidFill>
                <a:latin typeface="+mn-lt"/>
              </a:rPr>
              <a:t>.</a:t>
            </a:r>
            <a:endParaRPr lang="en-US" sz="2200" dirty="0">
              <a:solidFill>
                <a:srgbClr val="000000"/>
              </a:solidFill>
              <a:latin typeface="+mn-lt"/>
            </a:endParaRPr>
          </a:p>
        </p:txBody>
      </p:sp>
    </p:spTree>
    <p:extLst>
      <p:ext uri="{BB962C8B-B14F-4D97-AF65-F5344CB8AC3E}">
        <p14:creationId xmlns:p14="http://schemas.microsoft.com/office/powerpoint/2010/main" val="236931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67486" cy="1097279"/>
          </a:xfrm>
        </p:spPr>
        <p:txBody>
          <a:bodyPr/>
          <a:lstStyle/>
          <a:p>
            <a:r>
              <a:rPr lang="en-US" kern="1200" dirty="0">
                <a:latin typeface="Times New Roman" panose="02020603050405020304" pitchFamily="18" charset="0"/>
              </a:rPr>
              <a:t>4.6 Examples Using the </a:t>
            </a:r>
            <a:r>
              <a:rPr lang="en-US" kern="1200" dirty="0">
                <a:latin typeface="Consolas" panose="020B0609020204030204" pitchFamily="49" charset="0"/>
                <a:cs typeface="Consolas" panose="020B0609020204030204" pitchFamily="49" charset="0"/>
              </a:rPr>
              <a:t>for</a:t>
            </a:r>
            <a:r>
              <a:rPr lang="en-US" kern="1200" dirty="0">
                <a:latin typeface="Times New Roman" panose="02020603050405020304" pitchFamily="18" charset="0"/>
              </a:rPr>
              <a:t> Statement </a:t>
            </a:r>
            <a:r>
              <a:rPr lang="en-US" sz="2000" b="0" kern="1200" dirty="0" smtClean="0">
                <a:latin typeface="Times New Roman" panose="02020603050405020304" pitchFamily="18" charset="0"/>
              </a:rPr>
              <a:t>(6 </a:t>
            </a:r>
            <a:r>
              <a:rPr lang="en-US" sz="2000" b="0" kern="1200" dirty="0">
                <a:latin typeface="Times New Roman" panose="02020603050405020304" pitchFamily="18" charset="0"/>
              </a:rPr>
              <a:t>of </a:t>
            </a:r>
            <a:r>
              <a:rPr lang="en-US" sz="2000" b="0" kern="1200" dirty="0" smtClean="0">
                <a:latin typeface="Times New Roman" panose="02020603050405020304" pitchFamily="18" charset="0"/>
              </a:rPr>
              <a:t>14)</a:t>
            </a:r>
            <a:endParaRPr lang="en-US" dirty="0"/>
          </a:p>
        </p:txBody>
      </p:sp>
      <p:sp>
        <p:nvSpPr>
          <p:cNvPr id="3" name="Text Placeholder 2"/>
          <p:cNvSpPr>
            <a:spLocks noGrp="1"/>
          </p:cNvSpPr>
          <p:nvPr>
            <p:ph type="body" idx="1"/>
          </p:nvPr>
        </p:nvSpPr>
        <p:spPr>
          <a:xfrm>
            <a:off x="457200" y="1600200"/>
            <a:ext cx="8229600" cy="2100943"/>
          </a:xfrm>
        </p:spPr>
        <p:txBody>
          <a:bodyPr/>
          <a:lstStyle/>
          <a:p>
            <a:pPr eaLnBrk="1" hangingPunct="1">
              <a:defRPr/>
            </a:pPr>
            <a:r>
              <a:rPr lang="en-US" sz="2400" dirty="0">
                <a:solidFill>
                  <a:srgbClr val="000000"/>
                </a:solidFill>
                <a:latin typeface="+mn-lt"/>
              </a:rPr>
              <a:t>This problem involves a loop that performs the indicated calculation for each of the 10 years the money remains on deposit.</a:t>
            </a:r>
          </a:p>
          <a:p>
            <a:pPr eaLnBrk="1" hangingPunct="1">
              <a:defRPr/>
            </a:pPr>
            <a:r>
              <a:rPr lang="en-US" sz="2400" dirty="0">
                <a:solidFill>
                  <a:srgbClr val="000000"/>
                </a:solidFill>
                <a:latin typeface="+mn-lt"/>
              </a:rPr>
              <a:t>The solution is shown in </a:t>
            </a:r>
            <a:r>
              <a:rPr lang="en-US" sz="2400" dirty="0" smtClean="0">
                <a:solidFill>
                  <a:srgbClr val="000000"/>
                </a:solidFill>
                <a:latin typeface="+mn-lt"/>
              </a:rPr>
              <a:t>Figure</a:t>
            </a:r>
            <a:r>
              <a:rPr lang="en-US" sz="2400" dirty="0">
                <a:solidFill>
                  <a:srgbClr val="000000"/>
                </a:solidFill>
                <a:latin typeface="+mn-lt"/>
              </a:rPr>
              <a:t> 4.6</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25694635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7839075" cy="1066799"/>
          </a:xfrm>
        </p:spPr>
        <p:txBody>
          <a:bodyPr anchor="b"/>
          <a:lstStyle/>
          <a:p>
            <a:r>
              <a:rPr lang="en-US" dirty="0">
                <a:latin typeface="Times New Roman" panose="02020603050405020304" pitchFamily="18" charset="0"/>
              </a:rPr>
              <a:t>Figure 4.6 Calculating Compound Interest </a:t>
            </a:r>
            <a:r>
              <a:rPr lang="en-US" sz="2000" b="0" dirty="0">
                <a:latin typeface="Times New Roman" panose="02020603050405020304" pitchFamily="18" charset="0"/>
              </a:rPr>
              <a:t>(1 of 2)</a:t>
            </a:r>
            <a:endParaRPr lang="en-US" dirty="0"/>
          </a:p>
        </p:txBody>
      </p:sp>
      <p:pic>
        <p:nvPicPr>
          <p:cNvPr id="5" name="Picture 4" descr="The computer code has 23 lines. The lines read as follows. Line 1. forward slash forward slash F i g period 4 period 6 colon f i g 0 4 underscore 0 6 period c. Line 2. forward slash forward slash Calculating compound interest. Line 3. hash include left angle bracket s t d i o period h right angle bracket. Line 4. hash include left angle bracket math period h right angle bracket. Line 4 is highlighted. Line 5. blank. Line 6. i n t main left parenthesis void right parenthesis. Line 7. left brace. Line 8, indented once. double principal equals 1000 period 0 semicolon forward slash forward slash starting principal. Line 9, indented once. double rate equals period 0 5 semicolon forward slash forward slash annual interest rate. Line 10. blank. Line 11, indented once. forward slash forward slash output table column heads. Line 12, indented once. print f left parenthesis double quote percent sign 4 s percent sign 21 s back slash n double quote comma double quote Year double quote comma double quote Amount on deposit double quote right parenthesis semicolon. Line 13. blank. Line 14, indented once. forward slash forward slash calculate amount on deposit for each of ten years. Line 15, indented once. for left parenthesis unsigned i n t year equals 1 semicolon year left angle bracket equals 10 semicolon plus plus year right parenthesis left brace. Line 16. blank. Line 17, indented twice. forward slash forward slash calculate new amount for specified year. Line 18, indented twice. double amount equals principal asterisk p o w left parenthesis 1 period 0 plus rate comma year right parenthesis semicolon. Line 18 is highlighted. Line 19. blank. Line 20, indented twice. forward slash forward slash output one table row. Line 21, indented twice. print f left parenthesis double quote percent sign 4 u percent sign 21 period 2 f back slash n double quote comma year comma amount right parenthesis semicolon. Line 22, indented once. right brace. Line 23. right brace. Double forward slashes and their following comments are shown in green text. Hash include, I n t, void, unsigned I n t, and double are in blue text. 1, 10, and 1.0, 1000.0, 0.05, plus double quotes and their characters are in cyan text.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83" y="1621987"/>
            <a:ext cx="7130203" cy="4513912"/>
          </a:xfrm>
          <a:prstGeom prst="rect">
            <a:avLst/>
          </a:prstGeom>
        </p:spPr>
      </p:pic>
    </p:spTree>
    <p:extLst>
      <p:ext uri="{BB962C8B-B14F-4D97-AF65-F5344CB8AC3E}">
        <p14:creationId xmlns:p14="http://schemas.microsoft.com/office/powerpoint/2010/main" val="38145137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946571" cy="1066799"/>
          </a:xfrm>
        </p:spPr>
        <p:txBody>
          <a:bodyPr anchor="b"/>
          <a:lstStyle/>
          <a:p>
            <a:pPr lvl="0"/>
            <a:r>
              <a:rPr lang="en-US" dirty="0" smtClean="0">
                <a:latin typeface="Times New Roman" panose="02020603050405020304" pitchFamily="18" charset="0"/>
              </a:rPr>
              <a:t>Figure 4.6 Calculating Compound Interest </a:t>
            </a:r>
            <a:r>
              <a:rPr lang="en-US" sz="2000" b="0" dirty="0" smtClean="0">
                <a:latin typeface="Times New Roman" panose="02020603050405020304" pitchFamily="18" charset="0"/>
              </a:rPr>
              <a:t>(2 of 2)</a:t>
            </a:r>
            <a:endParaRPr lang="en-US" dirty="0">
              <a:latin typeface="Times New Roman" panose="02020603050405020304" pitchFamily="18" charset="0"/>
            </a:endParaRPr>
          </a:p>
        </p:txBody>
      </p:sp>
      <p:pic>
        <p:nvPicPr>
          <p:cNvPr id="5" name="Picture 4" descr="The code output is displayed as a table. The table has 10 lines and 2 columns. The columns have the following headings from left to right. Year, Amount on deposit. The line entries are as follows. Line 1. 1, 1050.0 0. Line 2. 2, 1102.5 0. Line 3. 3, 1157.6 3. Line 4. 4, 1215.5 1. Line 5. 5, 1276.2 8. Line 6. 6, 1340.1 0. Line 7. 7, 1407.1 0. Line 8. 8, 1477.4 6. Line 9. 9, 1551.3 3. Line 10. 10, 1628.8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01" y="2189444"/>
            <a:ext cx="7798198" cy="2508141"/>
          </a:xfrm>
          <a:prstGeom prst="rect">
            <a:avLst/>
          </a:prstGeom>
        </p:spPr>
      </p:pic>
    </p:spTree>
    <p:extLst>
      <p:ext uri="{BB962C8B-B14F-4D97-AF65-F5344CB8AC3E}">
        <p14:creationId xmlns:p14="http://schemas.microsoft.com/office/powerpoint/2010/main" val="3105778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4.1 Introduction</a:t>
            </a:r>
            <a:endParaRPr lang="en-US" dirty="0"/>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In this chapter</a:t>
            </a:r>
          </a:p>
          <a:p>
            <a:pPr lvl="1"/>
            <a:r>
              <a:rPr lang="en-US" altLang="en-US" sz="2000" dirty="0">
                <a:solidFill>
                  <a:srgbClr val="000000"/>
                </a:solidFill>
                <a:latin typeface="+mn-lt"/>
              </a:rPr>
              <a:t>iteration is considered in greater detail</a:t>
            </a:r>
          </a:p>
          <a:p>
            <a:pPr lvl="1"/>
            <a:r>
              <a:rPr lang="en-US" altLang="en-US" sz="2000" dirty="0">
                <a:solidFill>
                  <a:srgbClr val="000000"/>
                </a:solidFill>
                <a:latin typeface="+mn-lt"/>
              </a:rPr>
              <a:t>additional iteration control statements, namely the </a:t>
            </a:r>
            <a:r>
              <a:rPr lang="en-US" altLang="en-US" sz="2000" dirty="0">
                <a:solidFill>
                  <a:srgbClr val="000000"/>
                </a:solidFill>
                <a:latin typeface="Consolas" panose="020B0609020204030204" pitchFamily="49" charset="0"/>
                <a:cs typeface="Consolas" panose="020B0609020204030204" pitchFamily="49" charset="0"/>
              </a:rPr>
              <a:t>for</a:t>
            </a:r>
            <a:r>
              <a:rPr lang="en-US" altLang="en-US" sz="2000" dirty="0">
                <a:solidFill>
                  <a:srgbClr val="000000"/>
                </a:solidFill>
                <a:latin typeface="+mn-lt"/>
              </a:rPr>
              <a:t> and the </a:t>
            </a:r>
            <a:r>
              <a:rPr lang="en-US" altLang="en-US" sz="2000" dirty="0">
                <a:solidFill>
                  <a:srgbClr val="000000"/>
                </a:solidFill>
                <a:latin typeface="Consolas" panose="020B0609020204030204" pitchFamily="49" charset="0"/>
                <a:cs typeface="Consolas" panose="020B0609020204030204" pitchFamily="49" charset="0"/>
              </a:rPr>
              <a:t>do…while</a:t>
            </a:r>
          </a:p>
          <a:p>
            <a:pPr lvl="1"/>
            <a:r>
              <a:rPr lang="en-US" altLang="en-US" sz="2000" dirty="0">
                <a:solidFill>
                  <a:srgbClr val="000000"/>
                </a:solidFill>
                <a:latin typeface="Consolas" panose="020B0609020204030204" pitchFamily="49" charset="0"/>
                <a:cs typeface="Consolas" panose="020B0609020204030204" pitchFamily="49" charset="0"/>
              </a:rPr>
              <a:t>switch</a:t>
            </a:r>
            <a:r>
              <a:rPr lang="en-US" altLang="en-US" sz="2000" dirty="0">
                <a:solidFill>
                  <a:srgbClr val="000000"/>
                </a:solidFill>
                <a:latin typeface="+mn-lt"/>
              </a:rPr>
              <a:t> multiple-selection statement</a:t>
            </a:r>
          </a:p>
          <a:p>
            <a:pPr lvl="1"/>
            <a:r>
              <a:rPr lang="en-US" altLang="en-US" sz="2000" dirty="0">
                <a:solidFill>
                  <a:srgbClr val="000000"/>
                </a:solidFill>
                <a:latin typeface="Consolas" panose="020B0609020204030204" pitchFamily="49" charset="0"/>
                <a:cs typeface="Consolas" panose="020B0609020204030204" pitchFamily="49" charset="0"/>
              </a:rPr>
              <a:t>break</a:t>
            </a:r>
            <a:r>
              <a:rPr lang="en-US" altLang="en-US" sz="2000" dirty="0">
                <a:solidFill>
                  <a:srgbClr val="000000"/>
                </a:solidFill>
                <a:latin typeface="+mn-lt"/>
              </a:rPr>
              <a:t> statement for exiting immediately from certain control statements</a:t>
            </a:r>
          </a:p>
          <a:p>
            <a:pPr lvl="1"/>
            <a:r>
              <a:rPr lang="en-US" altLang="en-US" sz="2000" dirty="0">
                <a:solidFill>
                  <a:srgbClr val="000000"/>
                </a:solidFill>
                <a:latin typeface="Consolas" panose="020B0609020204030204" pitchFamily="49" charset="0"/>
                <a:cs typeface="Consolas" panose="020B0609020204030204" pitchFamily="49" charset="0"/>
              </a:rPr>
              <a:t>continue</a:t>
            </a:r>
            <a:r>
              <a:rPr lang="en-US" altLang="en-US" sz="2000" dirty="0">
                <a:solidFill>
                  <a:srgbClr val="000000"/>
                </a:solidFill>
                <a:latin typeface="+mn-lt"/>
              </a:rPr>
              <a:t> statement for skipping the remainder of the body of an iteration statement and proceeding with the next iteration of the loop.</a:t>
            </a:r>
          </a:p>
          <a:p>
            <a:pPr lvl="1"/>
            <a:r>
              <a:rPr lang="en-US" altLang="en-US" sz="2000" dirty="0">
                <a:solidFill>
                  <a:srgbClr val="000000"/>
                </a:solidFill>
                <a:latin typeface="+mn-lt"/>
              </a:rPr>
              <a:t>Logical operators used for combining conditions</a:t>
            </a:r>
          </a:p>
          <a:p>
            <a:pPr lvl="1"/>
            <a:r>
              <a:rPr lang="en-US" altLang="en-US" sz="2000" dirty="0">
                <a:solidFill>
                  <a:srgbClr val="000000"/>
                </a:solidFill>
                <a:latin typeface="+mn-lt"/>
              </a:rPr>
              <a:t>Summary of the principles of structured programming as presented in Chapter 3 and 4</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3724435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382000"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(7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78173"/>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The </a:t>
            </a:r>
            <a:r>
              <a:rPr lang="en-US" altLang="en-US" sz="2200" kern="1200" dirty="0">
                <a:solidFill>
                  <a:srgbClr val="000000"/>
                </a:solidFill>
                <a:latin typeface="Consolas" panose="020B0609020204030204" pitchFamily="49" charset="0"/>
                <a:ea typeface="+mn-ea"/>
                <a:cs typeface="Consolas" panose="020B0609020204030204" pitchFamily="49" charset="0"/>
              </a:rPr>
              <a:t>for</a:t>
            </a:r>
            <a:r>
              <a:rPr lang="en-US" altLang="en-US" sz="2200" kern="1200" dirty="0">
                <a:solidFill>
                  <a:srgbClr val="000000"/>
                </a:solidFill>
                <a:latin typeface="Arial (Body)"/>
                <a:ea typeface="+mn-ea"/>
                <a:cs typeface="+mn-cs"/>
              </a:rPr>
              <a:t> statement executes the body of the loop 10 times, varying a control variable from 1 to 10 in increments of 1.</a:t>
            </a:r>
          </a:p>
          <a:p>
            <a:pPr lvl="0">
              <a:tabLst/>
            </a:pPr>
            <a:r>
              <a:rPr lang="en-US" altLang="en-US" sz="2200" kern="1200" dirty="0">
                <a:solidFill>
                  <a:srgbClr val="000000"/>
                </a:solidFill>
                <a:latin typeface="Arial (Body)"/>
                <a:ea typeface="+mn-ea"/>
                <a:cs typeface="+mn-cs"/>
              </a:rPr>
              <a:t>Although C does not include an exponentiation operator, we can use the Standard Library function </a:t>
            </a:r>
            <a:r>
              <a:rPr lang="en-US" altLang="en-US" sz="2200" kern="1200" dirty="0">
                <a:solidFill>
                  <a:srgbClr val="000000"/>
                </a:solidFill>
                <a:latin typeface="Consolas" panose="020B0609020204030204" pitchFamily="49" charset="0"/>
                <a:ea typeface="+mn-ea"/>
                <a:cs typeface="Consolas" panose="020B0609020204030204" pitchFamily="49" charset="0"/>
              </a:rPr>
              <a:t>pow</a:t>
            </a:r>
            <a:r>
              <a:rPr lang="en-US" altLang="en-US" sz="2200" kern="1200" dirty="0">
                <a:solidFill>
                  <a:srgbClr val="000000"/>
                </a:solidFill>
                <a:latin typeface="Arial (Body)"/>
                <a:ea typeface="+mn-ea"/>
                <a:cs typeface="+mn-cs"/>
              </a:rPr>
              <a:t> for this purpose.</a:t>
            </a:r>
          </a:p>
          <a:p>
            <a:pPr lvl="0">
              <a:tabLst/>
            </a:pPr>
            <a:r>
              <a:rPr lang="en-US" altLang="en-US" sz="2200" kern="1200" dirty="0">
                <a:solidFill>
                  <a:srgbClr val="000000"/>
                </a:solidFill>
                <a:latin typeface="Arial (Body)"/>
                <a:ea typeface="+mn-ea"/>
                <a:cs typeface="+mn-cs"/>
              </a:rPr>
              <a:t>The function </a:t>
            </a:r>
            <a:r>
              <a:rPr lang="en-US" altLang="en-US" sz="2200" kern="1200" dirty="0">
                <a:solidFill>
                  <a:srgbClr val="000000"/>
                </a:solidFill>
                <a:latin typeface="Consolas" panose="020B0609020204030204" pitchFamily="49" charset="0"/>
                <a:ea typeface="+mn-ea"/>
                <a:cs typeface="Consolas" panose="020B0609020204030204" pitchFamily="49" charset="0"/>
              </a:rPr>
              <a:t>pow(x, y) </a:t>
            </a:r>
            <a:r>
              <a:rPr lang="en-US" altLang="en-US" sz="2200" kern="1200" dirty="0">
                <a:solidFill>
                  <a:srgbClr val="000000"/>
                </a:solidFill>
                <a:latin typeface="Arial (Body)"/>
                <a:ea typeface="+mn-ea"/>
                <a:cs typeface="+mn-cs"/>
              </a:rPr>
              <a:t>calculates the value of </a:t>
            </a:r>
            <a:r>
              <a:rPr lang="en-US" altLang="en-US" sz="2200" kern="1200" dirty="0">
                <a:solidFill>
                  <a:srgbClr val="000000"/>
                </a:solidFill>
                <a:latin typeface="Consolas" panose="020B0609020204030204" pitchFamily="49" charset="0"/>
                <a:ea typeface="+mn-ea"/>
                <a:cs typeface="Consolas" panose="020B0609020204030204" pitchFamily="49" charset="0"/>
              </a:rPr>
              <a:t>x</a:t>
            </a:r>
            <a:r>
              <a:rPr lang="en-US" altLang="en-US" sz="2200" kern="1200" dirty="0">
                <a:solidFill>
                  <a:srgbClr val="000000"/>
                </a:solidFill>
                <a:latin typeface="Arial (Body)"/>
                <a:ea typeface="+mn-ea"/>
                <a:cs typeface="+mn-cs"/>
              </a:rPr>
              <a:t> raised to the </a:t>
            </a:r>
            <a:r>
              <a:rPr lang="en-US" altLang="en-US" sz="2200" kern="1200" dirty="0">
                <a:solidFill>
                  <a:srgbClr val="000000"/>
                </a:solidFill>
                <a:latin typeface="Consolas" panose="020B0609020204030204" pitchFamily="49" charset="0"/>
                <a:ea typeface="+mn-ea"/>
                <a:cs typeface="+mn-cs"/>
              </a:rPr>
              <a:t>y</a:t>
            </a:r>
            <a:r>
              <a:rPr lang="en-US" altLang="en-US" sz="2200" kern="1200" dirty="0">
                <a:solidFill>
                  <a:srgbClr val="000000"/>
                </a:solidFill>
                <a:latin typeface="Arial (Body)"/>
                <a:ea typeface="+mn-ea"/>
                <a:cs typeface="+mn-cs"/>
              </a:rPr>
              <a:t>th power.</a:t>
            </a:r>
          </a:p>
          <a:p>
            <a:pPr lvl="0">
              <a:tabLst/>
            </a:pPr>
            <a:r>
              <a:rPr lang="en-US" altLang="en-US" sz="2200" kern="1200" dirty="0">
                <a:solidFill>
                  <a:srgbClr val="000000"/>
                </a:solidFill>
                <a:latin typeface="Arial (Body)"/>
                <a:ea typeface="+mn-ea"/>
                <a:cs typeface="+mn-cs"/>
              </a:rPr>
              <a:t>It takes two arguments of type double and returns a </a:t>
            </a:r>
            <a:r>
              <a:rPr lang="en-US" altLang="en-US" sz="2200" kern="1200" dirty="0">
                <a:solidFill>
                  <a:srgbClr val="000000"/>
                </a:solidFill>
                <a:latin typeface="Consolas" panose="020B0609020204030204" pitchFamily="49" charset="0"/>
                <a:ea typeface="+mn-ea"/>
                <a:cs typeface="Consolas" panose="020B0609020204030204" pitchFamily="49" charset="0"/>
              </a:rPr>
              <a:t>double</a:t>
            </a:r>
            <a:r>
              <a:rPr lang="en-US" altLang="en-US" sz="2200" kern="1200" dirty="0">
                <a:solidFill>
                  <a:srgbClr val="000000"/>
                </a:solidFill>
                <a:latin typeface="Arial (Body)"/>
                <a:ea typeface="+mn-ea"/>
                <a:cs typeface="+mn-cs"/>
              </a:rPr>
              <a:t> value.</a:t>
            </a:r>
          </a:p>
          <a:p>
            <a:pPr lvl="0">
              <a:tabLst/>
            </a:pPr>
            <a:r>
              <a:rPr lang="en-US" altLang="en-US" sz="2200" kern="1200" dirty="0">
                <a:solidFill>
                  <a:srgbClr val="000000"/>
                </a:solidFill>
                <a:latin typeface="Arial (Body)"/>
                <a:ea typeface="+mn-ea"/>
                <a:cs typeface="+mn-cs"/>
              </a:rPr>
              <a:t>Type </a:t>
            </a:r>
            <a:r>
              <a:rPr lang="en-US" altLang="en-US" sz="2200" kern="1200" dirty="0">
                <a:solidFill>
                  <a:srgbClr val="000000"/>
                </a:solidFill>
                <a:latin typeface="Consolas" panose="020B0609020204030204" pitchFamily="49" charset="0"/>
                <a:ea typeface="+mn-ea"/>
                <a:cs typeface="Consolas" panose="020B0609020204030204" pitchFamily="49" charset="0"/>
              </a:rPr>
              <a:t>double</a:t>
            </a:r>
            <a:r>
              <a:rPr lang="en-US" altLang="en-US" sz="2200" kern="1200" dirty="0">
                <a:solidFill>
                  <a:srgbClr val="000000"/>
                </a:solidFill>
                <a:latin typeface="Arial (Body)"/>
                <a:ea typeface="+mn-ea"/>
                <a:cs typeface="+mn-cs"/>
              </a:rPr>
              <a:t> is a floating-point type like </a:t>
            </a:r>
            <a:r>
              <a:rPr lang="en-US" altLang="en-US" sz="2200" kern="1200" dirty="0">
                <a:solidFill>
                  <a:srgbClr val="000000"/>
                </a:solidFill>
                <a:latin typeface="Consolas" panose="020B0609020204030204" pitchFamily="49" charset="0"/>
                <a:ea typeface="+mn-ea"/>
                <a:cs typeface="Consolas" panose="020B0609020204030204" pitchFamily="49" charset="0"/>
              </a:rPr>
              <a:t>float</a:t>
            </a:r>
            <a:r>
              <a:rPr lang="en-US" altLang="en-US" sz="2200" kern="1200" dirty="0">
                <a:solidFill>
                  <a:srgbClr val="000000"/>
                </a:solidFill>
                <a:latin typeface="Arial (Body)"/>
                <a:ea typeface="+mn-ea"/>
                <a:cs typeface="+mn-cs"/>
              </a:rPr>
              <a:t>, but typically a variable of type </a:t>
            </a:r>
            <a:r>
              <a:rPr lang="en-US" altLang="en-US" sz="2200" kern="1200" dirty="0">
                <a:solidFill>
                  <a:srgbClr val="000000"/>
                </a:solidFill>
                <a:latin typeface="Consolas" panose="020B0609020204030204" pitchFamily="49" charset="0"/>
                <a:ea typeface="+mn-ea"/>
                <a:cs typeface="Consolas" panose="020B0609020204030204" pitchFamily="49" charset="0"/>
              </a:rPr>
              <a:t>double</a:t>
            </a:r>
            <a:r>
              <a:rPr lang="en-US" altLang="en-US" sz="2200" kern="1200" dirty="0">
                <a:solidFill>
                  <a:srgbClr val="000000"/>
                </a:solidFill>
                <a:latin typeface="Arial (Body)"/>
                <a:ea typeface="+mn-ea"/>
                <a:cs typeface="+mn-cs"/>
              </a:rPr>
              <a:t> can store a value of </a:t>
            </a:r>
            <a:r>
              <a:rPr lang="en-US" altLang="en-US" sz="2200" b="1" kern="1200" dirty="0">
                <a:solidFill>
                  <a:srgbClr val="000000"/>
                </a:solidFill>
                <a:latin typeface="Arial (Body)"/>
                <a:ea typeface="+mn-ea"/>
                <a:cs typeface="+mn-cs"/>
              </a:rPr>
              <a:t>much greater magnitude </a:t>
            </a:r>
            <a:r>
              <a:rPr lang="en-US" altLang="en-US" sz="2200" kern="1200" dirty="0">
                <a:solidFill>
                  <a:srgbClr val="000000"/>
                </a:solidFill>
                <a:latin typeface="Arial (Body)"/>
                <a:ea typeface="+mn-ea"/>
                <a:cs typeface="+mn-cs"/>
              </a:rPr>
              <a:t>with </a:t>
            </a:r>
            <a:r>
              <a:rPr lang="en-US" altLang="en-US" sz="2200" b="1" kern="1200" dirty="0">
                <a:solidFill>
                  <a:srgbClr val="000000"/>
                </a:solidFill>
                <a:latin typeface="Arial (Body)"/>
                <a:ea typeface="+mn-ea"/>
                <a:cs typeface="+mn-cs"/>
              </a:rPr>
              <a:t>greater precision </a:t>
            </a:r>
            <a:r>
              <a:rPr lang="en-US" altLang="en-US" sz="2200" kern="1200" dirty="0">
                <a:solidFill>
                  <a:srgbClr val="000000"/>
                </a:solidFill>
                <a:latin typeface="Arial (Body)"/>
                <a:ea typeface="+mn-ea"/>
                <a:cs typeface="+mn-cs"/>
              </a:rPr>
              <a:t>than </a:t>
            </a:r>
            <a:r>
              <a:rPr lang="en-US" altLang="en-US" sz="2200" kern="1200" dirty="0">
                <a:solidFill>
                  <a:srgbClr val="000000"/>
                </a:solidFill>
                <a:latin typeface="Consolas" panose="020B0609020204030204" pitchFamily="49" charset="0"/>
                <a:ea typeface="+mn-ea"/>
                <a:cs typeface="Consolas" panose="020B0609020204030204" pitchFamily="49" charset="0"/>
              </a:rPr>
              <a:t>float</a:t>
            </a:r>
            <a:r>
              <a:rPr lang="en-US" altLang="en-US" sz="2200" kern="1200" dirty="0">
                <a:solidFill>
                  <a:srgbClr val="000000"/>
                </a:solidFill>
                <a:latin typeface="Arial (Body)"/>
                <a:ea typeface="+mn-ea"/>
                <a:cs typeface="+mn-cs"/>
              </a:rPr>
              <a:t>.</a:t>
            </a:r>
          </a:p>
        </p:txBody>
      </p:sp>
    </p:spTree>
    <p:extLst>
      <p:ext uri="{BB962C8B-B14F-4D97-AF65-F5344CB8AC3E}">
        <p14:creationId xmlns:p14="http://schemas.microsoft.com/office/powerpoint/2010/main" val="10721560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382000"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(8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5503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header </a:t>
            </a:r>
            <a:r>
              <a:rPr lang="en-US" altLang="en-US" sz="2400" kern="1200" dirty="0">
                <a:solidFill>
                  <a:srgbClr val="000000"/>
                </a:solidFill>
                <a:latin typeface="Consolas" panose="020B0609020204030204" pitchFamily="49" charset="0"/>
                <a:ea typeface="+mn-ea"/>
                <a:cs typeface="Consolas" panose="020B0609020204030204" pitchFamily="49" charset="0"/>
              </a:rPr>
              <a:t>&lt;math.h&gt;</a:t>
            </a:r>
            <a:r>
              <a:rPr lang="en-US" altLang="en-US" sz="2400" kern="1200" dirty="0">
                <a:solidFill>
                  <a:srgbClr val="000000"/>
                </a:solidFill>
                <a:latin typeface="Arial (Body)"/>
                <a:ea typeface="+mn-ea"/>
                <a:cs typeface="+mn-cs"/>
              </a:rPr>
              <a:t> (line 4) should be included whenever a math function such as </a:t>
            </a:r>
            <a:r>
              <a:rPr lang="en-US" altLang="en-US" sz="2400" kern="1200" dirty="0">
                <a:solidFill>
                  <a:srgbClr val="000000"/>
                </a:solidFill>
                <a:latin typeface="Consolas" panose="020B0609020204030204" pitchFamily="49" charset="0"/>
                <a:ea typeface="+mn-ea"/>
                <a:cs typeface="Consolas" panose="020B0609020204030204" pitchFamily="49" charset="0"/>
              </a:rPr>
              <a:t>pow</a:t>
            </a:r>
            <a:r>
              <a:rPr lang="en-US" altLang="en-US" sz="2400" kern="1200" dirty="0">
                <a:solidFill>
                  <a:srgbClr val="000000"/>
                </a:solidFill>
                <a:latin typeface="Arial (Body)"/>
                <a:ea typeface="+mn-ea"/>
                <a:cs typeface="+mn-cs"/>
              </a:rPr>
              <a:t> is used.</a:t>
            </a:r>
          </a:p>
          <a:p>
            <a:pPr lvl="0">
              <a:tabLst/>
            </a:pPr>
            <a:r>
              <a:rPr lang="en-US" altLang="en-US" sz="2400" kern="1200" dirty="0">
                <a:solidFill>
                  <a:srgbClr val="000000"/>
                </a:solidFill>
                <a:latin typeface="Arial (Body)"/>
                <a:ea typeface="+mn-ea"/>
                <a:cs typeface="+mn-cs"/>
              </a:rPr>
              <a:t>Actually, this program would malfunction without the inclusion of </a:t>
            </a:r>
            <a:r>
              <a:rPr lang="en-US" altLang="en-US" sz="2400" kern="1200" dirty="0">
                <a:solidFill>
                  <a:srgbClr val="000000"/>
                </a:solidFill>
                <a:latin typeface="Consolas" panose="020B0609020204030204" pitchFamily="49" charset="0"/>
                <a:ea typeface="+mn-ea"/>
                <a:cs typeface="Consolas" panose="020B0609020204030204" pitchFamily="49" charset="0"/>
              </a:rPr>
              <a:t>math.h</a:t>
            </a:r>
            <a:r>
              <a:rPr lang="en-US" altLang="en-US" sz="2400" kern="1200" dirty="0">
                <a:solidFill>
                  <a:srgbClr val="000000"/>
                </a:solidFill>
                <a:latin typeface="Arial (Body)"/>
                <a:ea typeface="+mn-ea"/>
                <a:cs typeface="+mn-cs"/>
              </a:rPr>
              <a:t>, as the linker would be unable to find the </a:t>
            </a:r>
            <a:r>
              <a:rPr lang="en-US" altLang="en-US" sz="2400" kern="1200" dirty="0">
                <a:solidFill>
                  <a:srgbClr val="000000"/>
                </a:solidFill>
                <a:latin typeface="Consolas" panose="020B0609020204030204" pitchFamily="49" charset="0"/>
                <a:ea typeface="+mn-ea"/>
                <a:cs typeface="Consolas" panose="020B0609020204030204" pitchFamily="49" charset="0"/>
              </a:rPr>
              <a:t>pow</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function.</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Function </a:t>
            </a:r>
            <a:r>
              <a:rPr lang="en-US" altLang="en-US" sz="2400" b="1" kern="1200" dirty="0">
                <a:solidFill>
                  <a:srgbClr val="000000"/>
                </a:solidFill>
                <a:latin typeface="Consolas" panose="020B0609020204030204" pitchFamily="49" charset="0"/>
                <a:ea typeface="+mn-ea"/>
                <a:cs typeface="Consolas" panose="020B0609020204030204" pitchFamily="49" charset="0"/>
              </a:rPr>
              <a:t>pow</a:t>
            </a:r>
            <a:r>
              <a:rPr lang="en-US" altLang="en-US" sz="2400" kern="1200" dirty="0">
                <a:solidFill>
                  <a:srgbClr val="000000"/>
                </a:solidFill>
                <a:latin typeface="Arial (Body)"/>
                <a:ea typeface="+mn-ea"/>
                <a:cs typeface="+mn-cs"/>
              </a:rPr>
              <a:t> requires two </a:t>
            </a:r>
            <a:r>
              <a:rPr lang="en-US" altLang="en-US" sz="2400" kern="1200" dirty="0">
                <a:solidFill>
                  <a:srgbClr val="000000"/>
                </a:solidFill>
                <a:latin typeface="Consolas" panose="020B0609020204030204" pitchFamily="49" charset="0"/>
                <a:ea typeface="+mn-ea"/>
                <a:cs typeface="Consolas" panose="020B0609020204030204" pitchFamily="49" charset="0"/>
              </a:rPr>
              <a:t>double</a:t>
            </a:r>
            <a:r>
              <a:rPr lang="en-US" altLang="en-US" sz="2400" kern="1200" dirty="0">
                <a:solidFill>
                  <a:srgbClr val="000000"/>
                </a:solidFill>
                <a:latin typeface="Arial (Body)"/>
                <a:ea typeface="+mn-ea"/>
                <a:cs typeface="+mn-cs"/>
              </a:rPr>
              <a:t> arguments, but variable </a:t>
            </a:r>
            <a:r>
              <a:rPr lang="en-US" altLang="en-US" sz="2400" kern="1200" dirty="0">
                <a:solidFill>
                  <a:srgbClr val="000000"/>
                </a:solidFill>
                <a:latin typeface="Consolas" panose="020B0609020204030204" pitchFamily="49" charset="0"/>
                <a:ea typeface="+mn-ea"/>
                <a:cs typeface="Consolas" panose="020B0609020204030204" pitchFamily="49" charset="0"/>
              </a:rPr>
              <a:t>year</a:t>
            </a:r>
            <a:r>
              <a:rPr lang="en-US" altLang="en-US" sz="2400" kern="1200" dirty="0">
                <a:solidFill>
                  <a:srgbClr val="000000"/>
                </a:solidFill>
                <a:latin typeface="Arial (Body)"/>
                <a:ea typeface="+mn-ea"/>
                <a:cs typeface="+mn-cs"/>
              </a:rPr>
              <a:t> is an integer.</a:t>
            </a:r>
          </a:p>
          <a:p>
            <a:pPr lvl="0">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Consolas" panose="020B0609020204030204" pitchFamily="49" charset="0"/>
              </a:rPr>
              <a:t>math.h</a:t>
            </a:r>
            <a:r>
              <a:rPr lang="en-US" altLang="en-US" sz="2400" kern="1200" dirty="0">
                <a:solidFill>
                  <a:srgbClr val="000000"/>
                </a:solidFill>
                <a:latin typeface="Arial (Body)"/>
                <a:ea typeface="+mn-ea"/>
                <a:cs typeface="+mn-cs"/>
              </a:rPr>
              <a:t> file includes information that tells the compiler to convert the value of </a:t>
            </a:r>
            <a:r>
              <a:rPr lang="en-US" altLang="en-US" sz="2400" kern="1200" dirty="0">
                <a:solidFill>
                  <a:srgbClr val="000000"/>
                </a:solidFill>
                <a:latin typeface="Consolas" panose="020B0609020204030204" pitchFamily="49" charset="0"/>
                <a:ea typeface="+mn-ea"/>
                <a:cs typeface="Consolas" panose="020B0609020204030204" pitchFamily="49" charset="0"/>
              </a:rPr>
              <a:t>year</a:t>
            </a:r>
            <a:r>
              <a:rPr lang="en-US" altLang="en-US" sz="2400" kern="1200" dirty="0">
                <a:solidFill>
                  <a:srgbClr val="000000"/>
                </a:solidFill>
                <a:latin typeface="Arial (Body)"/>
                <a:ea typeface="+mn-ea"/>
                <a:cs typeface="+mn-cs"/>
              </a:rPr>
              <a:t> to a temporary </a:t>
            </a:r>
            <a:r>
              <a:rPr lang="en-US" altLang="en-US" sz="2400" kern="1200" dirty="0">
                <a:solidFill>
                  <a:srgbClr val="000000"/>
                </a:solidFill>
                <a:latin typeface="Consolas" panose="020B0609020204030204" pitchFamily="49" charset="0"/>
                <a:ea typeface="+mn-ea"/>
                <a:cs typeface="Consolas" panose="020B0609020204030204" pitchFamily="49" charset="0"/>
              </a:rPr>
              <a:t>double</a:t>
            </a:r>
            <a:r>
              <a:rPr lang="en-US" altLang="en-US" sz="2400" kern="1200" dirty="0">
                <a:solidFill>
                  <a:srgbClr val="000000"/>
                </a:solidFill>
                <a:latin typeface="Arial (Body)"/>
                <a:ea typeface="+mn-ea"/>
                <a:cs typeface="+mn-cs"/>
              </a:rPr>
              <a:t> representation </a:t>
            </a:r>
            <a:r>
              <a:rPr lang="en-US" altLang="en-US" sz="2400" b="1" kern="1200" dirty="0">
                <a:solidFill>
                  <a:srgbClr val="000000"/>
                </a:solidFill>
                <a:latin typeface="Arial (Body)"/>
                <a:ea typeface="+mn-ea"/>
                <a:cs typeface="+mn-cs"/>
              </a:rPr>
              <a:t>before</a:t>
            </a:r>
            <a:r>
              <a:rPr lang="en-US" altLang="en-US" sz="2400" kern="1200" dirty="0">
                <a:solidFill>
                  <a:srgbClr val="000000"/>
                </a:solidFill>
                <a:latin typeface="Arial (Body)"/>
                <a:ea typeface="+mn-ea"/>
                <a:cs typeface="+mn-cs"/>
              </a:rPr>
              <a:t> calling the function.</a:t>
            </a:r>
          </a:p>
        </p:txBody>
      </p:sp>
    </p:spTree>
    <p:extLst>
      <p:ext uri="{BB962C8B-B14F-4D97-AF65-F5344CB8AC3E}">
        <p14:creationId xmlns:p14="http://schemas.microsoft.com/office/powerpoint/2010/main" val="13094600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372475"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(9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This information is contained in something called </a:t>
            </a:r>
            <a:r>
              <a:rPr lang="en-US" altLang="en-US" sz="2400" kern="1200" dirty="0">
                <a:solidFill>
                  <a:srgbClr val="000000"/>
                </a:solidFill>
                <a:latin typeface="Consolas" panose="020B0609020204030204" pitchFamily="49" charset="0"/>
                <a:ea typeface="+mn-ea"/>
                <a:cs typeface="Consolas" panose="020B0609020204030204" pitchFamily="49" charset="0"/>
              </a:rPr>
              <a:t>pow</a:t>
            </a:r>
            <a:r>
              <a:rPr lang="en-US" altLang="en-US" sz="2400" kern="1200" dirty="0">
                <a:solidFill>
                  <a:srgbClr val="000000"/>
                </a:solidFill>
                <a:latin typeface="Arial (Body)"/>
                <a:ea typeface="+mn-ea"/>
                <a:cs typeface="+mn-cs"/>
              </a:rPr>
              <a:t>’s</a:t>
            </a:r>
            <a:r>
              <a:rPr lang="en-US" altLang="en-US" sz="2400" b="1" kern="1200" dirty="0">
                <a:solidFill>
                  <a:srgbClr val="000000"/>
                </a:solidFill>
                <a:latin typeface="Arial (Body)"/>
                <a:ea typeface="+mn-ea"/>
                <a:cs typeface="+mn-cs"/>
              </a:rPr>
              <a:t> function prototype</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Function prototypes are explained in Chapter 5.</a:t>
            </a:r>
          </a:p>
          <a:p>
            <a:pPr lvl="0">
              <a:tabLst/>
            </a:pPr>
            <a:r>
              <a:rPr lang="en-US" altLang="en-US" sz="2400" kern="1200" dirty="0">
                <a:solidFill>
                  <a:srgbClr val="000000"/>
                </a:solidFill>
                <a:latin typeface="Arial (Body)"/>
                <a:ea typeface="+mn-ea"/>
                <a:cs typeface="+mn-cs"/>
              </a:rPr>
              <a:t>We also provide a summary of the </a:t>
            </a:r>
            <a:r>
              <a:rPr lang="en-US" altLang="en-US" sz="2400" kern="1200" dirty="0">
                <a:solidFill>
                  <a:srgbClr val="000000"/>
                </a:solidFill>
                <a:latin typeface="Consolas" panose="020B0609020204030204" pitchFamily="49" charset="0"/>
                <a:ea typeface="+mn-ea"/>
                <a:cs typeface="Consolas" panose="020B0609020204030204" pitchFamily="49" charset="0"/>
              </a:rPr>
              <a:t>pow</a:t>
            </a:r>
            <a:r>
              <a:rPr lang="en-US" altLang="en-US" sz="2400" kern="1200" dirty="0">
                <a:solidFill>
                  <a:srgbClr val="000000"/>
                </a:solidFill>
                <a:latin typeface="Arial (Body)"/>
                <a:ea typeface="+mn-ea"/>
                <a:cs typeface="+mn-cs"/>
              </a:rPr>
              <a:t> function and other math library functions in Chapter </a:t>
            </a:r>
            <a:r>
              <a:rPr lang="en-US" altLang="en-US" sz="2400" kern="1200" dirty="0" smtClean="0">
                <a:solidFill>
                  <a:srgbClr val="000000"/>
                </a:solidFill>
                <a:latin typeface="Arial (Body)"/>
                <a:ea typeface="+mn-ea"/>
                <a:cs typeface="+mn-cs"/>
              </a:rPr>
              <a:t>5.</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8716078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420100"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(10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A Caution about Using Type </a:t>
            </a:r>
            <a:r>
              <a:rPr lang="en-US" sz="2400" b="1" kern="1200" dirty="0">
                <a:solidFill>
                  <a:srgbClr val="000000"/>
                </a:solidFill>
                <a:latin typeface="Consolas" panose="020B0609020204030204" pitchFamily="49" charset="0"/>
                <a:ea typeface="+mn-ea"/>
                <a:cs typeface="Consolas" panose="020B0609020204030204" pitchFamily="49" charset="0"/>
              </a:rPr>
              <a:t>float</a:t>
            </a:r>
            <a:r>
              <a:rPr lang="en-US" sz="2400" b="1" kern="1200" dirty="0">
                <a:solidFill>
                  <a:srgbClr val="000000"/>
                </a:solidFill>
                <a:latin typeface="Arial (Body)"/>
                <a:ea typeface="+mn-ea"/>
                <a:cs typeface="+mn-cs"/>
              </a:rPr>
              <a:t> or </a:t>
            </a:r>
            <a:r>
              <a:rPr lang="en-US" sz="2400" b="1" kern="1200" dirty="0">
                <a:solidFill>
                  <a:srgbClr val="000000"/>
                </a:solidFill>
                <a:latin typeface="Consolas" panose="020B0609020204030204" pitchFamily="49" charset="0"/>
                <a:ea typeface="+mn-ea"/>
                <a:cs typeface="Consolas" panose="020B0609020204030204" pitchFamily="49" charset="0"/>
              </a:rPr>
              <a:t>double</a:t>
            </a:r>
            <a:r>
              <a:rPr lang="en-US" sz="2400" b="1" kern="1200" dirty="0">
                <a:solidFill>
                  <a:srgbClr val="000000"/>
                </a:solidFill>
                <a:latin typeface="Arial (Body)"/>
                <a:ea typeface="+mn-ea"/>
                <a:cs typeface="+mn-cs"/>
              </a:rPr>
              <a:t> for Monetary Amounts</a:t>
            </a:r>
          </a:p>
          <a:p>
            <a:pPr lvl="0">
              <a:tabLst/>
              <a:defRPr/>
            </a:pPr>
            <a:r>
              <a:rPr lang="en-US" sz="2400" kern="1200" dirty="0">
                <a:solidFill>
                  <a:srgbClr val="000000"/>
                </a:solidFill>
                <a:latin typeface="Arial (Body)"/>
                <a:ea typeface="+mn-ea"/>
                <a:cs typeface="+mn-cs"/>
              </a:rPr>
              <a:t>Notice that we defined the variables </a:t>
            </a:r>
            <a:r>
              <a:rPr lang="en-US" sz="2400" kern="1200" dirty="0">
                <a:solidFill>
                  <a:srgbClr val="000000"/>
                </a:solidFill>
                <a:latin typeface="Consolas" panose="020B0609020204030204" pitchFamily="49" charset="0"/>
                <a:ea typeface="+mn-ea"/>
                <a:cs typeface="Consolas" panose="020B0609020204030204" pitchFamily="49" charset="0"/>
              </a:rPr>
              <a:t>amount</a:t>
            </a:r>
            <a:r>
              <a:rPr lang="en-US" sz="2400" kern="1200" dirty="0">
                <a:solidFill>
                  <a:srgbClr val="000000"/>
                </a:solidFill>
                <a:latin typeface="Arial (Body)"/>
                <a:ea typeface="+mn-ea"/>
                <a:cs typeface="+mn-cs"/>
              </a:rPr>
              <a:t>, </a:t>
            </a:r>
            <a:r>
              <a:rPr lang="en-US" sz="2400" kern="1200" dirty="0">
                <a:solidFill>
                  <a:srgbClr val="000000"/>
                </a:solidFill>
                <a:latin typeface="Consolas" panose="020B0609020204030204" pitchFamily="49" charset="0"/>
                <a:ea typeface="+mn-ea"/>
                <a:cs typeface="Consolas" panose="020B0609020204030204" pitchFamily="49" charset="0"/>
              </a:rPr>
              <a:t>principal</a:t>
            </a:r>
            <a:r>
              <a:rPr lang="en-US" sz="2400" kern="1200" dirty="0">
                <a:solidFill>
                  <a:srgbClr val="000000"/>
                </a:solidFill>
                <a:latin typeface="Arial (Body)"/>
                <a:ea typeface="+mn-ea"/>
                <a:cs typeface="+mn-cs"/>
              </a:rPr>
              <a:t> and </a:t>
            </a:r>
            <a:r>
              <a:rPr lang="en-US" sz="2400" kern="1200" dirty="0">
                <a:solidFill>
                  <a:srgbClr val="000000"/>
                </a:solidFill>
                <a:latin typeface="Consolas" panose="020B0609020204030204" pitchFamily="49" charset="0"/>
                <a:ea typeface="+mn-ea"/>
                <a:cs typeface="Consolas" panose="020B0609020204030204" pitchFamily="49" charset="0"/>
              </a:rPr>
              <a:t>rate</a:t>
            </a:r>
            <a:r>
              <a:rPr lang="en-US" sz="2400" kern="1200" dirty="0">
                <a:solidFill>
                  <a:srgbClr val="000000"/>
                </a:solidFill>
                <a:latin typeface="Arial (Body)"/>
                <a:ea typeface="+mn-ea"/>
                <a:cs typeface="+mn-cs"/>
              </a:rPr>
              <a:t> to be of type </a:t>
            </a:r>
            <a:r>
              <a:rPr lang="en-US" sz="2400" kern="1200" dirty="0">
                <a:solidFill>
                  <a:srgbClr val="000000"/>
                </a:solidFill>
                <a:latin typeface="Consolas" panose="020B0609020204030204" pitchFamily="49" charset="0"/>
                <a:ea typeface="+mn-ea"/>
                <a:cs typeface="Consolas" panose="020B0609020204030204" pitchFamily="49" charset="0"/>
              </a:rPr>
              <a:t>double</a:t>
            </a:r>
            <a:r>
              <a:rPr lang="en-US" sz="2400" kern="1200" dirty="0">
                <a:solidFill>
                  <a:srgbClr val="000000"/>
                </a:solidFill>
                <a:latin typeface="Arial (Body)"/>
                <a:ea typeface="+mn-ea"/>
                <a:cs typeface="+mn-cs"/>
              </a:rPr>
              <a:t>.</a:t>
            </a:r>
          </a:p>
          <a:p>
            <a:pPr lvl="0">
              <a:tabLst/>
              <a:defRPr/>
            </a:pPr>
            <a:r>
              <a:rPr lang="en-US" sz="2400" kern="1200" dirty="0">
                <a:solidFill>
                  <a:srgbClr val="000000"/>
                </a:solidFill>
                <a:latin typeface="Arial (Body)"/>
                <a:ea typeface="+mn-ea"/>
                <a:cs typeface="+mn-cs"/>
              </a:rPr>
              <a:t>We did this for simplicity because we’re dealing with fractional parts of dollars.</a:t>
            </a:r>
          </a:p>
        </p:txBody>
      </p:sp>
    </p:spTree>
    <p:extLst>
      <p:ext uri="{BB962C8B-B14F-4D97-AF65-F5344CB8AC3E}">
        <p14:creationId xmlns:p14="http://schemas.microsoft.com/office/powerpoint/2010/main" val="23462378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cs typeface="Times New Roman" panose="02020603050405020304" pitchFamily="18" charset="0"/>
              </a:rPr>
              <a:t>Software</a:t>
            </a:r>
            <a:r>
              <a:rPr lang="en-US" spc="15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En</a:t>
            </a:r>
            <a:r>
              <a:rPr lang="en-US" spc="-95" dirty="0">
                <a:solidFill>
                  <a:schemeClr val="tx2"/>
                </a:solidFill>
                <a:latin typeface="Times New Roman" panose="02020603050405020304" pitchFamily="18" charset="0"/>
                <a:cs typeface="Times New Roman" panose="02020603050405020304" pitchFamily="18" charset="0"/>
              </a:rPr>
              <a:t>g</a:t>
            </a:r>
            <a:r>
              <a:rPr lang="en-US" spc="-15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ne</a:t>
            </a:r>
            <a:r>
              <a:rPr lang="en-US" spc="-6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a:t>
            </a:r>
            <a:r>
              <a:rPr lang="en-US" spc="-9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ng</a:t>
            </a:r>
            <a:r>
              <a:rPr lang="en-US" spc="-10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Obs</a:t>
            </a:r>
            <a:r>
              <a:rPr lang="en-US" spc="20"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a:t>
            </a:r>
            <a:r>
              <a:rPr lang="en-US" spc="-125" dirty="0">
                <a:solidFill>
                  <a:schemeClr val="tx2"/>
                </a:solidFill>
                <a:latin typeface="Times New Roman" panose="02020603050405020304" pitchFamily="18" charset="0"/>
                <a:cs typeface="Times New Roman" panose="02020603050405020304" pitchFamily="18" charset="0"/>
              </a:rPr>
              <a:t>v</a:t>
            </a:r>
            <a:r>
              <a:rPr lang="en-US" dirty="0">
                <a:solidFill>
                  <a:schemeClr val="tx2"/>
                </a:solidFill>
                <a:latin typeface="Times New Roman" panose="02020603050405020304" pitchFamily="18" charset="0"/>
                <a:cs typeface="Times New Roman" panose="02020603050405020304" pitchFamily="18" charset="0"/>
              </a:rPr>
              <a:t>at</a:t>
            </a:r>
            <a:r>
              <a:rPr lang="en-US" spc="-15" dirty="0">
                <a:solidFill>
                  <a:schemeClr val="tx2"/>
                </a:solidFill>
                <a:latin typeface="Times New Roman" panose="02020603050405020304" pitchFamily="18" charset="0"/>
                <a:cs typeface="Times New Roman" panose="02020603050405020304" pitchFamily="18" charset="0"/>
              </a:rPr>
              <a:t>i</a:t>
            </a:r>
            <a:r>
              <a:rPr lang="en-US" spc="-4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16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10" dirty="0">
                <a:solidFill>
                  <a:schemeClr val="tx2"/>
                </a:solidFill>
                <a:latin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2</a:t>
            </a:r>
          </a:p>
        </p:txBody>
      </p:sp>
      <p:sp>
        <p:nvSpPr>
          <p:cNvPr id="3" name="Text Placeholder 2"/>
          <p:cNvSpPr>
            <a:spLocks noGrp="1"/>
          </p:cNvSpPr>
          <p:nvPr>
            <p:ph type="body" idx="1"/>
          </p:nvPr>
        </p:nvSpPr>
        <p:spPr>
          <a:xfrm>
            <a:off x="457200" y="1600200"/>
            <a:ext cx="8229600" cy="3128840"/>
          </a:xfrm>
        </p:spPr>
        <p:txBody>
          <a:bodyPr wrap="square" lIns="91425" tIns="91425" rIns="91425" bIns="91425">
            <a:spAutoFit/>
          </a:bodyPr>
          <a:lstStyle/>
          <a:p>
            <a:pPr marL="0" marR="73025" indent="0" eaLnBrk="0" hangingPunct="0">
              <a:lnSpc>
                <a:spcPct val="115000"/>
              </a:lnSpc>
              <a:spcBef>
                <a:spcPts val="400"/>
              </a:spcBef>
              <a:buNone/>
            </a:pPr>
            <a:r>
              <a:rPr lang="en-US" sz="2400" dirty="0" smtClean="0">
                <a:solidFill>
                  <a:srgbClr val="000000"/>
                </a:solidFill>
                <a:latin typeface="Arial (Body)"/>
                <a:ea typeface="Times New Roman" panose="02020603050405020304" pitchFamily="18" charset="0"/>
              </a:rPr>
              <a:t>Type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double</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is a </a:t>
            </a:r>
            <a:r>
              <a:rPr lang="en-US" sz="2400" dirty="0" smtClean="0">
                <a:solidFill>
                  <a:srgbClr val="000000"/>
                </a:solidFill>
                <a:latin typeface="Arial (Body)"/>
                <a:ea typeface="Times New Roman" panose="02020603050405020304" pitchFamily="18" charset="0"/>
              </a:rPr>
              <a:t>floating-point </a:t>
            </a:r>
            <a:r>
              <a:rPr lang="en-US" sz="2400" dirty="0">
                <a:solidFill>
                  <a:srgbClr val="000000"/>
                </a:solidFill>
                <a:latin typeface="Arial (Body)"/>
                <a:ea typeface="Times New Roman" panose="02020603050405020304" pitchFamily="18" charset="0"/>
              </a:rPr>
              <a:t>type like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float</a:t>
            </a:r>
            <a:r>
              <a:rPr lang="en-US" sz="2400" dirty="0">
                <a:solidFill>
                  <a:srgbClr val="000000"/>
                </a:solidFill>
                <a:latin typeface="Arial (Body)"/>
                <a:ea typeface="Times New Roman" panose="02020603050405020304" pitchFamily="18" charset="0"/>
              </a:rPr>
              <a:t>, but typically a </a:t>
            </a:r>
            <a:r>
              <a:rPr lang="en-US" sz="2400" dirty="0" smtClean="0">
                <a:solidFill>
                  <a:srgbClr val="000000"/>
                </a:solidFill>
                <a:latin typeface="Arial (Body)"/>
                <a:ea typeface="Times New Roman" panose="02020603050405020304" pitchFamily="18" charset="0"/>
              </a:rPr>
              <a:t>variable </a:t>
            </a:r>
            <a:r>
              <a:rPr lang="en-US" sz="2400" dirty="0">
                <a:solidFill>
                  <a:srgbClr val="000000"/>
                </a:solidFill>
                <a:latin typeface="Arial (Body)"/>
                <a:ea typeface="Times New Roman" panose="02020603050405020304" pitchFamily="18" charset="0"/>
              </a:rPr>
              <a:t>of type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double</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can store a value of </a:t>
            </a:r>
            <a:r>
              <a:rPr lang="en-US" sz="2400" dirty="0" smtClean="0">
                <a:solidFill>
                  <a:srgbClr val="000000"/>
                </a:solidFill>
                <a:latin typeface="Arial (Body)"/>
                <a:ea typeface="Times New Roman" panose="02020603050405020304" pitchFamily="18" charset="0"/>
              </a:rPr>
              <a:t>much greater </a:t>
            </a:r>
            <a:r>
              <a:rPr lang="en-US" sz="2400" dirty="0">
                <a:solidFill>
                  <a:srgbClr val="000000"/>
                </a:solidFill>
                <a:latin typeface="Arial (Body)"/>
                <a:ea typeface="Times New Roman" panose="02020603050405020304" pitchFamily="18" charset="0"/>
              </a:rPr>
              <a:t>magnitude </a:t>
            </a:r>
            <a:r>
              <a:rPr lang="en-US" sz="2400" dirty="0" smtClean="0">
                <a:solidFill>
                  <a:srgbClr val="000000"/>
                </a:solidFill>
                <a:latin typeface="Arial (Body)"/>
                <a:ea typeface="Times New Roman" panose="02020603050405020304" pitchFamily="18" charset="0"/>
              </a:rPr>
              <a:t>with greater precision </a:t>
            </a:r>
            <a:r>
              <a:rPr lang="en-US" sz="2400" dirty="0">
                <a:solidFill>
                  <a:srgbClr val="000000"/>
                </a:solidFill>
                <a:latin typeface="Arial (Body)"/>
                <a:ea typeface="Times New Roman" panose="02020603050405020304" pitchFamily="18" charset="0"/>
              </a:rPr>
              <a:t>than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l</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oat</a:t>
            </a:r>
            <a:r>
              <a:rPr lang="en-US" sz="2400" dirty="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Variables </a:t>
            </a:r>
            <a:r>
              <a:rPr lang="en-US" sz="2400" dirty="0">
                <a:solidFill>
                  <a:srgbClr val="000000"/>
                </a:solidFill>
                <a:latin typeface="Arial (Body)"/>
                <a:ea typeface="Times New Roman" panose="02020603050405020304" pitchFamily="18" charset="0"/>
              </a:rPr>
              <a:t>of type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double</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occupy more memory than those of type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float</a:t>
            </a:r>
            <a:r>
              <a:rPr lang="en-US" sz="2400" dirty="0">
                <a:solidFill>
                  <a:srgbClr val="000000"/>
                </a:solidFill>
                <a:latin typeface="Arial (Body)"/>
                <a:ea typeface="Times New Roman" panose="02020603050405020304" pitchFamily="18" charset="0"/>
              </a:rPr>
              <a:t>. For all but the most </a:t>
            </a:r>
            <a:r>
              <a:rPr lang="en-US" sz="2400" dirty="0" smtClean="0">
                <a:solidFill>
                  <a:srgbClr val="000000"/>
                </a:solidFill>
                <a:latin typeface="Arial (Body)"/>
                <a:ea typeface="Times New Roman" panose="02020603050405020304" pitchFamily="18" charset="0"/>
              </a:rPr>
              <a:t>memory-intensive </a:t>
            </a:r>
            <a:r>
              <a:rPr lang="en-US" sz="2400" dirty="0">
                <a:solidFill>
                  <a:srgbClr val="000000"/>
                </a:solidFill>
                <a:latin typeface="Arial (Body)"/>
                <a:ea typeface="Times New Roman" panose="02020603050405020304" pitchFamily="18" charset="0"/>
              </a:rPr>
              <a:t>applications, </a:t>
            </a:r>
            <a:r>
              <a:rPr lang="en-US" sz="2400" dirty="0" smtClean="0">
                <a:solidFill>
                  <a:srgbClr val="000000"/>
                </a:solidFill>
                <a:latin typeface="Arial (Body)"/>
                <a:ea typeface="Times New Roman" panose="02020603050405020304" pitchFamily="18" charset="0"/>
              </a:rPr>
              <a:t>professional </a:t>
            </a:r>
            <a:r>
              <a:rPr lang="en-US" sz="2400" dirty="0">
                <a:solidFill>
                  <a:srgbClr val="000000"/>
                </a:solidFill>
                <a:latin typeface="Arial (Body)"/>
                <a:ea typeface="Times New Roman" panose="02020603050405020304" pitchFamily="18" charset="0"/>
              </a:rPr>
              <a:t>programmers generally prefer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double</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to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float</a:t>
            </a:r>
            <a:r>
              <a:rPr lang="en-US" sz="2400" dirty="0">
                <a:solidFill>
                  <a:srgbClr val="000000"/>
                </a:solidFill>
                <a:latin typeface="Arial (Body)"/>
                <a:ea typeface="Times New Roman" panose="02020603050405020304" pitchFamily="18" charset="0"/>
              </a:rPr>
              <a:t>.</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29634517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spc="-13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rror-</a:t>
            </a:r>
            <a:r>
              <a:rPr lang="en-US" spc="-60"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reve</a:t>
            </a:r>
            <a:r>
              <a:rPr lang="en-US" spc="-115" dirty="0">
                <a:solidFill>
                  <a:schemeClr val="tx2"/>
                </a:solidFill>
                <a:latin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cs typeface="Times New Roman" panose="02020603050405020304" pitchFamily="18" charset="0"/>
              </a:rPr>
              <a:t>t</a:t>
            </a:r>
            <a:r>
              <a:rPr lang="en-US" spc="-10" dirty="0">
                <a:solidFill>
                  <a:schemeClr val="tx2"/>
                </a:solidFill>
                <a:latin typeface="Times New Roman" panose="02020603050405020304" pitchFamily="18" charset="0"/>
                <a:cs typeface="Times New Roman" panose="02020603050405020304" pitchFamily="18" charset="0"/>
              </a:rPr>
              <a:t>i</a:t>
            </a:r>
            <a:r>
              <a:rPr lang="en-US" spc="-5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390" dirty="0">
                <a:solidFill>
                  <a:schemeClr val="tx2"/>
                </a:solidFill>
                <a:latin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cs typeface="Times New Roman" panose="02020603050405020304" pitchFamily="18" charset="0"/>
              </a:rPr>
              <a:t>T</a:t>
            </a:r>
            <a:r>
              <a:rPr lang="en-US" spc="-16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p</a:t>
            </a:r>
            <a:r>
              <a:rPr lang="en-US" spc="-340"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4.5</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2484496"/>
          </a:xfrm>
        </p:spPr>
        <p:txBody>
          <a:bodyPr wrap="square" lIns="91425" tIns="91425" rIns="91425" bIns="91425">
            <a:spAutoFit/>
          </a:bodyPr>
          <a:lstStyle/>
          <a:p>
            <a:pPr marL="0" marR="67310" indent="0" eaLnBrk="0" hangingPunct="0">
              <a:lnSpc>
                <a:spcPct val="105000"/>
              </a:lnSpc>
              <a:spcBef>
                <a:spcPts val="260"/>
              </a:spcBef>
              <a:buNone/>
            </a:pPr>
            <a:r>
              <a:rPr lang="en-US" sz="2400" dirty="0" smtClean="0">
                <a:solidFill>
                  <a:srgbClr val="000000"/>
                </a:solidFill>
                <a:latin typeface="Arial (Body)"/>
                <a:ea typeface="Times New Roman" panose="02020603050405020304" pitchFamily="18" charset="0"/>
              </a:rPr>
              <a:t>Do </a:t>
            </a:r>
            <a:r>
              <a:rPr lang="en-US" sz="2400" dirty="0">
                <a:solidFill>
                  <a:srgbClr val="000000"/>
                </a:solidFill>
                <a:latin typeface="Arial (Body)"/>
                <a:ea typeface="Times New Roman" panose="02020603050405020304" pitchFamily="18" charset="0"/>
              </a:rPr>
              <a:t>not use variables of type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float</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or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double</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to perform monetary </a:t>
            </a:r>
            <a:r>
              <a:rPr lang="en-US" sz="2400" dirty="0" smtClean="0">
                <a:solidFill>
                  <a:srgbClr val="000000"/>
                </a:solidFill>
                <a:latin typeface="Arial (Body)"/>
                <a:ea typeface="Times New Roman" panose="02020603050405020304" pitchFamily="18" charset="0"/>
              </a:rPr>
              <a:t>calculations. The impreciseness of floating-point </a:t>
            </a:r>
            <a:r>
              <a:rPr lang="en-US" sz="2400" dirty="0">
                <a:solidFill>
                  <a:srgbClr val="000000"/>
                </a:solidFill>
                <a:latin typeface="Arial (Body)"/>
                <a:ea typeface="Times New Roman" panose="02020603050405020304" pitchFamily="18" charset="0"/>
              </a:rPr>
              <a:t>numbers can cause errors that will result in incorrect </a:t>
            </a:r>
            <a:r>
              <a:rPr lang="en-US" sz="2400" dirty="0" smtClean="0">
                <a:solidFill>
                  <a:srgbClr val="000000"/>
                </a:solidFill>
                <a:latin typeface="Arial (Body)"/>
                <a:ea typeface="Times New Roman" panose="02020603050405020304" pitchFamily="18" charset="0"/>
              </a:rPr>
              <a:t>monetary </a:t>
            </a:r>
            <a:r>
              <a:rPr lang="en-US" sz="2400" dirty="0">
                <a:solidFill>
                  <a:srgbClr val="000000"/>
                </a:solidFill>
                <a:latin typeface="Arial (Body)"/>
                <a:ea typeface="Times New Roman" panose="02020603050405020304" pitchFamily="18" charset="0"/>
              </a:rPr>
              <a:t>values. [In Exercise 4.23, we explore the use of integer numbers </a:t>
            </a:r>
            <a:r>
              <a:rPr lang="en-US" sz="2400" dirty="0" smtClean="0">
                <a:solidFill>
                  <a:srgbClr val="000000"/>
                </a:solidFill>
                <a:latin typeface="Arial (Body)"/>
                <a:ea typeface="Times New Roman" panose="02020603050405020304" pitchFamily="18" charset="0"/>
              </a:rPr>
              <a:t>of pennies to perform </a:t>
            </a:r>
            <a:r>
              <a:rPr lang="en-US" sz="2400" dirty="0">
                <a:solidFill>
                  <a:srgbClr val="000000"/>
                </a:solidFill>
                <a:latin typeface="Arial (Body)"/>
                <a:ea typeface="Times New Roman" panose="02020603050405020304" pitchFamily="18" charset="0"/>
              </a:rPr>
              <a:t>precise monetary calculations</a:t>
            </a:r>
            <a:r>
              <a:rPr lang="en-US" sz="2400" dirty="0" smtClean="0">
                <a:solidFill>
                  <a:srgbClr val="000000"/>
                </a:solidFill>
                <a:latin typeface="Arial (Body)"/>
                <a:ea typeface="Times New Roman" panose="02020603050405020304" pitchFamily="18" charset="0"/>
              </a:rPr>
              <a:t>.]</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22329437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420100"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(11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Here is a simple explanation of what can go wrong when using </a:t>
            </a:r>
            <a:r>
              <a:rPr lang="en-US" altLang="en-US" sz="2400" kern="1200" dirty="0">
                <a:solidFill>
                  <a:srgbClr val="000000"/>
                </a:solidFill>
                <a:latin typeface="Consolas" panose="020B0609020204030204" pitchFamily="49" charset="0"/>
                <a:ea typeface="+mn-ea"/>
                <a:cs typeface="Consolas" panose="020B0609020204030204" pitchFamily="49" charset="0"/>
              </a:rPr>
              <a:t>float</a:t>
            </a:r>
            <a:r>
              <a:rPr lang="en-US" altLang="en-US" sz="2400" kern="1200" dirty="0">
                <a:solidFill>
                  <a:srgbClr val="000000"/>
                </a:solidFill>
                <a:latin typeface="Arial (Body)"/>
                <a:ea typeface="+mn-ea"/>
                <a:cs typeface="+mn-cs"/>
              </a:rPr>
              <a:t> or </a:t>
            </a:r>
            <a:r>
              <a:rPr lang="en-US" altLang="en-US" sz="2400" kern="1200" dirty="0">
                <a:solidFill>
                  <a:srgbClr val="000000"/>
                </a:solidFill>
                <a:latin typeface="Consolas" panose="020B0609020204030204" pitchFamily="49" charset="0"/>
                <a:ea typeface="+mn-ea"/>
                <a:cs typeface="Consolas" panose="020B0609020204030204" pitchFamily="49" charset="0"/>
              </a:rPr>
              <a:t>double</a:t>
            </a:r>
            <a:r>
              <a:rPr lang="en-US" altLang="en-US" sz="2400" kern="1200" dirty="0">
                <a:solidFill>
                  <a:srgbClr val="000000"/>
                </a:solidFill>
                <a:latin typeface="Arial (Body)"/>
                <a:ea typeface="+mn-ea"/>
                <a:cs typeface="+mn-cs"/>
              </a:rPr>
              <a:t> to represent dollar amounts.</a:t>
            </a:r>
          </a:p>
          <a:p>
            <a:pPr lvl="0">
              <a:tabLst/>
            </a:pPr>
            <a:r>
              <a:rPr lang="en-US" altLang="en-US" sz="2400" kern="1200" dirty="0">
                <a:solidFill>
                  <a:srgbClr val="000000"/>
                </a:solidFill>
                <a:latin typeface="Arial (Body)"/>
                <a:ea typeface="+mn-ea"/>
                <a:cs typeface="+mn-cs"/>
              </a:rPr>
              <a:t>Two </a:t>
            </a:r>
            <a:r>
              <a:rPr lang="en-US" altLang="en-US" sz="2400" kern="1200" dirty="0">
                <a:solidFill>
                  <a:srgbClr val="000000"/>
                </a:solidFill>
                <a:latin typeface="Consolas" panose="020B0609020204030204" pitchFamily="49" charset="0"/>
                <a:ea typeface="+mn-ea"/>
                <a:cs typeface="Consolas" panose="020B0609020204030204" pitchFamily="49" charset="0"/>
              </a:rPr>
              <a:t>float</a:t>
            </a:r>
            <a:r>
              <a:rPr lang="en-US" altLang="en-US" sz="2400" kern="1200" dirty="0">
                <a:solidFill>
                  <a:srgbClr val="000000"/>
                </a:solidFill>
                <a:latin typeface="Arial (Body)"/>
                <a:ea typeface="+mn-ea"/>
                <a:cs typeface="+mn-cs"/>
              </a:rPr>
              <a:t> dollar amounts stored in the machine could be 14.234 (which with </a:t>
            </a:r>
            <a:r>
              <a:rPr lang="en-US" altLang="en-US" sz="2400" kern="1200" dirty="0">
                <a:solidFill>
                  <a:srgbClr val="000000"/>
                </a:solidFill>
                <a:latin typeface="Consolas" panose="020B0609020204030204" pitchFamily="49" charset="0"/>
                <a:ea typeface="+mn-ea"/>
                <a:cs typeface="Consolas" panose="020B0609020204030204" pitchFamily="49" charset="0"/>
              </a:rPr>
              <a:t>%.2f </a:t>
            </a:r>
            <a:r>
              <a:rPr lang="en-US" altLang="en-US" sz="2400" kern="1200" dirty="0">
                <a:solidFill>
                  <a:srgbClr val="000000"/>
                </a:solidFill>
                <a:latin typeface="Arial (Body)"/>
                <a:ea typeface="+mn-ea"/>
                <a:cs typeface="+mn-cs"/>
              </a:rPr>
              <a:t>prints as 14.23) and 18.673 (which with </a:t>
            </a:r>
            <a:r>
              <a:rPr lang="en-US" altLang="en-US" sz="2400" kern="1200" dirty="0">
                <a:solidFill>
                  <a:srgbClr val="000000"/>
                </a:solidFill>
                <a:latin typeface="Consolas" panose="020B0609020204030204" pitchFamily="49" charset="0"/>
                <a:ea typeface="+mn-ea"/>
                <a:cs typeface="Consolas" panose="020B0609020204030204" pitchFamily="49" charset="0"/>
              </a:rPr>
              <a:t>%.2f </a:t>
            </a:r>
            <a:r>
              <a:rPr lang="en-US" altLang="en-US" sz="2400" kern="1200" dirty="0">
                <a:solidFill>
                  <a:srgbClr val="000000"/>
                </a:solidFill>
                <a:latin typeface="Arial (Body)"/>
                <a:ea typeface="+mn-ea"/>
                <a:cs typeface="+mn-cs"/>
              </a:rPr>
              <a:t>prints as 18.67).</a:t>
            </a:r>
          </a:p>
          <a:p>
            <a:pPr lvl="0">
              <a:tabLst/>
            </a:pPr>
            <a:r>
              <a:rPr lang="en-US" altLang="en-US" sz="2400" kern="1200" dirty="0">
                <a:solidFill>
                  <a:srgbClr val="000000"/>
                </a:solidFill>
                <a:latin typeface="Arial (Body)"/>
                <a:ea typeface="+mn-ea"/>
                <a:cs typeface="+mn-cs"/>
              </a:rPr>
              <a:t>When these amounts are added, they produce the sum 32.907, which </a:t>
            </a:r>
            <a:r>
              <a:rPr lang="en-US" altLang="en-US" sz="2400" kern="1200" dirty="0" smtClean="0">
                <a:solidFill>
                  <a:srgbClr val="000000"/>
                </a:solidFill>
                <a:latin typeface="Arial (Body)"/>
                <a:ea typeface="+mn-ea"/>
                <a:cs typeface="+mn-cs"/>
              </a:rPr>
              <a:t>with </a:t>
            </a:r>
            <a:r>
              <a:rPr lang="en-US" altLang="en-US" sz="2400" kern="1200" dirty="0">
                <a:solidFill>
                  <a:srgbClr val="000000"/>
                </a:solidFill>
                <a:latin typeface="Consolas" panose="020B0609020204030204" pitchFamily="49" charset="0"/>
                <a:ea typeface="+mn-ea"/>
                <a:cs typeface="Consolas" panose="020B0609020204030204" pitchFamily="49" charset="0"/>
              </a:rPr>
              <a:t>%.2f </a:t>
            </a:r>
            <a:r>
              <a:rPr lang="en-US" altLang="en-US" sz="2400" kern="1200" dirty="0">
                <a:solidFill>
                  <a:srgbClr val="000000"/>
                </a:solidFill>
                <a:latin typeface="Arial (Body)"/>
                <a:ea typeface="+mn-ea"/>
                <a:cs typeface="+mn-cs"/>
              </a:rPr>
              <a:t>prints as 32.91.</a:t>
            </a:r>
          </a:p>
        </p:txBody>
      </p:sp>
    </p:spTree>
    <p:extLst>
      <p:ext uri="{BB962C8B-B14F-4D97-AF65-F5344CB8AC3E}">
        <p14:creationId xmlns:p14="http://schemas.microsoft.com/office/powerpoint/2010/main" val="42210005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425543"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(12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000244"/>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Thus your printout could appear </a:t>
            </a:r>
            <a:r>
              <a:rPr lang="en-US" altLang="en-US" sz="2400" kern="1200" dirty="0" smtClean="0">
                <a:solidFill>
                  <a:srgbClr val="000000"/>
                </a:solidFill>
                <a:latin typeface="Arial (Body)"/>
                <a:ea typeface="+mn-ea"/>
                <a:cs typeface="+mn-cs"/>
              </a:rPr>
              <a:t>as</a:t>
            </a:r>
          </a:p>
          <a:p>
            <a:pPr marL="741600" lvl="2" indent="-284400">
              <a:buFontTx/>
              <a:buChar char="–"/>
            </a:pPr>
            <a:r>
              <a:rPr lang="en-US" altLang="en-US" sz="2400" kern="1200" dirty="0">
                <a:solidFill>
                  <a:srgbClr val="000000"/>
                </a:solidFill>
                <a:latin typeface="Arial (Body)"/>
                <a:ea typeface="+mn-ea"/>
                <a:cs typeface="+mn-cs"/>
              </a:rPr>
              <a:t> </a:t>
            </a:r>
          </a:p>
        </p:txBody>
      </p:sp>
      <p:graphicFrame>
        <p:nvGraphicFramePr>
          <p:cNvPr id="5" name="Object 4" descr="The equation reads as follows. 14.2 3 plus 18.6 7 equals 32.9 1."/>
          <p:cNvGraphicFramePr>
            <a:graphicFrameLocks noChangeAspect="1"/>
          </p:cNvGraphicFramePr>
          <p:nvPr>
            <p:extLst>
              <p:ext uri="{D42A27DB-BD31-4B8C-83A1-F6EECF244321}">
                <p14:modId xmlns:p14="http://schemas.microsoft.com/office/powerpoint/2010/main" val="1750386068"/>
              </p:ext>
            </p:extLst>
          </p:nvPr>
        </p:nvGraphicFramePr>
        <p:xfrm>
          <a:off x="1235221" y="2213368"/>
          <a:ext cx="1129104" cy="1365421"/>
        </p:xfrm>
        <a:graphic>
          <a:graphicData uri="http://schemas.openxmlformats.org/presentationml/2006/ole">
            <mc:AlternateContent xmlns:mc="http://schemas.openxmlformats.org/markup-compatibility/2006">
              <mc:Choice xmlns:v="urn:schemas-microsoft-com:vml" Requires="v">
                <p:oleObj spid="_x0000_s1279" name="Equation" r:id="rId3" imgW="545760" imgH="660240" progId="Equation.DSMT4">
                  <p:embed/>
                </p:oleObj>
              </mc:Choice>
              <mc:Fallback>
                <p:oleObj name="Equation" r:id="rId3" imgW="545760" imgH="660240" progId="Equation.DSMT4">
                  <p:embed/>
                  <p:pic>
                    <p:nvPicPr>
                      <p:cNvPr id="0" name=""/>
                      <p:cNvPicPr/>
                      <p:nvPr/>
                    </p:nvPicPr>
                    <p:blipFill>
                      <a:blip r:embed="rId4"/>
                      <a:stretch>
                        <a:fillRect/>
                      </a:stretch>
                    </p:blipFill>
                    <p:spPr>
                      <a:xfrm>
                        <a:off x="1235221" y="2213368"/>
                        <a:ext cx="1129104" cy="1365421"/>
                      </a:xfrm>
                      <a:prstGeom prst="rect">
                        <a:avLst/>
                      </a:prstGeom>
                    </p:spPr>
                  </p:pic>
                </p:oleObj>
              </mc:Fallback>
            </mc:AlternateContent>
          </a:graphicData>
        </a:graphic>
      </p:graphicFrame>
      <p:sp>
        <p:nvSpPr>
          <p:cNvPr id="4" name="Text Placeholder 3"/>
          <p:cNvSpPr>
            <a:spLocks noGrp="1"/>
          </p:cNvSpPr>
          <p:nvPr>
            <p:ph type="body" idx="2"/>
          </p:nvPr>
        </p:nvSpPr>
        <p:spPr>
          <a:xfrm>
            <a:off x="457199" y="3707996"/>
            <a:ext cx="8229600" cy="899886"/>
          </a:xfrm>
        </p:spPr>
        <p:txBody>
          <a:bodyPr/>
          <a:lstStyle/>
          <a:p>
            <a:pPr lvl="0"/>
            <a:r>
              <a:rPr lang="en-US" altLang="en-US" sz="2400" kern="1200" dirty="0">
                <a:solidFill>
                  <a:srgbClr val="000000"/>
                </a:solidFill>
                <a:latin typeface="+mn-lt"/>
              </a:rPr>
              <a:t>Clearly the sum of the individual numbers as printed should be 32.90! You’ve been warned</a:t>
            </a:r>
            <a:r>
              <a:rPr lang="en-US" altLang="en-US" sz="2400" kern="1200" dirty="0" smtClean="0">
                <a:solidFill>
                  <a:srgbClr val="000000"/>
                </a:solidFill>
                <a:latin typeface="+mn-lt"/>
              </a:rPr>
              <a:t>!</a:t>
            </a:r>
            <a:endParaRPr lang="en-US" altLang="en-US" sz="2400" kern="1200" dirty="0">
              <a:solidFill>
                <a:srgbClr val="000000"/>
              </a:solidFill>
              <a:latin typeface="+mn-lt"/>
            </a:endParaRPr>
          </a:p>
        </p:txBody>
      </p:sp>
    </p:spTree>
    <p:extLst>
      <p:ext uri="{BB962C8B-B14F-4D97-AF65-F5344CB8AC3E}">
        <p14:creationId xmlns:p14="http://schemas.microsoft.com/office/powerpoint/2010/main" val="40806479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439150"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(13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Formatting Numeric Output</a:t>
            </a:r>
          </a:p>
          <a:p>
            <a:pPr lvl="0">
              <a:tabLst/>
              <a:defRPr/>
            </a:pPr>
            <a:r>
              <a:rPr lang="en-US" sz="2400" kern="1200" dirty="0">
                <a:solidFill>
                  <a:srgbClr val="000000"/>
                </a:solidFill>
                <a:latin typeface="Arial (Body)"/>
                <a:ea typeface="+mn-ea"/>
                <a:cs typeface="+mn-cs"/>
              </a:rPr>
              <a:t>The conversion specifier </a:t>
            </a:r>
            <a:r>
              <a:rPr lang="en-US" sz="2400" kern="1200" dirty="0">
                <a:solidFill>
                  <a:srgbClr val="000000"/>
                </a:solidFill>
                <a:latin typeface="Consolas" panose="020B0609020204030204" pitchFamily="49" charset="0"/>
                <a:ea typeface="+mn-ea"/>
                <a:cs typeface="Consolas" panose="020B0609020204030204" pitchFamily="49" charset="0"/>
              </a:rPr>
              <a:t>%21.2f </a:t>
            </a:r>
            <a:r>
              <a:rPr lang="en-US" sz="2400" kern="1200" dirty="0">
                <a:solidFill>
                  <a:srgbClr val="000000"/>
                </a:solidFill>
                <a:latin typeface="Arial (Body)"/>
                <a:ea typeface="+mn-ea"/>
                <a:cs typeface="+mn-cs"/>
              </a:rPr>
              <a:t>is used to print the value of the variable </a:t>
            </a:r>
            <a:r>
              <a:rPr lang="en-US" sz="2400" kern="1200" dirty="0">
                <a:solidFill>
                  <a:srgbClr val="000000"/>
                </a:solidFill>
                <a:latin typeface="Consolas" panose="020B0609020204030204" pitchFamily="49" charset="0"/>
                <a:ea typeface="+mn-ea"/>
                <a:cs typeface="Consolas" panose="020B0609020204030204" pitchFamily="49" charset="0"/>
              </a:rPr>
              <a:t>amount</a:t>
            </a:r>
            <a:r>
              <a:rPr lang="en-US" sz="2400" kern="1200" dirty="0">
                <a:solidFill>
                  <a:srgbClr val="000000"/>
                </a:solidFill>
                <a:latin typeface="Arial (Body)"/>
                <a:ea typeface="+mn-ea"/>
                <a:cs typeface="+mn-cs"/>
              </a:rPr>
              <a:t> in the program.</a:t>
            </a:r>
          </a:p>
          <a:p>
            <a:pPr lvl="0">
              <a:tabLst/>
              <a:defRPr/>
            </a:pPr>
            <a:r>
              <a:rPr lang="en-US" sz="2400" kern="1200" dirty="0">
                <a:solidFill>
                  <a:srgbClr val="000000"/>
                </a:solidFill>
                <a:latin typeface="Arial (Body)"/>
                <a:ea typeface="+mn-ea"/>
                <a:cs typeface="+mn-cs"/>
              </a:rPr>
              <a:t>The </a:t>
            </a:r>
            <a:r>
              <a:rPr lang="en-US" sz="2400" kern="1200" dirty="0">
                <a:solidFill>
                  <a:srgbClr val="000000"/>
                </a:solidFill>
                <a:latin typeface="Consolas" panose="020B0609020204030204" pitchFamily="49" charset="0"/>
                <a:ea typeface="+mn-ea"/>
                <a:cs typeface="Consolas" panose="020B0609020204030204" pitchFamily="49" charset="0"/>
              </a:rPr>
              <a:t>21</a:t>
            </a:r>
            <a:r>
              <a:rPr lang="en-US" sz="2400" kern="1200" dirty="0">
                <a:solidFill>
                  <a:srgbClr val="000000"/>
                </a:solidFill>
                <a:latin typeface="Arial (Body)"/>
                <a:ea typeface="+mn-ea"/>
                <a:cs typeface="+mn-cs"/>
              </a:rPr>
              <a:t> in the conversion specifier denotes the </a:t>
            </a:r>
            <a:r>
              <a:rPr lang="en-US" sz="2400" b="1" kern="1200" dirty="0">
                <a:solidFill>
                  <a:srgbClr val="000000"/>
                </a:solidFill>
                <a:latin typeface="Arial (Body)"/>
                <a:ea typeface="+mn-ea"/>
                <a:cs typeface="+mn-cs"/>
              </a:rPr>
              <a:t>field width</a:t>
            </a:r>
            <a:r>
              <a:rPr lang="en-US" sz="2400" kern="1200" dirty="0">
                <a:solidFill>
                  <a:srgbClr val="000000"/>
                </a:solidFill>
                <a:latin typeface="Arial (Body)"/>
                <a:ea typeface="+mn-ea"/>
                <a:cs typeface="+mn-cs"/>
              </a:rPr>
              <a:t> in which the value will be printed.</a:t>
            </a:r>
          </a:p>
          <a:p>
            <a:pPr lvl="0">
              <a:tabLst/>
              <a:defRPr/>
            </a:pPr>
            <a:r>
              <a:rPr lang="en-US" sz="2400" kern="1200" dirty="0">
                <a:solidFill>
                  <a:srgbClr val="000000"/>
                </a:solidFill>
                <a:latin typeface="Arial (Body)"/>
                <a:ea typeface="+mn-ea"/>
                <a:cs typeface="+mn-cs"/>
              </a:rPr>
              <a:t>A field width of </a:t>
            </a:r>
            <a:r>
              <a:rPr lang="en-US" sz="2400" kern="1200" dirty="0">
                <a:solidFill>
                  <a:srgbClr val="000000"/>
                </a:solidFill>
                <a:latin typeface="Consolas" panose="020B0609020204030204" pitchFamily="49" charset="0"/>
                <a:ea typeface="+mn-ea"/>
                <a:cs typeface="Consolas" panose="020B0609020204030204" pitchFamily="49" charset="0"/>
              </a:rPr>
              <a:t>21</a:t>
            </a:r>
            <a:r>
              <a:rPr lang="en-US" sz="2400" kern="1200" dirty="0">
                <a:solidFill>
                  <a:srgbClr val="000000"/>
                </a:solidFill>
                <a:latin typeface="Arial (Body)"/>
                <a:ea typeface="+mn-ea"/>
                <a:cs typeface="+mn-cs"/>
              </a:rPr>
              <a:t> specifies that the value printed will appear in </a:t>
            </a:r>
            <a:r>
              <a:rPr lang="en-US" sz="2400" kern="1200" dirty="0">
                <a:solidFill>
                  <a:srgbClr val="000000"/>
                </a:solidFill>
                <a:latin typeface="Consolas" panose="020B0609020204030204" pitchFamily="49" charset="0"/>
                <a:ea typeface="+mn-ea"/>
                <a:cs typeface="Consolas" panose="020B0609020204030204" pitchFamily="49" charset="0"/>
              </a:rPr>
              <a:t>21</a:t>
            </a:r>
            <a:r>
              <a:rPr lang="en-US" sz="2400" kern="1200" dirty="0">
                <a:solidFill>
                  <a:srgbClr val="000000"/>
                </a:solidFill>
                <a:latin typeface="Arial (Body)"/>
                <a:ea typeface="+mn-ea"/>
                <a:cs typeface="+mn-cs"/>
              </a:rPr>
              <a:t> print positions.</a:t>
            </a:r>
          </a:p>
          <a:p>
            <a:pPr lvl="0">
              <a:tabLst/>
              <a:defRPr/>
            </a:pPr>
            <a:r>
              <a:rPr lang="en-US" sz="2400" kern="1200" dirty="0">
                <a:solidFill>
                  <a:srgbClr val="000000"/>
                </a:solidFill>
                <a:latin typeface="Arial (Body)"/>
                <a:ea typeface="+mn-ea"/>
                <a:cs typeface="+mn-cs"/>
              </a:rPr>
              <a:t>The </a:t>
            </a:r>
            <a:r>
              <a:rPr lang="en-US" sz="2400" kern="1200" dirty="0">
                <a:solidFill>
                  <a:srgbClr val="000000"/>
                </a:solidFill>
                <a:latin typeface="Consolas" panose="020B0609020204030204" pitchFamily="49" charset="0"/>
                <a:ea typeface="+mn-ea"/>
                <a:cs typeface="Consolas" panose="020B0609020204030204" pitchFamily="49" charset="0"/>
              </a:rPr>
              <a:t>2</a:t>
            </a:r>
            <a:r>
              <a:rPr lang="en-US" sz="2400" kern="1200" dirty="0">
                <a:solidFill>
                  <a:srgbClr val="000000"/>
                </a:solidFill>
                <a:latin typeface="Arial (Body)"/>
                <a:ea typeface="+mn-ea"/>
                <a:cs typeface="+mn-cs"/>
              </a:rPr>
              <a:t> specifies the </a:t>
            </a:r>
            <a:r>
              <a:rPr lang="en-US" sz="2400" b="1" kern="1200" dirty="0">
                <a:solidFill>
                  <a:srgbClr val="000000"/>
                </a:solidFill>
                <a:latin typeface="Arial (Body)"/>
                <a:ea typeface="+mn-ea"/>
                <a:cs typeface="+mn-cs"/>
              </a:rPr>
              <a:t>precision</a:t>
            </a:r>
            <a:r>
              <a:rPr lang="en-US" sz="2400" kern="1200" dirty="0">
                <a:solidFill>
                  <a:srgbClr val="000000"/>
                </a:solidFill>
                <a:latin typeface="Arial (Body)"/>
                <a:ea typeface="+mn-ea"/>
                <a:cs typeface="+mn-cs"/>
              </a:rPr>
              <a:t> (i.e., the number of decimal positions</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1321186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439150"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4.6 Examples Using the </a:t>
            </a:r>
            <a:r>
              <a:rPr lang="en-US" kern="1200" dirty="0" smtClean="0">
                <a:latin typeface="Consolas" panose="020B0609020204030204" pitchFamily="49" charset="0"/>
                <a:ea typeface="+mj-ea"/>
                <a:cs typeface="Consolas" panose="020B0609020204030204" pitchFamily="49" charset="0"/>
              </a:rPr>
              <a:t>for</a:t>
            </a:r>
            <a:r>
              <a:rPr lang="en-US" kern="1200" dirty="0" smtClean="0">
                <a:latin typeface="Times New Roman" panose="02020603050405020304" pitchFamily="18" charset="0"/>
                <a:ea typeface="+mj-ea"/>
                <a:cs typeface="+mj-cs"/>
              </a:rPr>
              <a:t> Statement </a:t>
            </a:r>
            <a:r>
              <a:rPr lang="en-US" sz="2000" b="0" kern="1200" dirty="0" smtClean="0">
                <a:latin typeface="Times New Roman" panose="02020603050405020304" pitchFamily="18" charset="0"/>
                <a:ea typeface="+mj-ea"/>
                <a:cs typeface="+mj-cs"/>
              </a:rPr>
              <a:t>(14 of 14)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If the number of characters displayed is less than the field width, then the value will automatically be </a:t>
            </a:r>
            <a:r>
              <a:rPr lang="en-US" altLang="en-US" sz="2400" b="1" kern="1200" dirty="0">
                <a:solidFill>
                  <a:srgbClr val="000000"/>
                </a:solidFill>
                <a:latin typeface="Arial (Body)"/>
                <a:ea typeface="+mn-ea"/>
                <a:cs typeface="+mn-cs"/>
              </a:rPr>
              <a:t>right justified</a:t>
            </a:r>
            <a:r>
              <a:rPr lang="en-US" altLang="en-US" sz="2400" kern="1200" dirty="0">
                <a:solidFill>
                  <a:srgbClr val="000000"/>
                </a:solidFill>
                <a:latin typeface="Arial (Body)"/>
                <a:ea typeface="+mn-ea"/>
                <a:cs typeface="+mn-cs"/>
              </a:rPr>
              <a:t> in the field.</a:t>
            </a:r>
          </a:p>
          <a:p>
            <a:pPr lvl="0">
              <a:tabLst/>
            </a:pPr>
            <a:r>
              <a:rPr lang="en-US" altLang="en-US" sz="2400" kern="1200" dirty="0">
                <a:solidFill>
                  <a:srgbClr val="000000"/>
                </a:solidFill>
                <a:latin typeface="Arial (Body)"/>
                <a:ea typeface="+mn-ea"/>
                <a:cs typeface="+mn-cs"/>
              </a:rPr>
              <a:t>This is particularly useful for aligning floating-point values with the same precision (so that their decimal points align vertically).</a:t>
            </a:r>
          </a:p>
          <a:p>
            <a:pPr lvl="0">
              <a:tabLst/>
            </a:pPr>
            <a:r>
              <a:rPr lang="en-US" altLang="en-US" sz="2400" kern="1200" dirty="0">
                <a:solidFill>
                  <a:srgbClr val="000000"/>
                </a:solidFill>
                <a:latin typeface="Arial (Body)"/>
                <a:ea typeface="+mn-ea"/>
                <a:cs typeface="+mn-cs"/>
              </a:rPr>
              <a:t>To </a:t>
            </a:r>
            <a:r>
              <a:rPr lang="en-US" altLang="en-US" sz="2400" b="1" kern="1200" dirty="0">
                <a:solidFill>
                  <a:srgbClr val="000000"/>
                </a:solidFill>
                <a:latin typeface="Arial (Body)"/>
                <a:ea typeface="+mn-ea"/>
                <a:cs typeface="+mn-cs"/>
              </a:rPr>
              <a:t>left justify </a:t>
            </a:r>
            <a:r>
              <a:rPr lang="en-US" altLang="en-US" sz="2400" kern="1200" dirty="0">
                <a:solidFill>
                  <a:srgbClr val="000000"/>
                </a:solidFill>
                <a:latin typeface="Arial (Body)"/>
                <a:ea typeface="+mn-ea"/>
                <a:cs typeface="+mn-cs"/>
              </a:rPr>
              <a:t>a value in a field, place a - (minus sign) between the </a:t>
            </a:r>
            <a:r>
              <a:rPr lang="en-US" altLang="en-US" sz="2400" kern="1200" dirty="0">
                <a:solidFill>
                  <a:srgbClr val="000000"/>
                </a:solidFill>
                <a:latin typeface="Consolas" panose="020B0609020204030204" pitchFamily="49" charset="0"/>
                <a:ea typeface="+mn-ea"/>
                <a:cs typeface="Consolas" panose="020B0609020204030204" pitchFamily="49" charset="0"/>
              </a:rPr>
              <a:t>%</a:t>
            </a:r>
            <a:r>
              <a:rPr lang="en-US" altLang="en-US" sz="2400" kern="1200" dirty="0">
                <a:solidFill>
                  <a:srgbClr val="000000"/>
                </a:solidFill>
                <a:latin typeface="Arial (Body)"/>
                <a:ea typeface="+mn-ea"/>
                <a:cs typeface="+mn-cs"/>
              </a:rPr>
              <a:t> and the field width.</a:t>
            </a:r>
          </a:p>
          <a:p>
            <a:pPr lvl="0">
              <a:tabLst/>
            </a:pPr>
            <a:r>
              <a:rPr lang="en-US" altLang="en-US" sz="2400" kern="1200" dirty="0">
                <a:solidFill>
                  <a:srgbClr val="000000"/>
                </a:solidFill>
                <a:latin typeface="Arial (Body)"/>
                <a:ea typeface="+mn-ea"/>
                <a:cs typeface="+mn-cs"/>
              </a:rPr>
              <a:t>The minus sign may also be used to left justify integers (such as in </a:t>
            </a:r>
            <a:r>
              <a:rPr lang="en-US" altLang="en-US" sz="2400" kern="1200" dirty="0" smtClean="0">
                <a:solidFill>
                  <a:srgbClr val="000000"/>
                </a:solidFill>
                <a:latin typeface="Consolas" panose="020B0609020204030204" pitchFamily="49" charset="0"/>
                <a:ea typeface="+mn-ea"/>
                <a:cs typeface="Consolas" panose="020B0609020204030204" pitchFamily="49" charset="0"/>
              </a:rPr>
              <a:t>%</a:t>
            </a:r>
            <a:r>
              <a:rPr lang="en-US" altLang="en-US" sz="2400" kern="1200" dirty="0">
                <a:solidFill>
                  <a:srgbClr val="000000"/>
                </a:solidFill>
                <a:latin typeface="Arial (Body)"/>
              </a:rPr>
              <a:t> </a:t>
            </a:r>
            <a:r>
              <a:rPr lang="en-US" altLang="en-US" sz="2400" kern="1200" dirty="0" smtClean="0">
                <a:solidFill>
                  <a:srgbClr val="000000"/>
                </a:solidFill>
                <a:latin typeface="Arial (Body)"/>
              </a:rPr>
              <a:t>−</a:t>
            </a:r>
            <a:r>
              <a:rPr lang="en-US" altLang="en-US" sz="2400" kern="1200" dirty="0" smtClean="0">
                <a:solidFill>
                  <a:srgbClr val="000000"/>
                </a:solidFill>
                <a:latin typeface="Consolas" panose="020B0609020204030204" pitchFamily="49" charset="0"/>
                <a:ea typeface="+mn-ea"/>
                <a:cs typeface="Consolas" panose="020B0609020204030204" pitchFamily="49" charset="0"/>
              </a:rPr>
              <a:t>6d</a:t>
            </a:r>
            <a:r>
              <a:rPr lang="en-US" altLang="en-US" sz="2400" kern="1200" dirty="0">
                <a:solidFill>
                  <a:srgbClr val="000000"/>
                </a:solidFill>
                <a:latin typeface="Arial (Body)"/>
                <a:ea typeface="+mn-ea"/>
                <a:cs typeface="+mn-cs"/>
              </a:rPr>
              <a:t>) and character strings (such as in </a:t>
            </a:r>
            <a:r>
              <a:rPr lang="en-US" altLang="en-US" sz="2400" kern="1200" dirty="0" smtClean="0">
                <a:solidFill>
                  <a:srgbClr val="000000"/>
                </a:solidFill>
                <a:latin typeface="Consolas" panose="020B0609020204030204" pitchFamily="49" charset="0"/>
                <a:ea typeface="+mn-ea"/>
                <a:cs typeface="Consolas" panose="020B0609020204030204" pitchFamily="49" charset="0"/>
              </a:rPr>
              <a:t>%</a:t>
            </a:r>
            <a:r>
              <a:rPr lang="en-US" altLang="en-US" sz="2400" kern="1200" dirty="0">
                <a:solidFill>
                  <a:srgbClr val="000000"/>
                </a:solidFill>
                <a:latin typeface="Arial (Body)"/>
              </a:rPr>
              <a:t> </a:t>
            </a:r>
            <a:r>
              <a:rPr lang="en-US" altLang="en-US" sz="2400" kern="1200" dirty="0" smtClean="0">
                <a:solidFill>
                  <a:srgbClr val="000000"/>
                </a:solidFill>
                <a:latin typeface="Arial (Body)"/>
              </a:rPr>
              <a:t>−</a:t>
            </a:r>
            <a:r>
              <a:rPr lang="en-US" altLang="en-US" sz="2400" kern="1200" dirty="0" smtClean="0">
                <a:solidFill>
                  <a:srgbClr val="000000"/>
                </a:solidFill>
                <a:latin typeface="Consolas" panose="020B0609020204030204" pitchFamily="49" charset="0"/>
                <a:ea typeface="+mn-ea"/>
                <a:cs typeface="Consolas" panose="020B0609020204030204" pitchFamily="49" charset="0"/>
              </a:rPr>
              <a:t>8s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18427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4.2 Iteration Essentials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000" kern="1200" dirty="0">
                <a:solidFill>
                  <a:srgbClr val="000000"/>
                </a:solidFill>
                <a:latin typeface="Arial (Body)"/>
                <a:ea typeface="+mn-ea"/>
                <a:cs typeface="+mn-cs"/>
              </a:rPr>
              <a:t>A loop is a group of instructions the computer executes repeatedly while some </a:t>
            </a:r>
            <a:r>
              <a:rPr lang="en-US" altLang="en-US" sz="2000" b="1" kern="1200" dirty="0">
                <a:solidFill>
                  <a:srgbClr val="000000"/>
                </a:solidFill>
                <a:latin typeface="Arial (Body)"/>
                <a:ea typeface="+mn-ea"/>
                <a:cs typeface="+mn-cs"/>
              </a:rPr>
              <a:t>loop-continuation condition </a:t>
            </a:r>
            <a:r>
              <a:rPr lang="en-US" altLang="en-US" sz="2000" kern="1200" dirty="0">
                <a:solidFill>
                  <a:srgbClr val="000000"/>
                </a:solidFill>
                <a:latin typeface="Arial (Body)"/>
                <a:ea typeface="+mn-ea"/>
                <a:cs typeface="+mn-cs"/>
              </a:rPr>
              <a:t>remains true.</a:t>
            </a:r>
          </a:p>
          <a:p>
            <a:pPr lvl="0">
              <a:tabLst/>
            </a:pPr>
            <a:r>
              <a:rPr lang="en-US" altLang="en-US" sz="2000" kern="1200" dirty="0">
                <a:solidFill>
                  <a:srgbClr val="000000"/>
                </a:solidFill>
                <a:latin typeface="Arial (Body)"/>
                <a:ea typeface="+mn-ea"/>
                <a:cs typeface="+mn-cs"/>
              </a:rPr>
              <a:t>We’ve discussed two means of iteration:</a:t>
            </a:r>
          </a:p>
          <a:p>
            <a:pPr marL="741600" lvl="1" indent="-284400">
              <a:buFont typeface="Arial" panose="020B0604020202020204" pitchFamily="34" charset="0"/>
              <a:buChar char="–"/>
            </a:pPr>
            <a:r>
              <a:rPr lang="en-US" altLang="en-US" sz="2000" kern="1200" dirty="0">
                <a:solidFill>
                  <a:srgbClr val="000000"/>
                </a:solidFill>
                <a:latin typeface="Arial (Body)"/>
                <a:ea typeface="+mn-ea"/>
                <a:cs typeface="+mn-cs"/>
              </a:rPr>
              <a:t>Counter-controlled </a:t>
            </a:r>
            <a:r>
              <a:rPr lang="en-US" altLang="en-US" sz="2000" kern="1200" dirty="0" smtClean="0">
                <a:solidFill>
                  <a:srgbClr val="000000"/>
                </a:solidFill>
                <a:latin typeface="Arial (Body)"/>
                <a:ea typeface="+mn-ea"/>
                <a:cs typeface="+mn-cs"/>
              </a:rPr>
              <a:t>iteration</a:t>
            </a:r>
            <a:endParaRPr lang="en-US" altLang="en-US" sz="2000" kern="1200" dirty="0">
              <a:solidFill>
                <a:srgbClr val="000000"/>
              </a:solidFill>
              <a:latin typeface="Arial (Body)"/>
              <a:ea typeface="+mn-ea"/>
              <a:cs typeface="+mn-cs"/>
            </a:endParaRPr>
          </a:p>
          <a:p>
            <a:pPr marL="741600" lvl="1" indent="-284400">
              <a:buFont typeface="Arial" panose="020B0604020202020204" pitchFamily="34" charset="0"/>
              <a:buChar char="–"/>
            </a:pPr>
            <a:r>
              <a:rPr lang="en-US" altLang="en-US" sz="2000" kern="1200" dirty="0">
                <a:solidFill>
                  <a:srgbClr val="000000"/>
                </a:solidFill>
                <a:latin typeface="Arial (Body)"/>
                <a:ea typeface="+mn-ea"/>
                <a:cs typeface="+mn-cs"/>
              </a:rPr>
              <a:t>Sentinel-controlled </a:t>
            </a:r>
            <a:r>
              <a:rPr lang="en-US" altLang="en-US" sz="2000" kern="1200" dirty="0" smtClean="0">
                <a:solidFill>
                  <a:srgbClr val="000000"/>
                </a:solidFill>
                <a:latin typeface="Arial (Body)"/>
                <a:ea typeface="+mn-ea"/>
                <a:cs typeface="+mn-cs"/>
              </a:rPr>
              <a:t>iteration</a:t>
            </a:r>
            <a:endParaRPr lang="en-US" altLang="en-US" sz="2000" kern="1200" dirty="0">
              <a:solidFill>
                <a:srgbClr val="000000"/>
              </a:solidFill>
              <a:latin typeface="Arial (Body)"/>
              <a:ea typeface="+mn-ea"/>
              <a:cs typeface="+mn-cs"/>
            </a:endParaRPr>
          </a:p>
          <a:p>
            <a:pPr lvl="0">
              <a:tabLst/>
            </a:pPr>
            <a:r>
              <a:rPr lang="en-US" altLang="en-US" sz="2000" kern="1200" dirty="0">
                <a:solidFill>
                  <a:srgbClr val="000000"/>
                </a:solidFill>
                <a:latin typeface="Arial (Body)"/>
                <a:ea typeface="+mn-ea"/>
                <a:cs typeface="+mn-cs"/>
              </a:rPr>
              <a:t>Counter-controlled iteration is sometimes called </a:t>
            </a:r>
            <a:r>
              <a:rPr lang="en-US" altLang="en-US" sz="2000" b="1" kern="1200" dirty="0">
                <a:solidFill>
                  <a:srgbClr val="000000"/>
                </a:solidFill>
                <a:latin typeface="Arial (Body)"/>
                <a:ea typeface="+mn-ea"/>
                <a:cs typeface="+mn-cs"/>
              </a:rPr>
              <a:t>definite</a:t>
            </a:r>
            <a:r>
              <a:rPr lang="en-US" altLang="en-US" sz="2000" kern="1200" dirty="0">
                <a:solidFill>
                  <a:srgbClr val="000000"/>
                </a:solidFill>
                <a:latin typeface="Arial (Body)"/>
                <a:ea typeface="+mn-ea"/>
                <a:cs typeface="+mn-cs"/>
              </a:rPr>
              <a:t> </a:t>
            </a:r>
            <a:r>
              <a:rPr lang="en-US" altLang="en-US" sz="2000" b="1" kern="1200" dirty="0">
                <a:solidFill>
                  <a:srgbClr val="000000"/>
                </a:solidFill>
                <a:latin typeface="Arial (Body)"/>
                <a:ea typeface="+mn-ea"/>
                <a:cs typeface="+mn-cs"/>
              </a:rPr>
              <a:t>iteration</a:t>
            </a:r>
            <a:r>
              <a:rPr lang="en-US" altLang="en-US" sz="2000" kern="1200" dirty="0">
                <a:solidFill>
                  <a:srgbClr val="000000"/>
                </a:solidFill>
                <a:latin typeface="Arial (Body)"/>
                <a:ea typeface="+mn-ea"/>
                <a:cs typeface="+mn-cs"/>
              </a:rPr>
              <a:t> because we know in advance exactly how many times the loop will be executed.</a:t>
            </a:r>
          </a:p>
          <a:p>
            <a:pPr lvl="0">
              <a:tabLst/>
            </a:pPr>
            <a:r>
              <a:rPr lang="en-US" altLang="en-US" sz="2000" kern="1200" dirty="0">
                <a:solidFill>
                  <a:srgbClr val="000000"/>
                </a:solidFill>
                <a:latin typeface="Arial (Body)"/>
                <a:ea typeface="+mn-ea"/>
                <a:cs typeface="+mn-cs"/>
              </a:rPr>
              <a:t>Sentinel-controlled iteration is sometimes called </a:t>
            </a:r>
            <a:r>
              <a:rPr lang="en-US" altLang="en-US" sz="2000" b="1" kern="1200" dirty="0">
                <a:solidFill>
                  <a:srgbClr val="000000"/>
                </a:solidFill>
                <a:latin typeface="Arial (Body)"/>
                <a:ea typeface="+mn-ea"/>
                <a:cs typeface="+mn-cs"/>
              </a:rPr>
              <a:t>indefinite iteration</a:t>
            </a:r>
            <a:r>
              <a:rPr lang="en-US" altLang="en-US" sz="2000" kern="1200" dirty="0">
                <a:solidFill>
                  <a:srgbClr val="000000"/>
                </a:solidFill>
                <a:latin typeface="Arial (Body)"/>
                <a:ea typeface="+mn-ea"/>
                <a:cs typeface="+mn-cs"/>
              </a:rPr>
              <a:t> because it’s not known in advance how many times the loop will be executed.</a:t>
            </a:r>
          </a:p>
        </p:txBody>
      </p:sp>
    </p:spTree>
    <p:extLst>
      <p:ext uri="{BB962C8B-B14F-4D97-AF65-F5344CB8AC3E}">
        <p14:creationId xmlns:p14="http://schemas.microsoft.com/office/powerpoint/2010/main" val="27729302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69199"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a:latin typeface="Consolas" panose="020B0609020204030204" pitchFamily="49" charset="0"/>
                <a:ea typeface="+mj-ea"/>
                <a:cs typeface="Consolas" panose="020B0609020204030204" pitchFamily="49" charset="0"/>
              </a:rPr>
              <a:t>s</a:t>
            </a:r>
            <a:r>
              <a:rPr lang="en-US" kern="1200" dirty="0" smtClean="0">
                <a:latin typeface="Consolas" panose="020B0609020204030204" pitchFamily="49" charset="0"/>
                <a:ea typeface="+mj-ea"/>
                <a:cs typeface="Consolas" panose="020B0609020204030204" pitchFamily="49" charset="0"/>
              </a:rPr>
              <a:t>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10463"/>
          </a:xfrm>
        </p:spPr>
        <p:txBody>
          <a:bodyPr wrap="square" lIns="91425" tIns="91425" rIns="91425" bIns="91425">
            <a:spAutoFit/>
          </a:bodyPr>
          <a:lstStyle/>
          <a:p>
            <a:pPr lvl="0">
              <a:lnSpc>
                <a:spcPct val="90000"/>
              </a:lnSpc>
              <a:tabLst/>
            </a:pPr>
            <a:r>
              <a:rPr lang="en-US" altLang="en-US" sz="2200" kern="1200" dirty="0">
                <a:solidFill>
                  <a:srgbClr val="000000"/>
                </a:solidFill>
                <a:latin typeface="Arial (Body)"/>
                <a:ea typeface="+mn-ea"/>
                <a:cs typeface="+mn-cs"/>
              </a:rPr>
              <a:t>Occasionally, an algorithm will contain a </a:t>
            </a:r>
            <a:r>
              <a:rPr lang="en-US" altLang="en-US" sz="2200" b="1" kern="1200" dirty="0">
                <a:solidFill>
                  <a:srgbClr val="000000"/>
                </a:solidFill>
                <a:latin typeface="Arial (Body)"/>
                <a:ea typeface="+mn-ea"/>
                <a:cs typeface="+mn-cs"/>
              </a:rPr>
              <a:t>series of decisions </a:t>
            </a:r>
            <a:r>
              <a:rPr lang="en-US" altLang="en-US" sz="2200" kern="1200" dirty="0">
                <a:solidFill>
                  <a:srgbClr val="000000"/>
                </a:solidFill>
                <a:latin typeface="Arial (Body)"/>
                <a:ea typeface="+mn-ea"/>
                <a:cs typeface="+mn-cs"/>
              </a:rPr>
              <a:t>in which a variable or expression is tested separately for each of the constant integral values it may assume, and different actions are taken.</a:t>
            </a:r>
          </a:p>
          <a:p>
            <a:pPr lvl="0">
              <a:lnSpc>
                <a:spcPct val="90000"/>
              </a:lnSpc>
              <a:tabLst/>
            </a:pPr>
            <a:r>
              <a:rPr lang="en-US" altLang="en-US" sz="2200" kern="1200" dirty="0">
                <a:solidFill>
                  <a:srgbClr val="000000"/>
                </a:solidFill>
                <a:latin typeface="Arial (Body)"/>
                <a:ea typeface="+mn-ea"/>
                <a:cs typeface="+mn-cs"/>
              </a:rPr>
              <a:t>This is called </a:t>
            </a:r>
            <a:r>
              <a:rPr lang="en-US" altLang="en-US" sz="2200" b="1" kern="1200" dirty="0">
                <a:solidFill>
                  <a:srgbClr val="000000"/>
                </a:solidFill>
                <a:latin typeface="Arial (Body)"/>
                <a:ea typeface="+mn-ea"/>
                <a:cs typeface="+mn-cs"/>
              </a:rPr>
              <a:t>multiple selection</a:t>
            </a:r>
            <a:r>
              <a:rPr lang="en-US" altLang="en-US" sz="2200" kern="1200" dirty="0">
                <a:solidFill>
                  <a:srgbClr val="000000"/>
                </a:solidFill>
                <a:latin typeface="Arial (Body)"/>
                <a:ea typeface="+mn-ea"/>
                <a:cs typeface="+mn-cs"/>
              </a:rPr>
              <a:t>.</a:t>
            </a:r>
          </a:p>
          <a:p>
            <a:pPr lvl="0">
              <a:lnSpc>
                <a:spcPct val="90000"/>
              </a:lnSpc>
              <a:tabLst/>
            </a:pPr>
            <a:r>
              <a:rPr lang="en-US" altLang="en-US" sz="2200" kern="1200" dirty="0">
                <a:solidFill>
                  <a:srgbClr val="000000"/>
                </a:solidFill>
                <a:latin typeface="Arial (Body)"/>
                <a:ea typeface="+mn-ea"/>
                <a:cs typeface="+mn-cs"/>
              </a:rPr>
              <a:t>C provides the </a:t>
            </a:r>
            <a:r>
              <a:rPr lang="en-US" altLang="en-US" sz="2200" kern="1200" dirty="0">
                <a:solidFill>
                  <a:srgbClr val="000000"/>
                </a:solidFill>
                <a:latin typeface="Consolas" panose="020B0609020204030204" pitchFamily="49" charset="0"/>
                <a:ea typeface="+mn-ea"/>
                <a:cs typeface="Consolas" panose="020B0609020204030204" pitchFamily="49" charset="0"/>
              </a:rPr>
              <a:t>switch</a:t>
            </a:r>
            <a:r>
              <a:rPr lang="en-US" altLang="en-US" sz="2200" kern="1200" dirty="0">
                <a:solidFill>
                  <a:srgbClr val="000000"/>
                </a:solidFill>
                <a:latin typeface="Arial (Body)"/>
                <a:ea typeface="+mn-ea"/>
                <a:cs typeface="+mn-cs"/>
              </a:rPr>
              <a:t> multiple-selection statement to handle such decision </a:t>
            </a:r>
            <a:r>
              <a:rPr lang="en-US" altLang="en-US" sz="2200" kern="1200" dirty="0" smtClean="0">
                <a:solidFill>
                  <a:srgbClr val="000000"/>
                </a:solidFill>
                <a:latin typeface="Arial (Body)"/>
                <a:ea typeface="+mn-ea"/>
                <a:cs typeface="+mn-cs"/>
              </a:rPr>
              <a:t>making.</a:t>
            </a:r>
            <a:endParaRPr lang="en-US" altLang="en-US" sz="2200" kern="1200" dirty="0">
              <a:solidFill>
                <a:srgbClr val="000000"/>
              </a:solidFill>
              <a:latin typeface="Arial (Body)"/>
              <a:ea typeface="+mn-ea"/>
              <a:cs typeface="+mn-cs"/>
            </a:endParaRPr>
          </a:p>
          <a:p>
            <a:pPr lvl="0">
              <a:lnSpc>
                <a:spcPct val="90000"/>
              </a:lnSpc>
              <a:tabLst/>
            </a:pPr>
            <a:r>
              <a:rPr lang="en-US" altLang="en-US" sz="2200" kern="1200" dirty="0">
                <a:solidFill>
                  <a:srgbClr val="000000"/>
                </a:solidFill>
                <a:latin typeface="Arial (Body)"/>
                <a:ea typeface="+mn-ea"/>
                <a:cs typeface="+mn-cs"/>
              </a:rPr>
              <a:t>The </a:t>
            </a:r>
            <a:r>
              <a:rPr lang="en-US" altLang="en-US" sz="2200" kern="1200" dirty="0">
                <a:solidFill>
                  <a:srgbClr val="000000"/>
                </a:solidFill>
                <a:latin typeface="Consolas" panose="020B0609020204030204" pitchFamily="49" charset="0"/>
                <a:ea typeface="+mn-ea"/>
                <a:cs typeface="Consolas" panose="020B0609020204030204" pitchFamily="49" charset="0"/>
              </a:rPr>
              <a:t>switch</a:t>
            </a:r>
            <a:r>
              <a:rPr lang="en-US" altLang="en-US" sz="2200" kern="1200" dirty="0">
                <a:solidFill>
                  <a:srgbClr val="000000"/>
                </a:solidFill>
                <a:latin typeface="Arial (Body)"/>
                <a:ea typeface="+mn-ea"/>
                <a:cs typeface="+mn-cs"/>
              </a:rPr>
              <a:t> statement consists of a series of </a:t>
            </a:r>
            <a:r>
              <a:rPr lang="en-US" altLang="en-US" sz="2200" kern="1200" dirty="0">
                <a:solidFill>
                  <a:srgbClr val="000000"/>
                </a:solidFill>
                <a:latin typeface="Consolas" panose="020B0609020204030204" pitchFamily="49" charset="0"/>
                <a:ea typeface="+mn-ea"/>
                <a:cs typeface="Consolas" panose="020B0609020204030204" pitchFamily="49" charset="0"/>
              </a:rPr>
              <a:t>case</a:t>
            </a:r>
            <a:r>
              <a:rPr lang="en-US" altLang="en-US" sz="2200" kern="1200" dirty="0">
                <a:solidFill>
                  <a:srgbClr val="000000"/>
                </a:solidFill>
                <a:latin typeface="Arial (Body)"/>
                <a:ea typeface="+mn-ea"/>
                <a:cs typeface="+mn-cs"/>
              </a:rPr>
              <a:t> labels, an optional </a:t>
            </a:r>
            <a:r>
              <a:rPr lang="en-US" altLang="en-US" sz="2200" kern="1200" dirty="0">
                <a:solidFill>
                  <a:srgbClr val="000000"/>
                </a:solidFill>
                <a:latin typeface="Consolas" panose="020B0609020204030204" pitchFamily="49" charset="0"/>
                <a:ea typeface="+mn-ea"/>
                <a:cs typeface="Consolas" panose="020B0609020204030204" pitchFamily="49" charset="0"/>
              </a:rPr>
              <a:t>default</a:t>
            </a:r>
            <a:r>
              <a:rPr lang="en-US" altLang="en-US" sz="2200" kern="1200" dirty="0">
                <a:solidFill>
                  <a:srgbClr val="000000"/>
                </a:solidFill>
                <a:latin typeface="Arial (Body)"/>
                <a:ea typeface="+mn-ea"/>
                <a:cs typeface="+mn-cs"/>
              </a:rPr>
              <a:t> case and statements to execute for each case.</a:t>
            </a:r>
          </a:p>
          <a:p>
            <a:pPr lvl="0">
              <a:lnSpc>
                <a:spcPct val="90000"/>
              </a:lnSpc>
              <a:tabLst/>
            </a:pPr>
            <a:r>
              <a:rPr lang="en-US" altLang="en-US" sz="2200" kern="1200" dirty="0">
                <a:solidFill>
                  <a:srgbClr val="000000"/>
                </a:solidFill>
                <a:latin typeface="Arial (Body)"/>
                <a:ea typeface="+mn-ea"/>
                <a:cs typeface="+mn-cs"/>
              </a:rPr>
              <a:t>Figure 4.7 uses </a:t>
            </a:r>
            <a:r>
              <a:rPr lang="en-US" altLang="en-US" sz="2200" kern="1200" dirty="0">
                <a:solidFill>
                  <a:srgbClr val="000000"/>
                </a:solidFill>
                <a:latin typeface="Consolas" panose="020B0609020204030204" pitchFamily="49" charset="0"/>
                <a:ea typeface="+mn-ea"/>
                <a:cs typeface="Consolas" panose="020B0609020204030204" pitchFamily="49" charset="0"/>
              </a:rPr>
              <a:t>switch</a:t>
            </a:r>
            <a:r>
              <a:rPr lang="en-US" altLang="en-US" sz="2200" kern="1200" dirty="0">
                <a:solidFill>
                  <a:srgbClr val="000000"/>
                </a:solidFill>
                <a:latin typeface="Arial (Body)"/>
                <a:ea typeface="+mn-ea"/>
                <a:cs typeface="+mn-cs"/>
              </a:rPr>
              <a:t> to count the number of each different letter grade students earned on an exam.</a:t>
            </a:r>
          </a:p>
        </p:txBody>
      </p:sp>
    </p:spTree>
    <p:extLst>
      <p:ext uri="{BB962C8B-B14F-4D97-AF65-F5344CB8AC3E}">
        <p14:creationId xmlns:p14="http://schemas.microsoft.com/office/powerpoint/2010/main" val="11147796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a:t>Figure 4.7 Counting Letter Grades with </a:t>
            </a:r>
            <a:r>
              <a:rPr lang="en-US" dirty="0">
                <a:latin typeface="Consolas" panose="020B0609020204030204" pitchFamily="49" charset="0"/>
                <a:cs typeface="Consolas" panose="020B0609020204030204" pitchFamily="49" charset="0"/>
              </a:rPr>
              <a:t>s</a:t>
            </a:r>
            <a:r>
              <a:rPr lang="en-US" dirty="0" smtClean="0">
                <a:latin typeface="Consolas" panose="020B0609020204030204" pitchFamily="49" charset="0"/>
                <a:cs typeface="Consolas" panose="020B0609020204030204" pitchFamily="49" charset="0"/>
              </a:rPr>
              <a:t>witch</a:t>
            </a:r>
            <a:r>
              <a:rPr lang="en-US" dirty="0" smtClean="0"/>
              <a:t> </a:t>
            </a:r>
            <a:r>
              <a:rPr lang="en-US" sz="2000" b="0" dirty="0"/>
              <a:t>(1 of 5)</a:t>
            </a:r>
          </a:p>
        </p:txBody>
      </p:sp>
      <p:pic>
        <p:nvPicPr>
          <p:cNvPr id="3" name="Picture 2" descr="The computer code has 51 lines. The lines read as follows. Line 1. forward slash forward slash F i g period 4 period 7 colon f i g 0 4 underscore 0 7 period c. Line 2. forward slash forward slash Counting letter grades with switch period. Line 3. hash include left angle bracket s t d i o period h right angle bracket. Line 4. blank. Line 5. i n t main left parenthesis void right parenthesis. Line 6. left brace. Line 7, indented once. unsigned i n t, a Count equals 0 semicolon. Line 8, indented once. unsigned i n t, b Count equals 0 semicolon. Line 9, indented once. unsigned i n t, c Count equals 0 semicolon. Line 10, indented once. unsigned i n t, d Count equals 0 semicolon. Line 11, indented once. unsigned i n t, f Count equals 0 semicolon. Line 12. blank. Line 13, indented once. puts left parenthesis double quote Enter the letter grades period double quote right parenthesis semicolon. Line 14, indented once. puts left parenthesis double quote Enter the E O F character to end input period double quote right parenthesis semicolon. Line 15, indented once. i n t grade semicolon forward slash forward slash one grad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160" y="1725427"/>
            <a:ext cx="6747681" cy="4307032"/>
          </a:xfrm>
          <a:prstGeom prst="rect">
            <a:avLst/>
          </a:prstGeom>
        </p:spPr>
      </p:pic>
    </p:spTree>
    <p:extLst>
      <p:ext uri="{BB962C8B-B14F-4D97-AF65-F5344CB8AC3E}">
        <p14:creationId xmlns:p14="http://schemas.microsoft.com/office/powerpoint/2010/main" val="10111646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4.7 Counting Letter Grades with </a:t>
            </a:r>
            <a:r>
              <a:rPr lang="en-US" dirty="0" smtClean="0">
                <a:latin typeface="Consolas" panose="020B0609020204030204" pitchFamily="49" charset="0"/>
                <a:cs typeface="Consolas" panose="020B0609020204030204" pitchFamily="49" charset="0"/>
              </a:rPr>
              <a:t>switch</a:t>
            </a:r>
            <a:r>
              <a:rPr lang="en-US" dirty="0" smtClean="0"/>
              <a:t> </a:t>
            </a:r>
            <a:r>
              <a:rPr lang="en-US" sz="2000" b="0" dirty="0" smtClean="0"/>
              <a:t>(2 </a:t>
            </a:r>
            <a:r>
              <a:rPr lang="en-US" sz="2000" b="0" dirty="0"/>
              <a:t>of 5)</a:t>
            </a:r>
            <a:endParaRPr lang="en-US" dirty="0"/>
          </a:p>
        </p:txBody>
      </p:sp>
      <p:pic>
        <p:nvPicPr>
          <p:cNvPr id="4" name="Picture 3" descr="The code continues. Line 17, indented once. forward slash forward slash loop until user types end dash of dash file key sequence. Line 18, indented once. while left parenthesis left parenthesis grade equals get c h a r left parenthesis right parenthesis right parenthesis exclamation point equals E O F right parenthesis left brace. The words, grade equals get c h a r parenthesis right parenthesis and E O F, in line 18 are highlighted. Line 19. blank. Line 20, indented twice. forward slash forward slash determine which grade was input. Line 21, indented twice. switch left parenthesis grade right parenthesis left brace forward slash forward slash switch nested in while. Line 21 is highlighted. Line 22. blank. Line 23, indented 3 times. case single quote A single quote colon forward slash forward slash grade was uppercase A. Line 24, indented 3 times. case single quote a single quote colon forward slash forward slash or lowercase a. Line 25, indented 4 times. plus plus a Count. Line 26, indented 4 times. break semicolon forward slash forward slash necessary to exit switch. Line 26 is highlighted. Line 27. blank. Line 28, indented 3 times. case single quote B single quote colon forward slash forward slash grade was uppercase B. Line 29, indented 3 times. case single quote b single quote colon forward slash forward slash or lowercase b. Line 30, indented 4 times. plus plus b Count semicolon. Line 31, indented 4 times. break semicolon. Line 31 is highlighted. Line 32. blank. Line 33, indented 3 times. case single quote C single quote colon forward slash forward slash grade was uppercase C. Line 34, indented 3 times. case single quote c single quote colon forward slash forward slash or lowercase c. Line 35, indented 4 times. plus plus c Count semicolon. Line 36, indented 4 times. break semicolon. Line 36 is highlighted. Line 3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093" y="1562786"/>
            <a:ext cx="5921814" cy="4690367"/>
          </a:xfrm>
          <a:prstGeom prst="rect">
            <a:avLst/>
          </a:prstGeom>
        </p:spPr>
      </p:pic>
    </p:spTree>
    <p:extLst>
      <p:ext uri="{BB962C8B-B14F-4D97-AF65-F5344CB8AC3E}">
        <p14:creationId xmlns:p14="http://schemas.microsoft.com/office/powerpoint/2010/main" val="23238497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4.7 Counting Letter Grades with </a:t>
            </a:r>
            <a:r>
              <a:rPr lang="en-US" dirty="0">
                <a:latin typeface="Consolas" panose="020B0609020204030204" pitchFamily="49" charset="0"/>
                <a:cs typeface="Consolas" panose="020B0609020204030204" pitchFamily="49" charset="0"/>
              </a:rPr>
              <a:t>switch</a:t>
            </a:r>
            <a:r>
              <a:rPr lang="en-US" dirty="0" smtClean="0"/>
              <a:t> </a:t>
            </a:r>
            <a:r>
              <a:rPr lang="en-US" sz="2000" b="0" dirty="0" smtClean="0"/>
              <a:t>(3 </a:t>
            </a:r>
            <a:r>
              <a:rPr lang="en-US" sz="2000" b="0" dirty="0"/>
              <a:t>of 5)</a:t>
            </a:r>
            <a:endParaRPr lang="en-US" dirty="0"/>
          </a:p>
        </p:txBody>
      </p:sp>
      <p:pic>
        <p:nvPicPr>
          <p:cNvPr id="5" name="Picture 4" descr="The code continues. Line 38, indented 3 times. case single quote D single quote colon forward slash forward slash grade was uppercase D. Line 39, indented 3 times. case single quote d single quote colon forward slash forward slash or lowercase d. Line 40, indented 4 times. plus plus d Count semicolon. Line 41, indented 4 times. break semicolon. Line 41 is highlighted. Line 42. blank. Line 43, indented 3 times. case single quote F single quote colon forward slash forward slash grade was uppercase F. Line 44, indented 3 times. case single quote f single quote colon forward slash forward slash or lowercase f. Line 45, indented 4 times. plus plus f Count semicolon. Line 46, indented 4 times. break semicolon. Line 46 is highlighted. Line 47. blank. Line 48, indented 3 times. case single quote back slash n single quote colon forward slash forward slash ignore new lines comma. Line 49, indented 3 times. case single quote back slash t single quote colon forward slash forward slash tabs comma. Line 50, indented 3 times. case single quote single quote colon forward slash forward slash and spaces in input. Line 51, indented 4 times. break semicolon. Line 51 is highlighted. Line 52. blank. Line 53, indented 3 times. default colon forward slash forward slash catch all other characters. Line 54, indented 4 times. print f left parenthesis double quote percent sign s double quote comma double quote Incorrect letter grade entered period double quote right parenthesis semicolon. Line 55, indented 4 times. puts left parenthesis double quote Enter a new grade period double quote right parenthesis semicolon. Line 56, indented 4 times. break semicolon forward slash forward slash optional semicolon will exit switch anyway. Line 57, indented twice. right brace. Line 58, indented once. right brace forward slash forward slash end while. Line 5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89" y="1533973"/>
            <a:ext cx="6584623" cy="4796982"/>
          </a:xfrm>
          <a:prstGeom prst="rect">
            <a:avLst/>
          </a:prstGeom>
        </p:spPr>
      </p:pic>
    </p:spTree>
    <p:extLst>
      <p:ext uri="{BB962C8B-B14F-4D97-AF65-F5344CB8AC3E}">
        <p14:creationId xmlns:p14="http://schemas.microsoft.com/office/powerpoint/2010/main" val="22937083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4.7 Counting Letter Grades with </a:t>
            </a:r>
            <a:r>
              <a:rPr lang="en-US" dirty="0">
                <a:latin typeface="Consolas" panose="020B0609020204030204" pitchFamily="49" charset="0"/>
                <a:cs typeface="Consolas" panose="020B0609020204030204" pitchFamily="49" charset="0"/>
              </a:rPr>
              <a:t>switch</a:t>
            </a:r>
            <a:r>
              <a:rPr lang="en-US" dirty="0" smtClean="0"/>
              <a:t> </a:t>
            </a:r>
            <a:r>
              <a:rPr lang="en-US" sz="2000" b="0" dirty="0" smtClean="0"/>
              <a:t>(4 </a:t>
            </a:r>
            <a:r>
              <a:rPr lang="en-US" sz="2000" b="0" dirty="0"/>
              <a:t>of 5)</a:t>
            </a:r>
            <a:endParaRPr lang="en-US" dirty="0"/>
          </a:p>
        </p:txBody>
      </p:sp>
      <p:pic>
        <p:nvPicPr>
          <p:cNvPr id="4" name="Picture 3" descr="The code continues. Line 60, indented once. forward slash forward slash output summary of results. Line 61, indented once. puts left parenthesis double quote back slash n Totals for each letter grade are colon double quote right parenthesis semicolon. Line 62, indented once. print f left parenthesis double quote A colon percent sign u back slash n double quote comma a Count right parenthesis semicolon. Line 63, indented once. print f left parenthesis double quote B colon percent sign u back slash n double quote comma b Count right parenthesis semicolon. Line 64, indented once. print f left parenthesis double quote C colon percent sign u back slash n double quote comma c Count right parenthesis semicolon. Line 65, indented once. print f left parenthesis double quote D colon percent sign u back slash n double quote comma d Count right parenthesis semicolon. Line 66, indented once. print f left parenthesis double quote F colon percent sign u back slash n double quote comma f Count right parenthesis semicolon. Line 67. right brace. Double forward slashes and following comments are shown in green text. Key words in blue text are: hash include, I n t, void, unsigned I n t, while, switch, case, and break. Letters, integers, and input phrases are indicated in cyan text. All instances of case plus a letter are highligh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00" y="2127250"/>
            <a:ext cx="7264400" cy="2603500"/>
          </a:xfrm>
          <a:prstGeom prst="rect">
            <a:avLst/>
          </a:prstGeom>
        </p:spPr>
      </p:pic>
    </p:spTree>
    <p:extLst>
      <p:ext uri="{BB962C8B-B14F-4D97-AF65-F5344CB8AC3E}">
        <p14:creationId xmlns:p14="http://schemas.microsoft.com/office/powerpoint/2010/main" val="25334403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4.7 Counting Letter Grades with </a:t>
            </a:r>
            <a:r>
              <a:rPr lang="en-US" dirty="0">
                <a:latin typeface="Consolas" panose="020B0609020204030204" pitchFamily="49" charset="0"/>
                <a:cs typeface="Consolas" panose="020B0609020204030204" pitchFamily="49" charset="0"/>
              </a:rPr>
              <a:t>switch</a:t>
            </a:r>
            <a:r>
              <a:rPr lang="en-US" dirty="0" smtClean="0"/>
              <a:t> </a:t>
            </a:r>
            <a:r>
              <a:rPr lang="en-US" sz="2000" b="0" dirty="0" smtClean="0"/>
              <a:t>(5 </a:t>
            </a:r>
            <a:r>
              <a:rPr lang="en-US" sz="2000" b="0" dirty="0"/>
              <a:t>of 5)</a:t>
            </a:r>
            <a:endParaRPr lang="en-US" dirty="0"/>
          </a:p>
        </p:txBody>
      </p:sp>
      <p:pic>
        <p:nvPicPr>
          <p:cNvPr id="4" name="Picture 3" descr="The code output is as follows. Line 1. Enter the letter grades. Line 2. Enter the E O F character to end input. The letters are listed in a column as follows: a, b, c, C, A, d, f, C, E. Incorrect letter grade entered. Enter a new grade. D, A, B, caret Z. The words, caret Z, are labeled, Not all systems display a representation of the E O F character. A line below that reads Totals for each letter grade are as follows. A, 3; B, 2; C, 3; D, 2; F,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873" y="1609804"/>
            <a:ext cx="7346255" cy="4509253"/>
          </a:xfrm>
          <a:prstGeom prst="rect">
            <a:avLst/>
          </a:prstGeom>
        </p:spPr>
      </p:pic>
    </p:spTree>
    <p:extLst>
      <p:ext uri="{BB962C8B-B14F-4D97-AF65-F5344CB8AC3E}">
        <p14:creationId xmlns:p14="http://schemas.microsoft.com/office/powerpoint/2010/main" val="38836046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380514"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a:latin typeface="Consolas" panose="020B0609020204030204" pitchFamily="49" charset="0"/>
                <a:ea typeface="+mj-ea"/>
                <a:cs typeface="Consolas" panose="020B0609020204030204" pitchFamily="49" charset="0"/>
              </a:rPr>
              <a:t>s</a:t>
            </a:r>
            <a:r>
              <a:rPr lang="en-US" kern="1200" dirty="0" smtClean="0">
                <a:latin typeface="Consolas" panose="020B0609020204030204" pitchFamily="49" charset="0"/>
                <a:ea typeface="+mj-ea"/>
                <a:cs typeface="Consolas" panose="020B0609020204030204" pitchFamily="49" charset="0"/>
              </a:rPr>
              <a:t>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(2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565337"/>
            <a:ext cx="8229600" cy="1372653"/>
          </a:xfrm>
        </p:spPr>
        <p:txBody>
          <a:bodyPr wrap="square" lIns="91425" tIns="91425" rIns="91425" bIns="91425">
            <a:spAutoFit/>
          </a:bodyPr>
          <a:lstStyle/>
          <a:p>
            <a:pPr marL="0" lvl="0" indent="0">
              <a:lnSpc>
                <a:spcPct val="90000"/>
              </a:lnSpc>
              <a:spcBef>
                <a:spcPct val="20000"/>
              </a:spcBef>
              <a:buNone/>
              <a:tabLst/>
              <a:defRPr/>
            </a:pPr>
            <a:r>
              <a:rPr lang="en-US" sz="1800" b="1" kern="1200" dirty="0">
                <a:solidFill>
                  <a:srgbClr val="000000"/>
                </a:solidFill>
                <a:latin typeface="Arial (Body)"/>
                <a:ea typeface="+mn-ea"/>
                <a:cs typeface="+mn-cs"/>
              </a:rPr>
              <a:t>Reading Character Input</a:t>
            </a:r>
          </a:p>
          <a:p>
            <a:pPr lvl="0">
              <a:tabLst/>
              <a:defRPr/>
            </a:pPr>
            <a:r>
              <a:rPr lang="en-US" sz="1800" kern="1200" dirty="0">
                <a:solidFill>
                  <a:srgbClr val="000000"/>
                </a:solidFill>
                <a:latin typeface="Arial (Body)"/>
                <a:ea typeface="+mn-ea"/>
                <a:cs typeface="+mn-cs"/>
              </a:rPr>
              <a:t>In the program, the user enters letter grades for a class.</a:t>
            </a:r>
          </a:p>
          <a:p>
            <a:pPr lvl="0">
              <a:tabLst/>
              <a:defRPr/>
            </a:pPr>
            <a:r>
              <a:rPr lang="en-US" sz="1800" kern="1200" dirty="0">
                <a:solidFill>
                  <a:srgbClr val="000000"/>
                </a:solidFill>
                <a:latin typeface="Arial (Body)"/>
                <a:ea typeface="+mn-ea"/>
                <a:cs typeface="+mn-cs"/>
              </a:rPr>
              <a:t>In the </a:t>
            </a:r>
            <a:r>
              <a:rPr lang="en-US" sz="1800" kern="1200" dirty="0">
                <a:solidFill>
                  <a:srgbClr val="000000"/>
                </a:solidFill>
                <a:latin typeface="Consolas" panose="020B0609020204030204" pitchFamily="49" charset="0"/>
                <a:ea typeface="+mn-ea"/>
                <a:cs typeface="Consolas" panose="020B0609020204030204" pitchFamily="49" charset="0"/>
              </a:rPr>
              <a:t>while</a:t>
            </a:r>
            <a:r>
              <a:rPr lang="en-US" sz="1800" kern="1200" dirty="0">
                <a:solidFill>
                  <a:srgbClr val="000000"/>
                </a:solidFill>
                <a:latin typeface="Arial (Body)"/>
                <a:ea typeface="+mn-ea"/>
                <a:cs typeface="+mn-cs"/>
              </a:rPr>
              <a:t> header (line 19</a:t>
            </a:r>
            <a:r>
              <a:rPr lang="en-US" sz="1800" kern="1200" dirty="0" smtClean="0">
                <a:solidFill>
                  <a:srgbClr val="000000"/>
                </a:solidFill>
                <a:latin typeface="Arial (Body)"/>
                <a:ea typeface="+mn-ea"/>
                <a:cs typeface="+mn-cs"/>
              </a:rPr>
              <a:t>),</a:t>
            </a:r>
          </a:p>
        </p:txBody>
      </p:sp>
      <p:sp>
        <p:nvSpPr>
          <p:cNvPr id="6" name="Content Placeholder 5"/>
          <p:cNvSpPr>
            <a:spLocks noGrp="1"/>
          </p:cNvSpPr>
          <p:nvPr>
            <p:ph sz="quarter" idx="14"/>
          </p:nvPr>
        </p:nvSpPr>
        <p:spPr>
          <a:xfrm>
            <a:off x="457201" y="2828661"/>
            <a:ext cx="752474" cy="466989"/>
          </a:xfrm>
        </p:spPr>
        <p:txBody>
          <a:bodyPr/>
          <a:lstStyle/>
          <a:p>
            <a:pPr marL="740664" indent="-283464">
              <a:spcBef>
                <a:spcPts val="600"/>
              </a:spcBef>
              <a:buFont typeface="Arial" panose="020B0604020202020204" pitchFamily="34" charset="0"/>
              <a:buChar char="–"/>
            </a:pPr>
            <a:r>
              <a:rPr lang="en-US" sz="1800" dirty="0" smtClean="0">
                <a:latin typeface="+mn-lt"/>
              </a:rPr>
              <a:t> </a:t>
            </a:r>
            <a:endParaRPr lang="en-US" sz="1800" dirty="0">
              <a:latin typeface="+mn-lt"/>
            </a:endParaRPr>
          </a:p>
        </p:txBody>
      </p:sp>
      <p:pic>
        <p:nvPicPr>
          <p:cNvPr id="5" name="Picture 4" descr="The computer code reads as follows. While left parenthesis left parenthesis grade equals get c h a r left parenthesis right parenthesis right parenthesis exclamation point equals E O F right parenthesis."/>
          <p:cNvPicPr>
            <a:picLocks noChangeAspect="1"/>
          </p:cNvPicPr>
          <p:nvPr/>
        </p:nvPicPr>
        <p:blipFill rotWithShape="1">
          <a:blip r:embed="rId2"/>
          <a:srcRect l="6104" b="27854"/>
          <a:stretch/>
        </p:blipFill>
        <p:spPr>
          <a:xfrm>
            <a:off x="1202421" y="2855923"/>
            <a:ext cx="4470752" cy="356267"/>
          </a:xfrm>
          <a:prstGeom prst="rect">
            <a:avLst/>
          </a:prstGeom>
        </p:spPr>
      </p:pic>
      <p:sp>
        <p:nvSpPr>
          <p:cNvPr id="4" name="Text Placeholder 3"/>
          <p:cNvSpPr>
            <a:spLocks noGrp="1"/>
          </p:cNvSpPr>
          <p:nvPr>
            <p:ph sz="quarter" idx="13"/>
          </p:nvPr>
        </p:nvSpPr>
        <p:spPr>
          <a:xfrm>
            <a:off x="457200" y="3362325"/>
            <a:ext cx="8229600" cy="2662224"/>
          </a:xfrm>
        </p:spPr>
        <p:txBody>
          <a:bodyPr/>
          <a:lstStyle/>
          <a:p>
            <a:pPr lvl="0">
              <a:tabLst/>
              <a:defRPr/>
            </a:pPr>
            <a:r>
              <a:rPr lang="en-US" sz="1800" kern="1200" dirty="0">
                <a:solidFill>
                  <a:srgbClr val="000000"/>
                </a:solidFill>
                <a:latin typeface="Arial (Body)"/>
              </a:rPr>
              <a:t>the parenthesized assignment </a:t>
            </a:r>
            <a:r>
              <a:rPr lang="en-US" sz="1800" kern="1200" dirty="0">
                <a:solidFill>
                  <a:srgbClr val="000000"/>
                </a:solidFill>
                <a:latin typeface="Consolas" panose="020B0609020204030204" pitchFamily="49" charset="0"/>
                <a:cs typeface="Consolas" panose="020B0609020204030204" pitchFamily="49" charset="0"/>
              </a:rPr>
              <a:t>(grade = getchar()) </a:t>
            </a:r>
            <a:r>
              <a:rPr lang="en-US" sz="1800" kern="1200" dirty="0">
                <a:solidFill>
                  <a:srgbClr val="000000"/>
                </a:solidFill>
                <a:latin typeface="Arial (Body)"/>
              </a:rPr>
              <a:t>executes first.</a:t>
            </a:r>
          </a:p>
          <a:p>
            <a:pPr lvl="0">
              <a:tabLst/>
              <a:defRPr/>
            </a:pPr>
            <a:r>
              <a:rPr lang="en-US" sz="1800" kern="1200" dirty="0">
                <a:solidFill>
                  <a:srgbClr val="000000"/>
                </a:solidFill>
                <a:latin typeface="Arial (Body)"/>
              </a:rPr>
              <a:t>The </a:t>
            </a:r>
            <a:r>
              <a:rPr lang="en-US" sz="1800" kern="1200" dirty="0">
                <a:solidFill>
                  <a:srgbClr val="000000"/>
                </a:solidFill>
                <a:latin typeface="Consolas" panose="020B0609020204030204" pitchFamily="49" charset="0"/>
                <a:cs typeface="Consolas" panose="020B0609020204030204" pitchFamily="49" charset="0"/>
              </a:rPr>
              <a:t>getchar</a:t>
            </a:r>
            <a:r>
              <a:rPr lang="en-US" sz="1800" kern="1200" dirty="0">
                <a:solidFill>
                  <a:srgbClr val="000000"/>
                </a:solidFill>
                <a:latin typeface="Arial (Body)"/>
              </a:rPr>
              <a:t> function (from </a:t>
            </a:r>
            <a:r>
              <a:rPr lang="en-US" sz="1800" kern="1200" dirty="0">
                <a:solidFill>
                  <a:srgbClr val="000000"/>
                </a:solidFill>
                <a:latin typeface="Consolas" panose="020B0609020204030204" pitchFamily="49" charset="0"/>
                <a:cs typeface="Consolas" panose="020B0609020204030204" pitchFamily="49" charset="0"/>
              </a:rPr>
              <a:t>&lt;stdio.h&gt;</a:t>
            </a:r>
            <a:r>
              <a:rPr lang="en-US" sz="1800" kern="1200" dirty="0">
                <a:solidFill>
                  <a:srgbClr val="000000"/>
                </a:solidFill>
                <a:latin typeface="Arial (Body)"/>
              </a:rPr>
              <a:t>) reads one character from the keyboard and returns as an </a:t>
            </a:r>
            <a:r>
              <a:rPr lang="en-US" sz="1800" kern="1200" dirty="0">
                <a:solidFill>
                  <a:srgbClr val="000000"/>
                </a:solidFill>
                <a:latin typeface="Consolas" panose="020B0609020204030204" pitchFamily="49" charset="0"/>
                <a:cs typeface="Consolas" panose="020B0609020204030204" pitchFamily="49" charset="0"/>
              </a:rPr>
              <a:t>int</a:t>
            </a:r>
            <a:r>
              <a:rPr lang="en-US" sz="1800" kern="1200" dirty="0">
                <a:solidFill>
                  <a:srgbClr val="000000"/>
                </a:solidFill>
                <a:latin typeface="Arial (Body)"/>
              </a:rPr>
              <a:t> the character that the user entered.</a:t>
            </a:r>
          </a:p>
          <a:p>
            <a:pPr lvl="0">
              <a:tabLst/>
              <a:defRPr/>
            </a:pPr>
            <a:r>
              <a:rPr lang="en-US" sz="1800" kern="1200" dirty="0">
                <a:solidFill>
                  <a:srgbClr val="000000"/>
                </a:solidFill>
                <a:latin typeface="Arial (Body)"/>
              </a:rPr>
              <a:t>Characters are normally stored in variables of type </a:t>
            </a:r>
            <a:r>
              <a:rPr lang="en-US" sz="1800" b="1" kern="1200" dirty="0">
                <a:solidFill>
                  <a:srgbClr val="000000"/>
                </a:solidFill>
                <a:latin typeface="Arial (Body)"/>
              </a:rPr>
              <a:t>char</a:t>
            </a:r>
            <a:r>
              <a:rPr lang="en-US" sz="1800" kern="1200" dirty="0">
                <a:solidFill>
                  <a:srgbClr val="000000"/>
                </a:solidFill>
                <a:latin typeface="Arial (Body)"/>
              </a:rPr>
              <a:t>.</a:t>
            </a:r>
          </a:p>
          <a:p>
            <a:pPr lvl="0">
              <a:tabLst/>
              <a:defRPr/>
            </a:pPr>
            <a:r>
              <a:rPr lang="en-US" sz="1800" kern="1200" dirty="0">
                <a:solidFill>
                  <a:srgbClr val="000000"/>
                </a:solidFill>
                <a:latin typeface="Arial (Body)"/>
              </a:rPr>
              <a:t>However, an important feature of C is that characters can be stored in any integer data type because they’re usually represented as one-byte integers in the computer</a:t>
            </a:r>
            <a:r>
              <a:rPr lang="en-US" sz="1800" kern="1200" dirty="0" smtClean="0">
                <a:solidFill>
                  <a:srgbClr val="000000"/>
                </a:solidFill>
                <a:latin typeface="Arial (Body)"/>
              </a:rPr>
              <a:t>.</a:t>
            </a:r>
            <a:endParaRPr lang="en-US" sz="1800" kern="1200" dirty="0">
              <a:solidFill>
                <a:srgbClr val="000000"/>
              </a:solidFill>
              <a:latin typeface="Arial (Body)"/>
            </a:endParaRPr>
          </a:p>
        </p:txBody>
      </p:sp>
    </p:spTree>
    <p:extLst>
      <p:ext uri="{BB962C8B-B14F-4D97-AF65-F5344CB8AC3E}">
        <p14:creationId xmlns:p14="http://schemas.microsoft.com/office/powerpoint/2010/main" val="17188429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39050"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(3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1392659"/>
          </a:xfrm>
        </p:spPr>
        <p:txBody>
          <a:bodyPr wrap="square" lIns="91425" tIns="91425" rIns="91425" bIns="91425">
            <a:spAutoFit/>
          </a:bodyPr>
          <a:lstStyle/>
          <a:p>
            <a:pPr lvl="0" indent="-256032">
              <a:tabLst/>
            </a:pPr>
            <a:r>
              <a:rPr lang="en-US" altLang="en-US" sz="2200" kern="1200" dirty="0">
                <a:solidFill>
                  <a:srgbClr val="000000"/>
                </a:solidFill>
                <a:latin typeface="Arial (Body)"/>
                <a:ea typeface="+mn-ea"/>
                <a:cs typeface="+mn-cs"/>
              </a:rPr>
              <a:t>Thus, we can treat a character as either an integer or a character, depending on its use.</a:t>
            </a:r>
          </a:p>
          <a:p>
            <a:pPr lvl="0" indent="-256032">
              <a:tabLst/>
            </a:pPr>
            <a:r>
              <a:rPr lang="en-US" altLang="en-US" sz="2200" kern="1200" dirty="0">
                <a:solidFill>
                  <a:srgbClr val="000000"/>
                </a:solidFill>
                <a:latin typeface="Arial (Body)"/>
                <a:ea typeface="+mn-ea"/>
                <a:cs typeface="+mn-cs"/>
              </a:rPr>
              <a:t>For example, the </a:t>
            </a:r>
            <a:r>
              <a:rPr lang="en-US" altLang="en-US" sz="2200" kern="1200" dirty="0" smtClean="0">
                <a:solidFill>
                  <a:srgbClr val="000000"/>
                </a:solidFill>
                <a:latin typeface="Arial (Body)"/>
                <a:ea typeface="+mn-ea"/>
                <a:cs typeface="+mn-cs"/>
              </a:rPr>
              <a:t>statement</a:t>
            </a:r>
          </a:p>
        </p:txBody>
      </p:sp>
      <p:pic>
        <p:nvPicPr>
          <p:cNvPr id="6" name="Picture 5" descr="Computer code reads as follows. print f left parenthesis double quote the character left parenthesis percent sign c right parenthesis has the value percent sign d period back slash n double quote comma single quote a single quote comma a single quote right parenthesis semicolon."/>
          <p:cNvPicPr>
            <a:picLocks noChangeAspect="1"/>
          </p:cNvPicPr>
          <p:nvPr/>
        </p:nvPicPr>
        <p:blipFill rotWithShape="1">
          <a:blip r:embed="rId2"/>
          <a:srcRect l="5220" t="11220" r="3306"/>
          <a:stretch/>
        </p:blipFill>
        <p:spPr>
          <a:xfrm>
            <a:off x="799385" y="3026677"/>
            <a:ext cx="7840504" cy="459197"/>
          </a:xfrm>
          <a:prstGeom prst="rect">
            <a:avLst/>
          </a:prstGeom>
        </p:spPr>
      </p:pic>
      <p:sp>
        <p:nvSpPr>
          <p:cNvPr id="4" name="Text Placeholder 3"/>
          <p:cNvSpPr>
            <a:spLocks noGrp="1"/>
          </p:cNvSpPr>
          <p:nvPr>
            <p:ph idx="13"/>
          </p:nvPr>
        </p:nvSpPr>
        <p:spPr>
          <a:xfrm>
            <a:off x="457200" y="3529830"/>
            <a:ext cx="8229600" cy="1321692"/>
          </a:xfrm>
        </p:spPr>
        <p:txBody>
          <a:bodyPr/>
          <a:lstStyle/>
          <a:p>
            <a:pPr lvl="0" indent="-256032">
              <a:tabLst/>
            </a:pPr>
            <a:r>
              <a:rPr lang="en-US" altLang="en-US" sz="2200" kern="1200" dirty="0">
                <a:solidFill>
                  <a:srgbClr val="000000"/>
                </a:solidFill>
                <a:latin typeface="Arial (Body)"/>
              </a:rPr>
              <a:t>uses the conversion specifiers </a:t>
            </a:r>
            <a:r>
              <a:rPr lang="en-US" altLang="en-US" sz="2200" kern="1200" dirty="0">
                <a:solidFill>
                  <a:srgbClr val="000000"/>
                </a:solidFill>
                <a:latin typeface="Consolas" panose="020B0609020204030204" pitchFamily="49" charset="0"/>
                <a:cs typeface="Consolas" panose="020B0609020204030204" pitchFamily="49" charset="0"/>
              </a:rPr>
              <a:t>%c</a:t>
            </a:r>
            <a:r>
              <a:rPr lang="en-US" altLang="en-US" sz="2200" kern="1200" dirty="0">
                <a:solidFill>
                  <a:srgbClr val="000000"/>
                </a:solidFill>
                <a:latin typeface="Arial (Body)"/>
              </a:rPr>
              <a:t> and </a:t>
            </a:r>
            <a:r>
              <a:rPr lang="en-US" altLang="en-US" sz="2200" kern="1200" dirty="0">
                <a:solidFill>
                  <a:srgbClr val="000000"/>
                </a:solidFill>
                <a:latin typeface="Consolas" panose="020B0609020204030204" pitchFamily="49" charset="0"/>
                <a:cs typeface="Consolas" panose="020B0609020204030204" pitchFamily="49" charset="0"/>
              </a:rPr>
              <a:t>%d</a:t>
            </a:r>
            <a:r>
              <a:rPr lang="en-US" altLang="en-US" sz="2200" kern="1200" dirty="0">
                <a:solidFill>
                  <a:srgbClr val="000000"/>
                </a:solidFill>
                <a:latin typeface="Arial (Body)"/>
              </a:rPr>
              <a:t> to print the character a and its integer value, respectively.</a:t>
            </a:r>
          </a:p>
          <a:p>
            <a:pPr lvl="0" indent="-256032">
              <a:tabLst/>
            </a:pPr>
            <a:r>
              <a:rPr lang="en-US" altLang="en-US" sz="2200" kern="1200" dirty="0">
                <a:solidFill>
                  <a:srgbClr val="000000"/>
                </a:solidFill>
                <a:latin typeface="Arial (Body)"/>
              </a:rPr>
              <a:t>The result </a:t>
            </a:r>
            <a:r>
              <a:rPr lang="en-US" altLang="en-US" sz="2200" kern="1200" dirty="0" smtClean="0">
                <a:solidFill>
                  <a:srgbClr val="000000"/>
                </a:solidFill>
                <a:latin typeface="Arial (Body)"/>
              </a:rPr>
              <a:t>is</a:t>
            </a:r>
          </a:p>
        </p:txBody>
      </p:sp>
      <p:sp>
        <p:nvSpPr>
          <p:cNvPr id="8" name="Content Placeholder 7"/>
          <p:cNvSpPr>
            <a:spLocks noGrp="1"/>
          </p:cNvSpPr>
          <p:nvPr>
            <p:ph idx="14"/>
          </p:nvPr>
        </p:nvSpPr>
        <p:spPr>
          <a:xfrm>
            <a:off x="457200" y="4899146"/>
            <a:ext cx="8229600" cy="1330203"/>
          </a:xfrm>
        </p:spPr>
        <p:txBody>
          <a:bodyPr/>
          <a:lstStyle/>
          <a:p>
            <a:pPr marL="914400" lvl="2" indent="0">
              <a:spcBef>
                <a:spcPct val="20000"/>
              </a:spcBef>
              <a:buNone/>
            </a:pPr>
            <a:r>
              <a:rPr lang="en-US" altLang="en-US" sz="2200" kern="1200" dirty="0">
                <a:solidFill>
                  <a:srgbClr val="000000"/>
                </a:solidFill>
                <a:latin typeface="Consolas" panose="020B0609020204030204" pitchFamily="49" charset="0"/>
                <a:cs typeface="Consolas" panose="020B0609020204030204" pitchFamily="49" charset="0"/>
              </a:rPr>
              <a:t>The character (a) has the value 97.</a:t>
            </a:r>
          </a:p>
          <a:p>
            <a:pPr lvl="0" indent="-256032">
              <a:tabLst/>
            </a:pPr>
            <a:r>
              <a:rPr lang="en-US" altLang="en-US" sz="2200" kern="1200" dirty="0">
                <a:solidFill>
                  <a:srgbClr val="000000"/>
                </a:solidFill>
                <a:latin typeface="Arial (Body)"/>
              </a:rPr>
              <a:t>The integer 97 is the character’s numerical representation in the computer</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26042804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90104"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(4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000" kern="1200" dirty="0">
                <a:solidFill>
                  <a:srgbClr val="000000"/>
                </a:solidFill>
                <a:latin typeface="Arial (Body)"/>
                <a:ea typeface="+mn-ea"/>
                <a:cs typeface="+mn-cs"/>
              </a:rPr>
              <a:t>Many computers today use the </a:t>
            </a:r>
            <a:r>
              <a:rPr lang="en-US" altLang="en-US" sz="2000" b="1" kern="1200" dirty="0" smtClean="0">
                <a:solidFill>
                  <a:srgbClr val="000000"/>
                </a:solidFill>
                <a:latin typeface="Arial (Body)"/>
                <a:ea typeface="+mn-ea"/>
                <a:cs typeface="+mn-cs"/>
              </a:rPr>
              <a:t>A</a:t>
            </a:r>
            <a:r>
              <a:rPr lang="en-US" altLang="en-US" sz="100" b="1" kern="1200" dirty="0" smtClean="0">
                <a:solidFill>
                  <a:srgbClr val="000000"/>
                </a:solidFill>
                <a:latin typeface="Arial (Body)"/>
                <a:ea typeface="+mn-ea"/>
                <a:cs typeface="+mn-cs"/>
              </a:rPr>
              <a:t> </a:t>
            </a:r>
            <a:r>
              <a:rPr lang="en-US" altLang="en-US" sz="2000" b="1" kern="1200" dirty="0" smtClean="0">
                <a:solidFill>
                  <a:srgbClr val="000000"/>
                </a:solidFill>
                <a:latin typeface="Arial (Body)"/>
                <a:ea typeface="+mn-ea"/>
                <a:cs typeface="+mn-cs"/>
              </a:rPr>
              <a:t>S</a:t>
            </a:r>
            <a:r>
              <a:rPr lang="en-US" altLang="en-US" sz="100" b="1" kern="1200" dirty="0" smtClean="0">
                <a:solidFill>
                  <a:srgbClr val="000000"/>
                </a:solidFill>
                <a:latin typeface="Arial (Body)"/>
                <a:ea typeface="+mn-ea"/>
                <a:cs typeface="+mn-cs"/>
              </a:rPr>
              <a:t> </a:t>
            </a:r>
            <a:r>
              <a:rPr lang="en-US" altLang="en-US" sz="2000" b="1" kern="1200" dirty="0" smtClean="0">
                <a:solidFill>
                  <a:srgbClr val="000000"/>
                </a:solidFill>
                <a:latin typeface="Arial (Body)"/>
                <a:ea typeface="+mn-ea"/>
                <a:cs typeface="+mn-cs"/>
              </a:rPr>
              <a:t>C</a:t>
            </a:r>
            <a:r>
              <a:rPr lang="en-US" altLang="en-US" sz="100" b="1" kern="1200" dirty="0" smtClean="0">
                <a:solidFill>
                  <a:srgbClr val="000000"/>
                </a:solidFill>
                <a:latin typeface="Arial (Body)"/>
                <a:ea typeface="+mn-ea"/>
                <a:cs typeface="+mn-cs"/>
              </a:rPr>
              <a:t> </a:t>
            </a:r>
            <a:r>
              <a:rPr lang="en-US" altLang="en-US" sz="2000" b="1" kern="1200" dirty="0" smtClean="0">
                <a:solidFill>
                  <a:srgbClr val="000000"/>
                </a:solidFill>
                <a:latin typeface="Arial (Body)"/>
                <a:ea typeface="+mn-ea"/>
                <a:cs typeface="+mn-cs"/>
              </a:rPr>
              <a:t>I</a:t>
            </a:r>
            <a:r>
              <a:rPr lang="en-US" altLang="en-US" sz="100" b="1" kern="1200" dirty="0" smtClean="0">
                <a:solidFill>
                  <a:srgbClr val="000000"/>
                </a:solidFill>
                <a:latin typeface="Arial (Body)"/>
                <a:ea typeface="+mn-ea"/>
                <a:cs typeface="+mn-cs"/>
              </a:rPr>
              <a:t> </a:t>
            </a:r>
            <a:r>
              <a:rPr lang="en-US" altLang="en-US" sz="2000" b="1" kern="1200" dirty="0" smtClean="0">
                <a:solidFill>
                  <a:srgbClr val="000000"/>
                </a:solidFill>
                <a:latin typeface="Arial (Body)"/>
                <a:ea typeface="+mn-ea"/>
                <a:cs typeface="+mn-cs"/>
              </a:rPr>
              <a:t>I (</a:t>
            </a:r>
            <a:r>
              <a:rPr lang="en-US" altLang="en-US" sz="2000" b="1" kern="1200" dirty="0">
                <a:solidFill>
                  <a:srgbClr val="000000"/>
                </a:solidFill>
                <a:latin typeface="Arial (Body)"/>
                <a:ea typeface="+mn-ea"/>
                <a:cs typeface="+mn-cs"/>
              </a:rPr>
              <a:t>American Standard Code for Information Interchange) character set </a:t>
            </a:r>
            <a:r>
              <a:rPr lang="en-US" altLang="en-US" sz="2000" kern="1200" dirty="0">
                <a:solidFill>
                  <a:srgbClr val="000000"/>
                </a:solidFill>
                <a:latin typeface="Arial (Body)"/>
                <a:ea typeface="+mn-ea"/>
                <a:cs typeface="+mn-cs"/>
              </a:rPr>
              <a:t>in which 97 represents the lowercase letter </a:t>
            </a:r>
            <a:r>
              <a:rPr lang="en-US" altLang="en-US" sz="2000" kern="1200" dirty="0">
                <a:solidFill>
                  <a:srgbClr val="000000"/>
                </a:solidFill>
                <a:latin typeface="Consolas" panose="020B0609020204030204" pitchFamily="49" charset="0"/>
                <a:ea typeface="+mn-ea"/>
                <a:cs typeface="Consolas" panose="020B0609020204030204" pitchFamily="49" charset="0"/>
              </a:rPr>
              <a:t>'a'</a:t>
            </a:r>
            <a:r>
              <a:rPr lang="en-US" altLang="en-US" sz="2000" kern="1200" dirty="0">
                <a:solidFill>
                  <a:srgbClr val="000000"/>
                </a:solidFill>
                <a:latin typeface="Arial (Body)"/>
                <a:ea typeface="+mn-ea"/>
                <a:cs typeface="+mn-cs"/>
              </a:rPr>
              <a:t>.</a:t>
            </a:r>
          </a:p>
          <a:p>
            <a:pPr lvl="0">
              <a:tabLst/>
            </a:pPr>
            <a:r>
              <a:rPr lang="en-US" altLang="en-US" sz="2000" kern="1200" dirty="0">
                <a:solidFill>
                  <a:srgbClr val="000000"/>
                </a:solidFill>
                <a:latin typeface="Arial (Body)"/>
                <a:ea typeface="+mn-ea"/>
                <a:cs typeface="+mn-cs"/>
              </a:rPr>
              <a:t>A list of the </a:t>
            </a:r>
            <a:r>
              <a:rPr lang="en-US" altLang="en-US" sz="20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I characters </a:t>
            </a:r>
            <a:r>
              <a:rPr lang="en-US" altLang="en-US" sz="2000" kern="1200" dirty="0">
                <a:solidFill>
                  <a:srgbClr val="000000"/>
                </a:solidFill>
                <a:latin typeface="Arial (Body)"/>
                <a:ea typeface="+mn-ea"/>
                <a:cs typeface="+mn-cs"/>
              </a:rPr>
              <a:t>and their decimal values is presented in Appendix B.</a:t>
            </a:r>
          </a:p>
          <a:p>
            <a:pPr lvl="0">
              <a:tabLst/>
            </a:pPr>
            <a:r>
              <a:rPr lang="en-US" altLang="en-US" sz="2000" kern="1200" dirty="0">
                <a:solidFill>
                  <a:srgbClr val="000000"/>
                </a:solidFill>
                <a:latin typeface="Arial (Body)"/>
                <a:ea typeface="+mn-ea"/>
                <a:cs typeface="+mn-cs"/>
              </a:rPr>
              <a:t>Characters can be read with </a:t>
            </a:r>
            <a:r>
              <a:rPr lang="en-US" altLang="en-US" sz="2000" kern="1200" dirty="0">
                <a:solidFill>
                  <a:srgbClr val="000000"/>
                </a:solidFill>
                <a:latin typeface="Consolas" panose="020B0609020204030204" pitchFamily="49" charset="0"/>
                <a:ea typeface="+mn-ea"/>
                <a:cs typeface="Consolas" panose="020B0609020204030204" pitchFamily="49" charset="0"/>
              </a:rPr>
              <a:t>scanf</a:t>
            </a:r>
            <a:r>
              <a:rPr lang="en-US" altLang="en-US" sz="2000" kern="1200" dirty="0">
                <a:solidFill>
                  <a:srgbClr val="000000"/>
                </a:solidFill>
                <a:latin typeface="Arial (Body)"/>
                <a:ea typeface="+mn-ea"/>
                <a:cs typeface="+mn-cs"/>
              </a:rPr>
              <a:t> by using the conversion specifier </a:t>
            </a:r>
            <a:r>
              <a:rPr lang="en-US" altLang="en-US" sz="2000" kern="1200" dirty="0">
                <a:solidFill>
                  <a:srgbClr val="000000"/>
                </a:solidFill>
                <a:latin typeface="Consolas" panose="020B0609020204030204" pitchFamily="49" charset="0"/>
                <a:ea typeface="+mn-ea"/>
                <a:cs typeface="Consolas" panose="020B0609020204030204" pitchFamily="49" charset="0"/>
              </a:rPr>
              <a:t>%</a:t>
            </a:r>
            <a:r>
              <a:rPr lang="en-US" altLang="en-US" sz="2000" kern="1200" dirty="0" smtClean="0">
                <a:solidFill>
                  <a:srgbClr val="000000"/>
                </a:solidFill>
                <a:latin typeface="Consolas" panose="020B0609020204030204" pitchFamily="49" charset="0"/>
                <a:ea typeface="+mn-ea"/>
                <a:cs typeface="Consolas" panose="020B0609020204030204" pitchFamily="49" charset="0"/>
              </a:rPr>
              <a:t>c</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a:p>
            <a:pPr lvl="0">
              <a:tabLst/>
            </a:pPr>
            <a:r>
              <a:rPr lang="en-US" altLang="en-US" sz="2000" kern="1200" dirty="0">
                <a:solidFill>
                  <a:srgbClr val="000000"/>
                </a:solidFill>
                <a:latin typeface="Arial (Body)"/>
                <a:ea typeface="+mn-ea"/>
                <a:cs typeface="+mn-cs"/>
              </a:rPr>
              <a:t>Assignments as a whole actually have a value.</a:t>
            </a:r>
          </a:p>
          <a:p>
            <a:pPr lvl="0">
              <a:tabLst/>
            </a:pPr>
            <a:r>
              <a:rPr lang="en-US" altLang="en-US" sz="2000" kern="1200" dirty="0">
                <a:solidFill>
                  <a:srgbClr val="000000"/>
                </a:solidFill>
                <a:latin typeface="Arial (Body)"/>
                <a:ea typeface="+mn-ea"/>
                <a:cs typeface="+mn-cs"/>
              </a:rPr>
              <a:t>This value is assigned to the variable on the left side of </a:t>
            </a:r>
            <a:r>
              <a:rPr lang="en-US" altLang="en-US" sz="2000" kern="1200" dirty="0">
                <a:solidFill>
                  <a:srgbClr val="000000"/>
                </a:solidFill>
                <a:latin typeface="Consolas" panose="020B0609020204030204" pitchFamily="49" charset="0"/>
                <a:ea typeface="+mn-ea"/>
                <a:cs typeface="Consolas" panose="020B0609020204030204" pitchFamily="49" charset="0"/>
              </a:rPr>
              <a:t>=</a:t>
            </a:r>
            <a:r>
              <a:rPr lang="en-US" altLang="en-US" sz="2000" kern="1200" dirty="0">
                <a:solidFill>
                  <a:srgbClr val="000000"/>
                </a:solidFill>
                <a:latin typeface="Arial (Body)"/>
                <a:ea typeface="+mn-ea"/>
                <a:cs typeface="+mn-cs"/>
              </a:rPr>
              <a:t>.</a:t>
            </a:r>
          </a:p>
          <a:p>
            <a:pPr lvl="0">
              <a:tabLst/>
            </a:pPr>
            <a:r>
              <a:rPr lang="en-US" altLang="en-US" sz="2000" kern="1200" dirty="0">
                <a:solidFill>
                  <a:srgbClr val="000000"/>
                </a:solidFill>
                <a:latin typeface="Arial (Body)"/>
                <a:ea typeface="+mn-ea"/>
                <a:cs typeface="+mn-cs"/>
              </a:rPr>
              <a:t>The value of the assignment expression </a:t>
            </a:r>
            <a:r>
              <a:rPr lang="en-US" altLang="en-US" sz="2000" kern="1200" dirty="0">
                <a:solidFill>
                  <a:srgbClr val="000000"/>
                </a:solidFill>
                <a:latin typeface="Consolas" panose="020B0609020204030204" pitchFamily="49" charset="0"/>
                <a:ea typeface="+mn-ea"/>
                <a:cs typeface="Consolas" panose="020B0609020204030204" pitchFamily="49" charset="0"/>
              </a:rPr>
              <a:t>grade =</a:t>
            </a:r>
            <a:r>
              <a:rPr lang="en-US" altLang="en-US" sz="2000" kern="1200" dirty="0">
                <a:solidFill>
                  <a:srgbClr val="000000"/>
                </a:solidFill>
                <a:latin typeface="Arial (Body)"/>
                <a:ea typeface="+mn-ea"/>
                <a:cs typeface="+mn-cs"/>
              </a:rPr>
              <a:t> </a:t>
            </a:r>
            <a:r>
              <a:rPr lang="en-US" altLang="en-US" sz="2000" kern="1200" dirty="0">
                <a:solidFill>
                  <a:srgbClr val="000000"/>
                </a:solidFill>
                <a:latin typeface="Consolas" panose="020B0609020204030204" pitchFamily="49" charset="0"/>
                <a:ea typeface="+mn-ea"/>
                <a:cs typeface="Consolas" panose="020B0609020204030204" pitchFamily="49" charset="0"/>
              </a:rPr>
              <a:t>getchar() </a:t>
            </a:r>
            <a:r>
              <a:rPr lang="en-US" altLang="en-US" sz="2000" kern="1200" dirty="0">
                <a:solidFill>
                  <a:srgbClr val="000000"/>
                </a:solidFill>
                <a:latin typeface="Arial (Body)"/>
                <a:ea typeface="+mn-ea"/>
                <a:cs typeface="+mn-cs"/>
              </a:rPr>
              <a:t>is the character that’s returned by </a:t>
            </a:r>
            <a:r>
              <a:rPr lang="en-US" altLang="en-US" sz="2000" kern="1200" dirty="0">
                <a:solidFill>
                  <a:srgbClr val="000000"/>
                </a:solidFill>
                <a:latin typeface="Consolas" panose="020B0609020204030204" pitchFamily="49" charset="0"/>
                <a:ea typeface="+mn-ea"/>
                <a:cs typeface="Consolas" panose="020B0609020204030204" pitchFamily="49" charset="0"/>
              </a:rPr>
              <a:t>getchar</a:t>
            </a:r>
            <a:r>
              <a:rPr lang="en-US" altLang="en-US" sz="2000" kern="1200" dirty="0">
                <a:solidFill>
                  <a:srgbClr val="000000"/>
                </a:solidFill>
                <a:latin typeface="Arial (Body)"/>
                <a:ea typeface="+mn-ea"/>
                <a:cs typeface="+mn-cs"/>
              </a:rPr>
              <a:t> and assigned to the variable </a:t>
            </a:r>
            <a:r>
              <a:rPr lang="en-US" altLang="en-US" sz="2000" kern="1200" dirty="0" smtClean="0">
                <a:solidFill>
                  <a:srgbClr val="000000"/>
                </a:solidFill>
                <a:latin typeface="Consolas" panose="020B0609020204030204" pitchFamily="49" charset="0"/>
                <a:ea typeface="+mn-ea"/>
                <a:cs typeface="Consolas" panose="020B0609020204030204" pitchFamily="49" charset="0"/>
              </a:rPr>
              <a:t>grade</a:t>
            </a:r>
            <a:r>
              <a:rPr lang="en-US" altLang="en-US" sz="2000" kern="1200" dirty="0" smtClean="0">
                <a:solidFill>
                  <a:srgbClr val="000000"/>
                </a:solidFill>
                <a:latin typeface="Arial (Body)"/>
                <a:ea typeface="+mn-ea"/>
                <a:cs typeface="+mn-cs"/>
              </a:rPr>
              <a:t>.</a:t>
            </a:r>
          </a:p>
        </p:txBody>
      </p:sp>
    </p:spTree>
    <p:extLst>
      <p:ext uri="{BB962C8B-B14F-4D97-AF65-F5344CB8AC3E}">
        <p14:creationId xmlns:p14="http://schemas.microsoft.com/office/powerpoint/2010/main" val="30752491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7237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(5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5126"/>
            <a:ext cx="8229600" cy="1207993"/>
          </a:xfrm>
        </p:spPr>
        <p:txBody>
          <a:bodyPr wrap="square" lIns="91425" tIns="91425" rIns="91425" bIns="91425">
            <a:spAutoFit/>
          </a:bodyPr>
          <a:lstStyle/>
          <a:p>
            <a:pPr lvl="0">
              <a:tabLst/>
            </a:pPr>
            <a:r>
              <a:rPr lang="en-US" altLang="en-US" sz="1800" kern="1200" dirty="0">
                <a:solidFill>
                  <a:srgbClr val="000000"/>
                </a:solidFill>
                <a:latin typeface="Arial (Body)"/>
                <a:ea typeface="+mn-ea"/>
                <a:cs typeface="+mn-cs"/>
              </a:rPr>
              <a:t>The fact that assignments have values can be useful for setting several variables to the same value.</a:t>
            </a:r>
          </a:p>
          <a:p>
            <a:pPr lvl="0">
              <a:tabLst/>
            </a:pPr>
            <a:r>
              <a:rPr lang="en-US" altLang="en-US" sz="1800" kern="1200" dirty="0">
                <a:solidFill>
                  <a:srgbClr val="000000"/>
                </a:solidFill>
                <a:latin typeface="Arial (Body)"/>
                <a:ea typeface="+mn-ea"/>
                <a:cs typeface="+mn-cs"/>
              </a:rPr>
              <a:t>For </a:t>
            </a:r>
            <a:r>
              <a:rPr lang="en-US" altLang="en-US" sz="1800" kern="1200" dirty="0" smtClean="0">
                <a:solidFill>
                  <a:srgbClr val="000000"/>
                </a:solidFill>
                <a:latin typeface="Arial (Body)"/>
                <a:ea typeface="+mn-ea"/>
                <a:cs typeface="+mn-cs"/>
              </a:rPr>
              <a:t>example,</a:t>
            </a:r>
            <a:endParaRPr lang="en-US" altLang="en-US" sz="1800" kern="1200" dirty="0">
              <a:solidFill>
                <a:srgbClr val="000000"/>
              </a:solidFill>
              <a:latin typeface="Arial (Body)"/>
              <a:ea typeface="+mn-ea"/>
              <a:cs typeface="+mn-cs"/>
            </a:endParaRPr>
          </a:p>
        </p:txBody>
      </p:sp>
      <p:pic>
        <p:nvPicPr>
          <p:cNvPr id="9" name="Picture 8" descr="The statement is read as follows. A equals b equals c equals 0 semicolon."/>
          <p:cNvPicPr>
            <a:picLocks noChangeAspect="1"/>
          </p:cNvPicPr>
          <p:nvPr/>
        </p:nvPicPr>
        <p:blipFill rotWithShape="1">
          <a:blip r:embed="rId2"/>
          <a:srcRect t="18470" r="3521" b="25008"/>
          <a:stretch/>
        </p:blipFill>
        <p:spPr>
          <a:xfrm>
            <a:off x="2981368" y="2838450"/>
            <a:ext cx="2124032" cy="295275"/>
          </a:xfrm>
          <a:prstGeom prst="rect">
            <a:avLst/>
          </a:prstGeom>
        </p:spPr>
      </p:pic>
      <p:sp>
        <p:nvSpPr>
          <p:cNvPr id="8" name="Content Placeholder 7"/>
          <p:cNvSpPr>
            <a:spLocks noGrp="1"/>
          </p:cNvSpPr>
          <p:nvPr>
            <p:ph sz="quarter" idx="4294967295"/>
          </p:nvPr>
        </p:nvSpPr>
        <p:spPr>
          <a:xfrm>
            <a:off x="457200" y="3187700"/>
            <a:ext cx="8229600" cy="3117850"/>
          </a:xfrm>
        </p:spPr>
        <p:txBody>
          <a:bodyPr/>
          <a:lstStyle/>
          <a:p>
            <a:pPr lvl="0" indent="-256032">
              <a:tabLst/>
            </a:pPr>
            <a:r>
              <a:rPr lang="en-US" altLang="en-US" sz="1800" kern="1200" dirty="0">
                <a:solidFill>
                  <a:srgbClr val="000000"/>
                </a:solidFill>
                <a:latin typeface="Arial (Body)"/>
              </a:rPr>
              <a:t>first evaluates the assignment </a:t>
            </a:r>
            <a:r>
              <a:rPr lang="en-US" altLang="en-US" sz="1800" kern="1200" dirty="0">
                <a:solidFill>
                  <a:srgbClr val="000000"/>
                </a:solidFill>
                <a:latin typeface="Consolas" panose="020B0609020204030204" pitchFamily="49" charset="0"/>
                <a:cs typeface="Consolas" panose="020B0609020204030204" pitchFamily="49" charset="0"/>
              </a:rPr>
              <a:t>c = 0 </a:t>
            </a:r>
            <a:r>
              <a:rPr lang="en-US" altLang="en-US" sz="1800" kern="1200" dirty="0">
                <a:solidFill>
                  <a:srgbClr val="000000"/>
                </a:solidFill>
                <a:latin typeface="Arial (Body)"/>
              </a:rPr>
              <a:t>(because the </a:t>
            </a:r>
            <a:r>
              <a:rPr lang="en-US" altLang="en-US" sz="1800" kern="1200" dirty="0">
                <a:solidFill>
                  <a:srgbClr val="000000"/>
                </a:solidFill>
                <a:latin typeface="Consolas" panose="020B0609020204030204" pitchFamily="49" charset="0"/>
                <a:cs typeface="Consolas" panose="020B0609020204030204" pitchFamily="49" charset="0"/>
              </a:rPr>
              <a:t>=</a:t>
            </a:r>
            <a:r>
              <a:rPr lang="en-US" altLang="en-US" sz="1800" kern="1200" dirty="0">
                <a:solidFill>
                  <a:srgbClr val="000000"/>
                </a:solidFill>
                <a:latin typeface="Arial (Body)"/>
              </a:rPr>
              <a:t> operator associates from right to left).</a:t>
            </a:r>
          </a:p>
          <a:p>
            <a:pPr lvl="0" indent="-256032">
              <a:tabLst/>
            </a:pPr>
            <a:r>
              <a:rPr lang="en-US" altLang="en-US" sz="1800" kern="1200" dirty="0">
                <a:solidFill>
                  <a:srgbClr val="000000"/>
                </a:solidFill>
                <a:latin typeface="Arial (Body)"/>
              </a:rPr>
              <a:t>The variable </a:t>
            </a:r>
            <a:r>
              <a:rPr lang="en-US" altLang="en-US" sz="1800" kern="1200" dirty="0">
                <a:solidFill>
                  <a:srgbClr val="000000"/>
                </a:solidFill>
                <a:latin typeface="Consolas" panose="020B0609020204030204" pitchFamily="49" charset="0"/>
                <a:cs typeface="Consolas" panose="020B0609020204030204" pitchFamily="49" charset="0"/>
              </a:rPr>
              <a:t>b</a:t>
            </a:r>
            <a:r>
              <a:rPr lang="en-US" altLang="en-US" sz="1800" kern="1200" dirty="0">
                <a:solidFill>
                  <a:srgbClr val="000000"/>
                </a:solidFill>
                <a:latin typeface="Arial (Body)"/>
              </a:rPr>
              <a:t> is then assigned the value of the assignment </a:t>
            </a:r>
            <a:r>
              <a:rPr lang="en-US" altLang="en-US" sz="1800" kern="1200" dirty="0">
                <a:solidFill>
                  <a:srgbClr val="000000"/>
                </a:solidFill>
                <a:latin typeface="Consolas" panose="020B0609020204030204" pitchFamily="49" charset="0"/>
                <a:cs typeface="Consolas" panose="020B0609020204030204" pitchFamily="49" charset="0"/>
              </a:rPr>
              <a:t>c = 0 </a:t>
            </a:r>
            <a:r>
              <a:rPr lang="en-US" altLang="en-US" sz="1800" kern="1200" dirty="0">
                <a:solidFill>
                  <a:srgbClr val="000000"/>
                </a:solidFill>
                <a:latin typeface="Arial (Body)"/>
              </a:rPr>
              <a:t>(which is 0).</a:t>
            </a:r>
          </a:p>
          <a:p>
            <a:pPr lvl="0" indent="-256032">
              <a:tabLst/>
            </a:pPr>
            <a:r>
              <a:rPr lang="en-US" altLang="en-US" sz="1800" kern="1200" dirty="0">
                <a:solidFill>
                  <a:srgbClr val="000000"/>
                </a:solidFill>
                <a:latin typeface="Arial (Body)"/>
              </a:rPr>
              <a:t>Then, the variable </a:t>
            </a:r>
            <a:r>
              <a:rPr lang="en-US" altLang="en-US" sz="1800" kern="1200" dirty="0">
                <a:solidFill>
                  <a:srgbClr val="000000"/>
                </a:solidFill>
                <a:latin typeface="Consolas" panose="020B0609020204030204" pitchFamily="49" charset="0"/>
                <a:cs typeface="Consolas" panose="020B0609020204030204" pitchFamily="49" charset="0"/>
              </a:rPr>
              <a:t>a</a:t>
            </a:r>
            <a:r>
              <a:rPr lang="en-US" altLang="en-US" sz="1800" kern="1200" dirty="0">
                <a:solidFill>
                  <a:srgbClr val="000000"/>
                </a:solidFill>
                <a:latin typeface="Arial (Body)"/>
              </a:rPr>
              <a:t> is assigned the value of the assignment </a:t>
            </a:r>
            <a:r>
              <a:rPr lang="en-US" altLang="en-US" sz="1800" kern="1200" dirty="0">
                <a:solidFill>
                  <a:srgbClr val="000000"/>
                </a:solidFill>
                <a:latin typeface="Consolas" panose="020B0609020204030204" pitchFamily="49" charset="0"/>
                <a:cs typeface="Consolas" panose="020B0609020204030204" pitchFamily="49" charset="0"/>
              </a:rPr>
              <a:t>b = (c = 0) </a:t>
            </a:r>
            <a:r>
              <a:rPr lang="en-US" altLang="en-US" sz="1800" kern="1200" dirty="0">
                <a:solidFill>
                  <a:srgbClr val="000000"/>
                </a:solidFill>
                <a:latin typeface="Arial (Body)"/>
              </a:rPr>
              <a:t>(which is also 0).</a:t>
            </a:r>
          </a:p>
          <a:p>
            <a:pPr lvl="0" indent="-256032">
              <a:tabLst/>
            </a:pPr>
            <a:r>
              <a:rPr lang="en-US" altLang="en-US" sz="1800" kern="1200" dirty="0">
                <a:solidFill>
                  <a:srgbClr val="000000"/>
                </a:solidFill>
                <a:latin typeface="Arial (Body)"/>
              </a:rPr>
              <a:t>In the program, the value of the assignment </a:t>
            </a:r>
            <a:r>
              <a:rPr lang="en-US" altLang="en-US" sz="1800" kern="1200" dirty="0">
                <a:solidFill>
                  <a:srgbClr val="000000"/>
                </a:solidFill>
                <a:latin typeface="Consolas" panose="020B0609020204030204" pitchFamily="49" charset="0"/>
                <a:cs typeface="Consolas" panose="020B0609020204030204" pitchFamily="49" charset="0"/>
              </a:rPr>
              <a:t>grade =</a:t>
            </a:r>
            <a:r>
              <a:rPr lang="en-US" altLang="en-US" sz="1800" kern="1200" dirty="0">
                <a:solidFill>
                  <a:srgbClr val="000000"/>
                </a:solidFill>
                <a:latin typeface="Arial (Body)"/>
              </a:rPr>
              <a:t> </a:t>
            </a:r>
            <a:r>
              <a:rPr lang="en-US" altLang="en-US" sz="1800" kern="1200" dirty="0">
                <a:solidFill>
                  <a:srgbClr val="000000"/>
                </a:solidFill>
                <a:latin typeface="Consolas" panose="020B0609020204030204" pitchFamily="49" charset="0"/>
                <a:cs typeface="Consolas" panose="020B0609020204030204" pitchFamily="49" charset="0"/>
              </a:rPr>
              <a:t>getchar() </a:t>
            </a:r>
            <a:r>
              <a:rPr lang="en-US" altLang="en-US" sz="1800" kern="1200" dirty="0">
                <a:solidFill>
                  <a:srgbClr val="000000"/>
                </a:solidFill>
                <a:latin typeface="Arial (Body)"/>
              </a:rPr>
              <a:t>is compared with the value of </a:t>
            </a:r>
            <a:r>
              <a:rPr lang="en-US" altLang="en-US" sz="1800" kern="1200" dirty="0">
                <a:solidFill>
                  <a:srgbClr val="000000"/>
                </a:solidFill>
                <a:latin typeface="Consolas" panose="020B0609020204030204" pitchFamily="49" charset="0"/>
                <a:cs typeface="Consolas" panose="020B0609020204030204" pitchFamily="49" charset="0"/>
              </a:rPr>
              <a:t>E</a:t>
            </a:r>
            <a:r>
              <a:rPr lang="en-US" altLang="en-US" sz="100" kern="1200" dirty="0">
                <a:solidFill>
                  <a:srgbClr val="000000"/>
                </a:solidFill>
                <a:latin typeface="Consolas" panose="020B0609020204030204" pitchFamily="49" charset="0"/>
                <a:cs typeface="Consolas" panose="020B0609020204030204" pitchFamily="49" charset="0"/>
              </a:rPr>
              <a:t> </a:t>
            </a:r>
            <a:r>
              <a:rPr lang="en-US" altLang="en-US" sz="1800" kern="1200" dirty="0">
                <a:solidFill>
                  <a:srgbClr val="000000"/>
                </a:solidFill>
                <a:latin typeface="Consolas" panose="020B0609020204030204" pitchFamily="49" charset="0"/>
                <a:cs typeface="Consolas" panose="020B0609020204030204" pitchFamily="49" charset="0"/>
              </a:rPr>
              <a:t>O</a:t>
            </a:r>
            <a:r>
              <a:rPr lang="en-US" altLang="en-US" sz="100" kern="1200" dirty="0">
                <a:solidFill>
                  <a:srgbClr val="000000"/>
                </a:solidFill>
                <a:latin typeface="Consolas" panose="020B0609020204030204" pitchFamily="49" charset="0"/>
                <a:cs typeface="Consolas" panose="020B0609020204030204" pitchFamily="49" charset="0"/>
              </a:rPr>
              <a:t> </a:t>
            </a:r>
            <a:r>
              <a:rPr lang="en-US" altLang="en-US" sz="1800" kern="1200" dirty="0">
                <a:solidFill>
                  <a:srgbClr val="000000"/>
                </a:solidFill>
                <a:latin typeface="Consolas" panose="020B0609020204030204" pitchFamily="49" charset="0"/>
                <a:cs typeface="Consolas" panose="020B0609020204030204" pitchFamily="49" charset="0"/>
              </a:rPr>
              <a:t>F </a:t>
            </a:r>
            <a:r>
              <a:rPr lang="en-US" altLang="en-US" sz="1800" kern="1200" dirty="0">
                <a:solidFill>
                  <a:srgbClr val="000000"/>
                </a:solidFill>
                <a:latin typeface="Arial (Body)"/>
              </a:rPr>
              <a:t>(a symbol whose acronym stands for “end of file</a:t>
            </a:r>
            <a:r>
              <a:rPr lang="en-US" altLang="en-US" sz="1800" kern="1200" dirty="0" smtClean="0">
                <a:solidFill>
                  <a:srgbClr val="000000"/>
                </a:solidFill>
                <a:latin typeface="Arial (Body)"/>
              </a:rPr>
              <a:t>”).</a:t>
            </a:r>
            <a:endParaRPr lang="en-US" altLang="en-US" sz="1800" kern="1200" dirty="0">
              <a:solidFill>
                <a:srgbClr val="000000"/>
              </a:solidFill>
              <a:latin typeface="Arial (Body)"/>
            </a:endParaRPr>
          </a:p>
        </p:txBody>
      </p:sp>
    </p:spTree>
    <p:extLst>
      <p:ext uri="{BB962C8B-B14F-4D97-AF65-F5344CB8AC3E}">
        <p14:creationId xmlns:p14="http://schemas.microsoft.com/office/powerpoint/2010/main" val="19704600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4.2 Iteration Essentials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In counter-controlled iteration, a </a:t>
            </a:r>
            <a:r>
              <a:rPr lang="en-US" altLang="en-US" sz="2400" b="1" kern="1200" dirty="0">
                <a:solidFill>
                  <a:srgbClr val="000000"/>
                </a:solidFill>
                <a:latin typeface="Arial (Body)"/>
                <a:ea typeface="+mn-ea"/>
                <a:cs typeface="+mn-cs"/>
              </a:rPr>
              <a:t>control variable </a:t>
            </a:r>
            <a:r>
              <a:rPr lang="en-US" altLang="en-US" sz="2400" kern="1200" dirty="0">
                <a:solidFill>
                  <a:srgbClr val="000000"/>
                </a:solidFill>
                <a:latin typeface="Arial (Body)"/>
                <a:ea typeface="+mn-ea"/>
                <a:cs typeface="+mn-cs"/>
              </a:rPr>
              <a:t>is used to count the number of iterations.</a:t>
            </a:r>
          </a:p>
          <a:p>
            <a:pPr lvl="0">
              <a:tabLst/>
            </a:pPr>
            <a:r>
              <a:rPr lang="en-US" altLang="en-US" sz="2400" kern="1200" dirty="0">
                <a:solidFill>
                  <a:srgbClr val="000000"/>
                </a:solidFill>
                <a:latin typeface="Arial (Body)"/>
                <a:ea typeface="+mn-ea"/>
                <a:cs typeface="+mn-cs"/>
              </a:rPr>
              <a:t>The control variable is incremented (usually by 1) each time the group of instructions is performed.</a:t>
            </a:r>
          </a:p>
          <a:p>
            <a:pPr lvl="0">
              <a:tabLst/>
            </a:pPr>
            <a:r>
              <a:rPr lang="en-US" altLang="en-US" sz="2400" kern="1200" dirty="0">
                <a:solidFill>
                  <a:srgbClr val="000000"/>
                </a:solidFill>
                <a:latin typeface="Arial (Body)"/>
                <a:ea typeface="+mn-ea"/>
                <a:cs typeface="+mn-cs"/>
              </a:rPr>
              <a:t>When the value of the control variable indicates that the correct number of iterations has been performed, the loop terminates and execution continues with the statement after the iteration statement.</a:t>
            </a:r>
          </a:p>
        </p:txBody>
      </p:sp>
    </p:spTree>
    <p:extLst>
      <p:ext uri="{BB962C8B-B14F-4D97-AF65-F5344CB8AC3E}">
        <p14:creationId xmlns:p14="http://schemas.microsoft.com/office/powerpoint/2010/main" val="24260918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032171"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(6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147259"/>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We use </a:t>
            </a:r>
            <a:r>
              <a:rPr lang="en-US" altLang="en-US" sz="2200" kern="1200" dirty="0" smtClean="0">
                <a:solidFill>
                  <a:srgbClr val="000000"/>
                </a:solidFill>
                <a:latin typeface="Consolas" panose="020B0609020204030204" pitchFamily="49" charset="0"/>
                <a:ea typeface="+mn-ea"/>
                <a:cs typeface="Consolas" panose="020B0609020204030204" pitchFamily="49" charset="0"/>
              </a:rPr>
              <a:t>E</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200" kern="1200" dirty="0" smtClean="0">
                <a:solidFill>
                  <a:srgbClr val="000000"/>
                </a:solidFill>
                <a:latin typeface="Consolas" panose="020B0609020204030204" pitchFamily="49" charset="0"/>
                <a:ea typeface="+mn-ea"/>
                <a:cs typeface="Consolas" panose="020B0609020204030204" pitchFamily="49" charset="0"/>
              </a:rPr>
              <a:t>O</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200" kern="1200" dirty="0" smtClean="0">
                <a:solidFill>
                  <a:srgbClr val="000000"/>
                </a:solidFill>
                <a:latin typeface="Consolas" panose="020B0609020204030204" pitchFamily="49" charset="0"/>
                <a:ea typeface="+mn-ea"/>
                <a:cs typeface="Consolas" panose="020B0609020204030204" pitchFamily="49" charset="0"/>
              </a:rPr>
              <a:t>F </a:t>
            </a:r>
            <a:r>
              <a:rPr lang="en-US" altLang="en-US" sz="2200" kern="1200" dirty="0" smtClean="0">
                <a:solidFill>
                  <a:srgbClr val="000000"/>
                </a:solidFill>
                <a:latin typeface="Arial (Body)"/>
                <a:ea typeface="+mn-ea"/>
                <a:cs typeface="+mn-cs"/>
              </a:rPr>
              <a:t>(</a:t>
            </a:r>
            <a:r>
              <a:rPr lang="en-US" altLang="en-US" sz="2200" kern="1200" dirty="0">
                <a:solidFill>
                  <a:srgbClr val="000000"/>
                </a:solidFill>
                <a:latin typeface="Arial (Body)"/>
                <a:ea typeface="+mn-ea"/>
                <a:cs typeface="+mn-cs"/>
              </a:rPr>
              <a:t>which normally has the value </a:t>
            </a:r>
            <a:r>
              <a:rPr lang="en-US" altLang="en-US" sz="2200" kern="1200" dirty="0" smtClean="0">
                <a:solidFill>
                  <a:srgbClr val="000000"/>
                </a:solidFill>
                <a:latin typeface="Arial (Body)"/>
              </a:rPr>
              <a:t>−</a:t>
            </a:r>
            <a:r>
              <a:rPr lang="en-US" altLang="en-US" sz="2200" kern="1200" dirty="0" smtClean="0">
                <a:solidFill>
                  <a:srgbClr val="000000"/>
                </a:solidFill>
                <a:latin typeface="Consolas" panose="020B0609020204030204" pitchFamily="49" charset="0"/>
                <a:ea typeface="+mn-ea"/>
                <a:cs typeface="Consolas" panose="020B0609020204030204" pitchFamily="49" charset="0"/>
              </a:rPr>
              <a:t>1</a:t>
            </a:r>
            <a:r>
              <a:rPr lang="en-US" altLang="en-US" sz="2200" kern="1200" dirty="0">
                <a:solidFill>
                  <a:srgbClr val="000000"/>
                </a:solidFill>
                <a:latin typeface="Arial (Body)"/>
                <a:ea typeface="+mn-ea"/>
                <a:cs typeface="+mn-cs"/>
              </a:rPr>
              <a:t>) as the sentinel value.</a:t>
            </a:r>
          </a:p>
          <a:p>
            <a:pPr lvl="0">
              <a:tabLst/>
            </a:pPr>
            <a:r>
              <a:rPr lang="en-US" altLang="en-US" sz="2200" kern="1200" dirty="0">
                <a:solidFill>
                  <a:srgbClr val="000000"/>
                </a:solidFill>
                <a:latin typeface="Arial (Body)"/>
                <a:ea typeface="+mn-ea"/>
                <a:cs typeface="+mn-cs"/>
              </a:rPr>
              <a:t>The user types a system-dependent keystroke combination to mean “end of file”—i.e., “I have no more data to enter.” </a:t>
            </a:r>
            <a:r>
              <a:rPr lang="en-US" altLang="en-US" sz="2200" kern="1200" dirty="0" smtClean="0">
                <a:solidFill>
                  <a:srgbClr val="000000"/>
                </a:solidFill>
                <a:latin typeface="Consolas" panose="020B0609020204030204" pitchFamily="49" charset="0"/>
                <a:ea typeface="+mn-ea"/>
                <a:cs typeface="Consolas" panose="020B0609020204030204" pitchFamily="49" charset="0"/>
              </a:rPr>
              <a:t>E</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200" kern="1200" dirty="0" smtClean="0">
                <a:solidFill>
                  <a:srgbClr val="000000"/>
                </a:solidFill>
                <a:latin typeface="Consolas" panose="020B0609020204030204" pitchFamily="49" charset="0"/>
                <a:ea typeface="+mn-ea"/>
                <a:cs typeface="Consolas" panose="020B0609020204030204" pitchFamily="49" charset="0"/>
              </a:rPr>
              <a:t>O</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200" kern="1200" dirty="0" smtClean="0">
                <a:solidFill>
                  <a:srgbClr val="000000"/>
                </a:solidFill>
                <a:latin typeface="Consolas" panose="020B0609020204030204" pitchFamily="49" charset="0"/>
                <a:ea typeface="+mn-ea"/>
                <a:cs typeface="Consolas" panose="020B0609020204030204" pitchFamily="49" charset="0"/>
              </a:rPr>
              <a:t>F </a:t>
            </a:r>
            <a:r>
              <a:rPr lang="en-US" altLang="en-US" sz="2200" kern="1200" dirty="0" smtClean="0">
                <a:solidFill>
                  <a:srgbClr val="000000"/>
                </a:solidFill>
                <a:latin typeface="Arial (Body)"/>
                <a:ea typeface="+mn-ea"/>
                <a:cs typeface="+mn-cs"/>
              </a:rPr>
              <a:t>is </a:t>
            </a:r>
            <a:r>
              <a:rPr lang="en-US" altLang="en-US" sz="2200" kern="1200" dirty="0">
                <a:solidFill>
                  <a:srgbClr val="000000"/>
                </a:solidFill>
                <a:latin typeface="Arial (Body)"/>
                <a:ea typeface="+mn-ea"/>
                <a:cs typeface="+mn-cs"/>
              </a:rPr>
              <a:t>a symbolic integer constant defined in the </a:t>
            </a:r>
            <a:r>
              <a:rPr lang="en-US" altLang="en-US" sz="2200" kern="1200" dirty="0">
                <a:solidFill>
                  <a:srgbClr val="000000"/>
                </a:solidFill>
                <a:latin typeface="Consolas" panose="020B0609020204030204" pitchFamily="49" charset="0"/>
                <a:ea typeface="+mn-ea"/>
                <a:cs typeface="Consolas" panose="020B0609020204030204" pitchFamily="49" charset="0"/>
              </a:rPr>
              <a:t>&lt;stdio.h&gt; </a:t>
            </a:r>
            <a:r>
              <a:rPr lang="en-US" altLang="en-US" sz="2200" kern="1200" dirty="0">
                <a:solidFill>
                  <a:srgbClr val="000000"/>
                </a:solidFill>
                <a:latin typeface="Arial (Body)"/>
                <a:ea typeface="+mn-ea"/>
                <a:cs typeface="+mn-cs"/>
              </a:rPr>
              <a:t>header (we’ll see in Chapter 6 how symbolic constants are defined).</a:t>
            </a:r>
          </a:p>
          <a:p>
            <a:pPr lvl="0">
              <a:tabLst/>
            </a:pPr>
            <a:r>
              <a:rPr lang="en-US" altLang="en-US" sz="2200" kern="1200" dirty="0">
                <a:solidFill>
                  <a:srgbClr val="000000"/>
                </a:solidFill>
                <a:latin typeface="Arial (Body)"/>
                <a:ea typeface="+mn-ea"/>
                <a:cs typeface="+mn-cs"/>
              </a:rPr>
              <a:t>If the value assigned to </a:t>
            </a:r>
            <a:r>
              <a:rPr lang="en-US" altLang="en-US" sz="2200" kern="1200" dirty="0">
                <a:solidFill>
                  <a:srgbClr val="000000"/>
                </a:solidFill>
                <a:latin typeface="Consolas" panose="020B0609020204030204" pitchFamily="49" charset="0"/>
                <a:ea typeface="+mn-ea"/>
                <a:cs typeface="Consolas" panose="020B0609020204030204" pitchFamily="49" charset="0"/>
              </a:rPr>
              <a:t>grade</a:t>
            </a:r>
            <a:r>
              <a:rPr lang="en-US" altLang="en-US" sz="2200" kern="1200" dirty="0">
                <a:solidFill>
                  <a:srgbClr val="000000"/>
                </a:solidFill>
                <a:latin typeface="Arial (Body)"/>
                <a:ea typeface="+mn-ea"/>
                <a:cs typeface="+mn-cs"/>
              </a:rPr>
              <a:t> is equal to </a:t>
            </a:r>
            <a:r>
              <a:rPr lang="en-US" altLang="en-US" sz="2200" kern="1200" dirty="0" smtClean="0">
                <a:solidFill>
                  <a:srgbClr val="000000"/>
                </a:solidFill>
                <a:latin typeface="Consolas" panose="020B0609020204030204" pitchFamily="49" charset="0"/>
                <a:ea typeface="+mn-ea"/>
                <a:cs typeface="Consolas" panose="020B0609020204030204" pitchFamily="49" charset="0"/>
              </a:rPr>
              <a:t>E</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200" kern="1200" dirty="0" smtClean="0">
                <a:solidFill>
                  <a:srgbClr val="000000"/>
                </a:solidFill>
                <a:latin typeface="Consolas" panose="020B0609020204030204" pitchFamily="49" charset="0"/>
                <a:ea typeface="+mn-ea"/>
                <a:cs typeface="Consolas" panose="020B0609020204030204" pitchFamily="49" charset="0"/>
              </a:rPr>
              <a:t>O</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200" kern="1200" dirty="0" smtClean="0">
                <a:solidFill>
                  <a:srgbClr val="000000"/>
                </a:solidFill>
                <a:latin typeface="Consolas" panose="020B0609020204030204" pitchFamily="49" charset="0"/>
                <a:ea typeface="+mn-ea"/>
                <a:cs typeface="Consolas" panose="020B0609020204030204" pitchFamily="49" charset="0"/>
              </a:rPr>
              <a:t>F</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the program terminates.</a:t>
            </a:r>
          </a:p>
          <a:p>
            <a:pPr lvl="0">
              <a:tabLst/>
            </a:pPr>
            <a:r>
              <a:rPr lang="en-US" altLang="en-US" sz="2200" kern="1200" dirty="0">
                <a:solidFill>
                  <a:srgbClr val="000000"/>
                </a:solidFill>
                <a:latin typeface="Arial (Body)"/>
                <a:ea typeface="+mn-ea"/>
                <a:cs typeface="+mn-cs"/>
              </a:rPr>
              <a:t>We’ve chosen to represent characters in this program as </a:t>
            </a:r>
            <a:r>
              <a:rPr lang="en-US" altLang="en-US" sz="2200" kern="1200" dirty="0">
                <a:solidFill>
                  <a:srgbClr val="000000"/>
                </a:solidFill>
                <a:latin typeface="Consolas" panose="020B0609020204030204" pitchFamily="49" charset="0"/>
                <a:ea typeface="+mn-ea"/>
                <a:cs typeface="Consolas" panose="020B0609020204030204" pitchFamily="49" charset="0"/>
              </a:rPr>
              <a:t>ints</a:t>
            </a:r>
            <a:r>
              <a:rPr lang="en-US" altLang="en-US" sz="2200" kern="1200" dirty="0">
                <a:solidFill>
                  <a:srgbClr val="000000"/>
                </a:solidFill>
                <a:latin typeface="Arial (Body)"/>
                <a:ea typeface="+mn-ea"/>
                <a:cs typeface="+mn-cs"/>
              </a:rPr>
              <a:t> because </a:t>
            </a:r>
            <a:r>
              <a:rPr lang="en-US" altLang="en-US" sz="2200" kern="1200" dirty="0" smtClean="0">
                <a:solidFill>
                  <a:srgbClr val="000000"/>
                </a:solidFill>
                <a:latin typeface="Consolas" panose="020B0609020204030204" pitchFamily="49" charset="0"/>
                <a:ea typeface="+mn-ea"/>
                <a:cs typeface="Consolas" panose="020B0609020204030204" pitchFamily="49" charset="0"/>
              </a:rPr>
              <a:t>E</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200" kern="1200" dirty="0" smtClean="0">
                <a:solidFill>
                  <a:srgbClr val="000000"/>
                </a:solidFill>
                <a:latin typeface="Consolas" panose="020B0609020204030204" pitchFamily="49" charset="0"/>
                <a:ea typeface="+mn-ea"/>
                <a:cs typeface="Consolas" panose="020B0609020204030204" pitchFamily="49" charset="0"/>
              </a:rPr>
              <a:t>O</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200" kern="1200" dirty="0" smtClean="0">
                <a:solidFill>
                  <a:srgbClr val="000000"/>
                </a:solidFill>
                <a:latin typeface="Consolas" panose="020B0609020204030204" pitchFamily="49" charset="0"/>
                <a:ea typeface="+mn-ea"/>
                <a:cs typeface="Consolas" panose="020B0609020204030204" pitchFamily="49" charset="0"/>
              </a:rPr>
              <a:t>F </a:t>
            </a:r>
            <a:r>
              <a:rPr lang="en-US" altLang="en-US" sz="2200" kern="1200" dirty="0" smtClean="0">
                <a:solidFill>
                  <a:srgbClr val="000000"/>
                </a:solidFill>
                <a:latin typeface="Arial (Body)"/>
                <a:ea typeface="+mn-ea"/>
                <a:cs typeface="+mn-cs"/>
              </a:rPr>
              <a:t>has </a:t>
            </a:r>
            <a:r>
              <a:rPr lang="en-US" altLang="en-US" sz="2200" kern="1200" dirty="0">
                <a:solidFill>
                  <a:srgbClr val="000000"/>
                </a:solidFill>
                <a:latin typeface="Arial (Body)"/>
                <a:ea typeface="+mn-ea"/>
                <a:cs typeface="+mn-cs"/>
              </a:rPr>
              <a:t>an integer value (normally </a:t>
            </a:r>
            <a:r>
              <a:rPr lang="en-US" altLang="en-US" sz="2200" kern="1200" dirty="0" smtClean="0">
                <a:solidFill>
                  <a:srgbClr val="000000"/>
                </a:solidFill>
                <a:latin typeface="Arial (Body)"/>
              </a:rPr>
              <a:t>−</a:t>
            </a:r>
            <a:r>
              <a:rPr lang="en-US" altLang="en-US" sz="2200" kern="1200" dirty="0" smtClean="0">
                <a:solidFill>
                  <a:srgbClr val="000000"/>
                </a:solidFill>
                <a:latin typeface="Consolas" panose="020B0609020204030204" pitchFamily="49" charset="0"/>
                <a:ea typeface="+mn-ea"/>
                <a:cs typeface="Consolas" panose="020B0609020204030204" pitchFamily="49" charset="0"/>
              </a:rPr>
              <a:t>1</a:t>
            </a:r>
            <a:r>
              <a:rPr lang="en-US" altLang="en-US" sz="2200" kern="1200" dirty="0">
                <a:solidFill>
                  <a:srgbClr val="000000"/>
                </a:solidFill>
                <a:latin typeface="Arial (Body)"/>
                <a:ea typeface="+mn-ea"/>
                <a:cs typeface="+mn-cs"/>
              </a:rPr>
              <a:t>).</a:t>
            </a:r>
          </a:p>
        </p:txBody>
      </p:sp>
    </p:spTree>
    <p:extLst>
      <p:ext uri="{BB962C8B-B14F-4D97-AF65-F5344CB8AC3E}">
        <p14:creationId xmlns:p14="http://schemas.microsoft.com/office/powerpoint/2010/main" val="21971875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Portability Tip 4.1</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p:txBody>
          <a:bodyPr/>
          <a:lstStyle/>
          <a:p>
            <a:pPr marL="0" indent="0">
              <a:buNone/>
            </a:pPr>
            <a:r>
              <a:rPr lang="en-US" sz="2400" dirty="0">
                <a:latin typeface="+mn-lt"/>
              </a:rPr>
              <a:t>The keystroke combinations for entering </a:t>
            </a:r>
            <a:r>
              <a:rPr lang="en-US" sz="2400" dirty="0" smtClean="0">
                <a:latin typeface="Consolas" panose="020B0609020204030204" pitchFamily="49" charset="0"/>
                <a:cs typeface="Consolas" panose="020B0609020204030204" pitchFamily="49" charset="0"/>
              </a:rPr>
              <a:t>E</a:t>
            </a:r>
            <a:r>
              <a:rPr lang="en-US" sz="1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O</a:t>
            </a:r>
            <a:r>
              <a:rPr lang="en-US" sz="100"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F </a:t>
            </a:r>
            <a:r>
              <a:rPr lang="en-US" sz="2400" dirty="0">
                <a:latin typeface="+mn-lt"/>
              </a:rPr>
              <a:t>(end of file) are system dependent.</a:t>
            </a:r>
          </a:p>
        </p:txBody>
      </p:sp>
    </p:spTree>
    <p:extLst>
      <p:ext uri="{BB962C8B-B14F-4D97-AF65-F5344CB8AC3E}">
        <p14:creationId xmlns:p14="http://schemas.microsoft.com/office/powerpoint/2010/main" val="38533390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cs typeface="Times New Roman" panose="02020603050405020304" pitchFamily="18" charset="0"/>
              </a:rPr>
              <a:t>Portability Tip </a:t>
            </a:r>
            <a:r>
              <a:rPr lang="en-US" dirty="0" smtClean="0">
                <a:solidFill>
                  <a:schemeClr val="tx2"/>
                </a:solidFill>
                <a:latin typeface="Times New Roman" panose="02020603050405020304" pitchFamily="18" charset="0"/>
                <a:cs typeface="Times New Roman" panose="02020603050405020304" pitchFamily="18" charset="0"/>
              </a:rPr>
              <a:t>4.2</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2031295"/>
          </a:xfrm>
        </p:spPr>
        <p:txBody>
          <a:bodyPr wrap="square" lIns="91425" tIns="91425" rIns="91425" bIns="91425">
            <a:spAutoFit/>
          </a:bodyPr>
          <a:lstStyle/>
          <a:p>
            <a:pPr marL="0" marR="67945" indent="0" eaLnBrk="0" hangingPunct="0">
              <a:spcBef>
                <a:spcPts val="225"/>
              </a:spcBef>
              <a:buNone/>
            </a:pPr>
            <a:r>
              <a:rPr lang="en-US" sz="2400" dirty="0" smtClean="0">
                <a:solidFill>
                  <a:srgbClr val="000000"/>
                </a:solidFill>
                <a:latin typeface="Arial (Body)"/>
                <a:ea typeface="Times New Roman" panose="02020603050405020304" pitchFamily="18" charset="0"/>
              </a:rPr>
              <a:t>Testing for </a:t>
            </a:r>
            <a:r>
              <a:rPr lang="en-US" sz="2400" dirty="0">
                <a:solidFill>
                  <a:srgbClr val="000000"/>
                </a:solidFill>
                <a:latin typeface="Arial (Body)"/>
                <a:ea typeface="Times New Roman" panose="02020603050405020304" pitchFamily="18" charset="0"/>
              </a:rPr>
              <a:t>the symbolic </a:t>
            </a:r>
            <a:r>
              <a:rPr lang="en-US" sz="2400" dirty="0" smtClean="0">
                <a:solidFill>
                  <a:srgbClr val="000000"/>
                </a:solidFill>
                <a:latin typeface="Arial (Body)"/>
                <a:ea typeface="Times New Roman" panose="02020603050405020304" pitchFamily="18" charset="0"/>
              </a:rPr>
              <a:t>constant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E</a:t>
            </a:r>
            <a:r>
              <a:rPr lang="en-US" sz="1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O</a:t>
            </a:r>
            <a:r>
              <a:rPr lang="en-US" sz="1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rather than </a:t>
            </a:r>
            <a:r>
              <a:rPr lang="en-US" altLang="en-US" sz="2400" kern="1200" dirty="0" smtClean="0">
                <a:solidFill>
                  <a:srgbClr val="000000"/>
                </a:solidFill>
                <a:latin typeface="Arial (Body)"/>
              </a:rPr>
              <a:t>−</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1</a:t>
            </a:r>
            <a:r>
              <a:rPr lang="en-US" sz="2400" dirty="0">
                <a:solidFill>
                  <a:srgbClr val="000000"/>
                </a:solidFill>
                <a:latin typeface="Arial (Body)"/>
                <a:ea typeface="Times New Roman" panose="02020603050405020304" pitchFamily="18" charset="0"/>
              </a:rPr>
              <a:t>) makes programs more portable. The </a:t>
            </a:r>
            <a:r>
              <a:rPr lang="en-US" sz="2400" dirty="0" smtClean="0">
                <a:solidFill>
                  <a:srgbClr val="000000"/>
                </a:solidFill>
                <a:latin typeface="Arial (Body)"/>
                <a:ea typeface="Times New Roman" panose="02020603050405020304" pitchFamily="18" charset="0"/>
              </a:rPr>
              <a:t>C standard </a:t>
            </a:r>
            <a:r>
              <a:rPr lang="en-US" sz="2400" dirty="0">
                <a:solidFill>
                  <a:srgbClr val="000000"/>
                </a:solidFill>
                <a:latin typeface="Arial (Body)"/>
                <a:ea typeface="Times New Roman" panose="02020603050405020304" pitchFamily="18" charset="0"/>
              </a:rPr>
              <a:t>states that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E</a:t>
            </a:r>
            <a:r>
              <a:rPr lang="en-US" sz="1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O</a:t>
            </a:r>
            <a:r>
              <a:rPr lang="en-US" sz="1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 </a:t>
            </a:r>
            <a:r>
              <a:rPr lang="en-US" sz="2400" dirty="0" smtClean="0">
                <a:solidFill>
                  <a:srgbClr val="000000"/>
                </a:solidFill>
                <a:latin typeface="Arial (Body)"/>
                <a:ea typeface="Times New Roman" panose="02020603050405020304" pitchFamily="18" charset="0"/>
              </a:rPr>
              <a:t>is </a:t>
            </a:r>
            <a:r>
              <a:rPr lang="en-US" sz="2400" dirty="0">
                <a:solidFill>
                  <a:srgbClr val="000000"/>
                </a:solidFill>
                <a:latin typeface="Arial (Body)"/>
                <a:ea typeface="Times New Roman" panose="02020603050405020304" pitchFamily="18" charset="0"/>
              </a:rPr>
              <a:t>a negative integral value (but not necessarily </a:t>
            </a:r>
            <a:r>
              <a:rPr lang="en-US" altLang="en-US" sz="2400" kern="1200" dirty="0" smtClean="0">
                <a:solidFill>
                  <a:srgbClr val="000000"/>
                </a:solidFill>
                <a:latin typeface="Arial (Body)"/>
              </a:rPr>
              <a:t>−</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1</a:t>
            </a:r>
            <a:r>
              <a:rPr lang="en-US" sz="2400" dirty="0">
                <a:solidFill>
                  <a:srgbClr val="000000"/>
                </a:solidFill>
                <a:latin typeface="Arial (Body)"/>
                <a:ea typeface="Times New Roman" panose="02020603050405020304" pitchFamily="18" charset="0"/>
              </a:rPr>
              <a:t>) . Thus,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E</a:t>
            </a:r>
            <a:r>
              <a:rPr lang="en-US" sz="1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O</a:t>
            </a:r>
            <a:r>
              <a:rPr lang="en-US" sz="1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F </a:t>
            </a:r>
            <a:r>
              <a:rPr lang="en-US" sz="2400" dirty="0" smtClean="0">
                <a:solidFill>
                  <a:srgbClr val="000000"/>
                </a:solidFill>
                <a:latin typeface="Arial (Body)"/>
                <a:ea typeface="Times New Roman" panose="02020603050405020304" pitchFamily="18" charset="0"/>
              </a:rPr>
              <a:t>could </a:t>
            </a:r>
            <a:r>
              <a:rPr lang="en-US" sz="2400" dirty="0">
                <a:solidFill>
                  <a:srgbClr val="000000"/>
                </a:solidFill>
                <a:latin typeface="Arial (Body)"/>
                <a:ea typeface="Times New Roman" panose="02020603050405020304" pitchFamily="18" charset="0"/>
              </a:rPr>
              <a:t>have different values on different systems.</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8040876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448550"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(7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1269548"/>
          </a:xfrm>
        </p:spPr>
        <p:txBody>
          <a:bodyPr wrap="square" lIns="91425" tIns="91425" rIns="91425" bIns="91425">
            <a:spAutoFit/>
          </a:bodyPr>
          <a:lstStyle/>
          <a:p>
            <a:pPr marL="0" lvl="0" indent="0">
              <a:lnSpc>
                <a:spcPct val="90000"/>
              </a:lnSpc>
              <a:spcBef>
                <a:spcPct val="20000"/>
              </a:spcBef>
              <a:buNone/>
              <a:tabLst/>
              <a:defRPr/>
            </a:pPr>
            <a:r>
              <a:rPr lang="en-US" sz="2000" b="1" kern="1200" dirty="0">
                <a:solidFill>
                  <a:srgbClr val="000000"/>
                </a:solidFill>
                <a:latin typeface="Arial (Body)"/>
                <a:ea typeface="+mn-ea"/>
                <a:cs typeface="+mn-cs"/>
              </a:rPr>
              <a:t>Entering the </a:t>
            </a:r>
            <a:r>
              <a:rPr lang="en-US" sz="2000" b="1" kern="1200" dirty="0" smtClean="0">
                <a:solidFill>
                  <a:srgbClr val="000000"/>
                </a:solidFill>
                <a:latin typeface="Consolas" panose="020B0609020204030204" pitchFamily="49" charset="0"/>
                <a:ea typeface="+mn-ea"/>
                <a:cs typeface="Consolas" panose="020B0609020204030204" pitchFamily="49" charset="0"/>
              </a:rPr>
              <a:t>E</a:t>
            </a:r>
            <a:r>
              <a:rPr lang="en-US" sz="100" b="1" kern="1200" dirty="0" smtClean="0">
                <a:solidFill>
                  <a:srgbClr val="000000"/>
                </a:solidFill>
                <a:latin typeface="Consolas" panose="020B0609020204030204" pitchFamily="49" charset="0"/>
                <a:ea typeface="+mn-ea"/>
                <a:cs typeface="Consolas" panose="020B0609020204030204" pitchFamily="49" charset="0"/>
              </a:rPr>
              <a:t> </a:t>
            </a:r>
            <a:r>
              <a:rPr lang="en-US" sz="2000" b="1" kern="1200" dirty="0" smtClean="0">
                <a:solidFill>
                  <a:srgbClr val="000000"/>
                </a:solidFill>
                <a:latin typeface="Consolas" panose="020B0609020204030204" pitchFamily="49" charset="0"/>
                <a:ea typeface="+mn-ea"/>
                <a:cs typeface="Consolas" panose="020B0609020204030204" pitchFamily="49" charset="0"/>
              </a:rPr>
              <a:t>O</a:t>
            </a:r>
            <a:r>
              <a:rPr lang="en-US" sz="100" b="1" kern="1200" dirty="0" smtClean="0">
                <a:solidFill>
                  <a:srgbClr val="000000"/>
                </a:solidFill>
                <a:latin typeface="Consolas" panose="020B0609020204030204" pitchFamily="49" charset="0"/>
                <a:ea typeface="+mn-ea"/>
                <a:cs typeface="Consolas" panose="020B0609020204030204" pitchFamily="49" charset="0"/>
              </a:rPr>
              <a:t> </a:t>
            </a:r>
            <a:r>
              <a:rPr lang="en-US" sz="2000" b="1" kern="1200" dirty="0" smtClean="0">
                <a:solidFill>
                  <a:srgbClr val="000000"/>
                </a:solidFill>
                <a:latin typeface="Consolas" panose="020B0609020204030204" pitchFamily="49" charset="0"/>
                <a:ea typeface="+mn-ea"/>
                <a:cs typeface="Consolas" panose="020B0609020204030204" pitchFamily="49" charset="0"/>
              </a:rPr>
              <a:t>F </a:t>
            </a:r>
            <a:r>
              <a:rPr lang="en-US" sz="2000" b="1" kern="1200" dirty="0" smtClean="0">
                <a:solidFill>
                  <a:srgbClr val="000000"/>
                </a:solidFill>
                <a:latin typeface="Arial (Body)"/>
                <a:ea typeface="+mn-ea"/>
                <a:cs typeface="+mn-cs"/>
              </a:rPr>
              <a:t>Indicator</a:t>
            </a:r>
            <a:endParaRPr lang="en-US" sz="2000" b="1" kern="1200" dirty="0">
              <a:solidFill>
                <a:srgbClr val="000000"/>
              </a:solidFill>
              <a:latin typeface="Arial (Body)"/>
              <a:ea typeface="+mn-ea"/>
              <a:cs typeface="+mn-cs"/>
            </a:endParaRPr>
          </a:p>
          <a:p>
            <a:pPr lvl="0" indent="-256032">
              <a:tabLst/>
              <a:defRPr/>
            </a:pPr>
            <a:r>
              <a:rPr lang="en-US" sz="2000" kern="1200" dirty="0">
                <a:solidFill>
                  <a:srgbClr val="000000"/>
                </a:solidFill>
                <a:latin typeface="Arial (Body)"/>
                <a:ea typeface="+mn-ea"/>
                <a:cs typeface="+mn-cs"/>
              </a:rPr>
              <a:t>On </a:t>
            </a:r>
            <a:r>
              <a:rPr lang="en-US" sz="2000" kern="1200" dirty="0" smtClean="0">
                <a:solidFill>
                  <a:srgbClr val="000000"/>
                </a:solidFill>
                <a:latin typeface="Arial (Body)"/>
                <a:ea typeface="+mn-ea"/>
                <a:cs typeface="+mn-cs"/>
              </a:rPr>
              <a:t>Linux/UNIX/Mac</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000" kern="1200" dirty="0">
                <a:solidFill>
                  <a:srgbClr val="000000"/>
                </a:solidFill>
                <a:latin typeface="Arial (Body)"/>
                <a:ea typeface="+mn-ea"/>
                <a:cs typeface="+mn-cs"/>
              </a:rPr>
              <a:t>X systems, the </a:t>
            </a:r>
            <a:r>
              <a:rPr lang="en-US" sz="2000" kern="1200" dirty="0" smtClean="0">
                <a:solidFill>
                  <a:srgbClr val="000000"/>
                </a:solidFill>
                <a:latin typeface="Consolas" panose="020B0609020204030204" pitchFamily="49" charset="0"/>
                <a:ea typeface="+mn-ea"/>
                <a:cs typeface="Consolas" panose="020B0609020204030204" pitchFamily="49" charset="0"/>
              </a:rPr>
              <a:t>E</a:t>
            </a:r>
            <a:r>
              <a:rPr lang="en-US" sz="100" kern="1200" dirty="0" smtClean="0">
                <a:solidFill>
                  <a:srgbClr val="000000"/>
                </a:solidFill>
                <a:latin typeface="Consolas" panose="020B0609020204030204" pitchFamily="49" charset="0"/>
                <a:ea typeface="+mn-ea"/>
                <a:cs typeface="Consolas" panose="020B0609020204030204" pitchFamily="49" charset="0"/>
              </a:rPr>
              <a:t> </a:t>
            </a:r>
            <a:r>
              <a:rPr lang="en-US" sz="2000" kern="1200" dirty="0" smtClean="0">
                <a:solidFill>
                  <a:srgbClr val="000000"/>
                </a:solidFill>
                <a:latin typeface="Consolas" panose="020B0609020204030204" pitchFamily="49" charset="0"/>
                <a:ea typeface="+mn-ea"/>
                <a:cs typeface="Consolas" panose="020B0609020204030204" pitchFamily="49" charset="0"/>
              </a:rPr>
              <a:t>O</a:t>
            </a:r>
            <a:r>
              <a:rPr lang="en-US" sz="100" kern="1200" dirty="0" smtClean="0">
                <a:solidFill>
                  <a:srgbClr val="000000"/>
                </a:solidFill>
                <a:latin typeface="Consolas" panose="020B0609020204030204" pitchFamily="49" charset="0"/>
                <a:ea typeface="+mn-ea"/>
                <a:cs typeface="Consolas" panose="020B0609020204030204" pitchFamily="49" charset="0"/>
              </a:rPr>
              <a:t> </a:t>
            </a:r>
            <a:r>
              <a:rPr lang="en-US" sz="2000" kern="1200" dirty="0" smtClean="0">
                <a:solidFill>
                  <a:srgbClr val="000000"/>
                </a:solidFill>
                <a:latin typeface="Consolas" panose="020B0609020204030204" pitchFamily="49" charset="0"/>
                <a:ea typeface="+mn-ea"/>
                <a:cs typeface="Consolas" panose="020B0609020204030204" pitchFamily="49" charset="0"/>
              </a:rPr>
              <a:t>F </a:t>
            </a:r>
            <a:r>
              <a:rPr lang="en-US" sz="2000" kern="1200" dirty="0" smtClean="0">
                <a:solidFill>
                  <a:srgbClr val="000000"/>
                </a:solidFill>
                <a:latin typeface="Arial (Body)"/>
                <a:ea typeface="+mn-ea"/>
                <a:cs typeface="+mn-cs"/>
              </a:rPr>
              <a:t>indicator </a:t>
            </a:r>
            <a:r>
              <a:rPr lang="en-US" sz="2000" kern="1200" dirty="0">
                <a:solidFill>
                  <a:srgbClr val="000000"/>
                </a:solidFill>
                <a:latin typeface="Arial (Body)"/>
                <a:ea typeface="+mn-ea"/>
                <a:cs typeface="+mn-cs"/>
              </a:rPr>
              <a:t>is entered by </a:t>
            </a:r>
            <a:r>
              <a:rPr lang="en-US" sz="2000" kern="1200" dirty="0" smtClean="0">
                <a:solidFill>
                  <a:srgbClr val="000000"/>
                </a:solidFill>
                <a:latin typeface="Arial (Body)"/>
                <a:ea typeface="+mn-ea"/>
                <a:cs typeface="+mn-cs"/>
              </a:rPr>
              <a:t>typing</a:t>
            </a:r>
            <a:endParaRPr lang="en-US" sz="2000" kern="1200" dirty="0">
              <a:solidFill>
                <a:srgbClr val="000000"/>
              </a:solidFill>
              <a:latin typeface="Arial (Body)"/>
              <a:ea typeface="+mn-ea"/>
              <a:cs typeface="+mn-cs"/>
            </a:endParaRPr>
          </a:p>
        </p:txBody>
      </p:sp>
      <p:sp>
        <p:nvSpPr>
          <p:cNvPr id="4" name="Content Placeholder 3"/>
          <p:cNvSpPr>
            <a:spLocks noGrp="1"/>
          </p:cNvSpPr>
          <p:nvPr>
            <p:ph idx="13"/>
          </p:nvPr>
        </p:nvSpPr>
        <p:spPr>
          <a:xfrm>
            <a:off x="473720" y="2807084"/>
            <a:ext cx="8213080" cy="2488816"/>
          </a:xfrm>
        </p:spPr>
        <p:txBody>
          <a:bodyPr/>
          <a:lstStyle/>
          <a:p>
            <a:pPr marL="914400" lvl="2" indent="0">
              <a:lnSpc>
                <a:spcPct val="90000"/>
              </a:lnSpc>
              <a:spcBef>
                <a:spcPct val="20000"/>
              </a:spcBef>
              <a:buNone/>
              <a:defRPr/>
            </a:pPr>
            <a:r>
              <a:rPr lang="en-US" sz="2000" b="1" kern="1200" dirty="0">
                <a:solidFill>
                  <a:srgbClr val="000000"/>
                </a:solidFill>
                <a:latin typeface="Consolas" panose="020B0609020204030204" pitchFamily="49" charset="0"/>
                <a:cs typeface="Consolas" panose="020B0609020204030204" pitchFamily="49" charset="0"/>
              </a:rPr>
              <a:t>&lt;Ctrl&gt; </a:t>
            </a:r>
            <a:r>
              <a:rPr lang="en-US" sz="2000" i="1" kern="1200" dirty="0">
                <a:solidFill>
                  <a:srgbClr val="000000"/>
                </a:solidFill>
                <a:latin typeface="Consolas" panose="020B0609020204030204" pitchFamily="49" charset="0"/>
                <a:cs typeface="Consolas" panose="020B0609020204030204" pitchFamily="49" charset="0"/>
              </a:rPr>
              <a:t>d</a:t>
            </a:r>
          </a:p>
          <a:p>
            <a:pPr lvl="0" indent="-256032">
              <a:tabLst/>
              <a:defRPr/>
            </a:pPr>
            <a:r>
              <a:rPr lang="en-US" sz="2000" kern="1200" dirty="0">
                <a:solidFill>
                  <a:srgbClr val="000000"/>
                </a:solidFill>
                <a:latin typeface="Arial (Body)"/>
              </a:rPr>
              <a:t>on a line by itself.</a:t>
            </a:r>
          </a:p>
          <a:p>
            <a:pPr lvl="0" indent="-256032">
              <a:tabLst/>
              <a:defRPr/>
            </a:pPr>
            <a:r>
              <a:rPr lang="en-US" sz="2000" kern="1200" dirty="0">
                <a:solidFill>
                  <a:srgbClr val="000000"/>
                </a:solidFill>
                <a:latin typeface="Arial (Body)"/>
              </a:rPr>
              <a:t>This notation </a:t>
            </a:r>
            <a:r>
              <a:rPr lang="en-US" sz="2000" b="1" kern="1200" dirty="0">
                <a:solidFill>
                  <a:srgbClr val="000000"/>
                </a:solidFill>
                <a:latin typeface="Consolas" panose="020B0609020204030204" pitchFamily="49" charset="0"/>
                <a:cs typeface="Consolas" panose="020B0609020204030204" pitchFamily="49" charset="0"/>
              </a:rPr>
              <a:t>&lt;Ctrl&gt; </a:t>
            </a:r>
            <a:r>
              <a:rPr lang="en-US" sz="2000" i="1" kern="1200" dirty="0">
                <a:solidFill>
                  <a:srgbClr val="000000"/>
                </a:solidFill>
                <a:latin typeface="Consolas" panose="020B0609020204030204" pitchFamily="49" charset="0"/>
                <a:cs typeface="Consolas" panose="020B0609020204030204" pitchFamily="49" charset="0"/>
              </a:rPr>
              <a:t>d</a:t>
            </a:r>
            <a:r>
              <a:rPr lang="en-US" sz="2000" kern="1200" dirty="0">
                <a:solidFill>
                  <a:srgbClr val="000000"/>
                </a:solidFill>
                <a:latin typeface="Arial (Body)"/>
              </a:rPr>
              <a:t> means to press the </a:t>
            </a:r>
            <a:r>
              <a:rPr lang="en-US" sz="2000" b="1" kern="1200" dirty="0">
                <a:solidFill>
                  <a:srgbClr val="000000"/>
                </a:solidFill>
                <a:latin typeface="Arial (Body)"/>
              </a:rPr>
              <a:t>Enter</a:t>
            </a:r>
            <a:r>
              <a:rPr lang="en-US" sz="2000" kern="1200" dirty="0">
                <a:solidFill>
                  <a:srgbClr val="000000"/>
                </a:solidFill>
                <a:latin typeface="Arial (Body)"/>
              </a:rPr>
              <a:t> key then simultaneously press both </a:t>
            </a:r>
            <a:r>
              <a:rPr lang="en-US" sz="2000" b="1" kern="1200" dirty="0">
                <a:solidFill>
                  <a:srgbClr val="000000"/>
                </a:solidFill>
                <a:latin typeface="Arial (Body)"/>
              </a:rPr>
              <a:t>Ctrl</a:t>
            </a:r>
            <a:r>
              <a:rPr lang="en-US" sz="2000" kern="1200" dirty="0">
                <a:solidFill>
                  <a:srgbClr val="000000"/>
                </a:solidFill>
                <a:latin typeface="Arial (Body)"/>
              </a:rPr>
              <a:t> and </a:t>
            </a:r>
            <a:r>
              <a:rPr lang="en-US" sz="2000" i="1" kern="1200" dirty="0">
                <a:solidFill>
                  <a:srgbClr val="000000"/>
                </a:solidFill>
                <a:latin typeface="Arial (Body)"/>
              </a:rPr>
              <a:t>d</a:t>
            </a:r>
            <a:r>
              <a:rPr lang="en-US" sz="2000" kern="1200" dirty="0">
                <a:solidFill>
                  <a:srgbClr val="000000"/>
                </a:solidFill>
                <a:latin typeface="Arial (Body)"/>
              </a:rPr>
              <a:t>.</a:t>
            </a:r>
          </a:p>
          <a:p>
            <a:pPr lvl="0" indent="-256032">
              <a:tabLst/>
              <a:defRPr/>
            </a:pPr>
            <a:r>
              <a:rPr lang="en-US" sz="2000" kern="1200" dirty="0">
                <a:solidFill>
                  <a:srgbClr val="000000"/>
                </a:solidFill>
                <a:latin typeface="Arial (Body)"/>
              </a:rPr>
              <a:t>On other systems, such as Microsoft Windows, the </a:t>
            </a:r>
            <a:r>
              <a:rPr lang="en-US" sz="2000" kern="1200" dirty="0">
                <a:solidFill>
                  <a:srgbClr val="000000"/>
                </a:solidFill>
                <a:latin typeface="Consolas" panose="020B0609020204030204" pitchFamily="49" charset="0"/>
                <a:cs typeface="Consolas" panose="020B0609020204030204" pitchFamily="49" charset="0"/>
              </a:rPr>
              <a:t>E</a:t>
            </a:r>
            <a:r>
              <a:rPr lang="en-US" sz="100" kern="1200" dirty="0">
                <a:solidFill>
                  <a:srgbClr val="000000"/>
                </a:solidFill>
                <a:latin typeface="Consolas" panose="020B0609020204030204" pitchFamily="49" charset="0"/>
                <a:cs typeface="Consolas" panose="020B0609020204030204" pitchFamily="49" charset="0"/>
              </a:rPr>
              <a:t> </a:t>
            </a:r>
            <a:r>
              <a:rPr lang="en-US" sz="2000" kern="1200" dirty="0">
                <a:solidFill>
                  <a:srgbClr val="000000"/>
                </a:solidFill>
                <a:latin typeface="Consolas" panose="020B0609020204030204" pitchFamily="49" charset="0"/>
                <a:cs typeface="Consolas" panose="020B0609020204030204" pitchFamily="49" charset="0"/>
              </a:rPr>
              <a:t>O</a:t>
            </a:r>
            <a:r>
              <a:rPr lang="en-US" sz="100" kern="1200" dirty="0">
                <a:solidFill>
                  <a:srgbClr val="000000"/>
                </a:solidFill>
                <a:latin typeface="Consolas" panose="020B0609020204030204" pitchFamily="49" charset="0"/>
                <a:cs typeface="Consolas" panose="020B0609020204030204" pitchFamily="49" charset="0"/>
              </a:rPr>
              <a:t> </a:t>
            </a:r>
            <a:r>
              <a:rPr lang="en-US" sz="2000" kern="1200" dirty="0">
                <a:solidFill>
                  <a:srgbClr val="000000"/>
                </a:solidFill>
                <a:latin typeface="Consolas" panose="020B0609020204030204" pitchFamily="49" charset="0"/>
                <a:cs typeface="Consolas" panose="020B0609020204030204" pitchFamily="49" charset="0"/>
              </a:rPr>
              <a:t>F </a:t>
            </a:r>
            <a:r>
              <a:rPr lang="en-US" sz="2000" kern="1200" dirty="0">
                <a:solidFill>
                  <a:srgbClr val="000000"/>
                </a:solidFill>
                <a:latin typeface="Arial (Body)"/>
              </a:rPr>
              <a:t>indicator can be entered by </a:t>
            </a:r>
            <a:r>
              <a:rPr lang="en-US" sz="2000" kern="1200" dirty="0" smtClean="0">
                <a:solidFill>
                  <a:srgbClr val="000000"/>
                </a:solidFill>
                <a:latin typeface="Arial (Body)"/>
              </a:rPr>
              <a:t>typing</a:t>
            </a:r>
          </a:p>
        </p:txBody>
      </p:sp>
      <p:sp>
        <p:nvSpPr>
          <p:cNvPr id="5" name="Content Placeholder 4"/>
          <p:cNvSpPr>
            <a:spLocks noGrp="1"/>
          </p:cNvSpPr>
          <p:nvPr>
            <p:ph idx="14"/>
          </p:nvPr>
        </p:nvSpPr>
        <p:spPr>
          <a:xfrm>
            <a:off x="457200" y="5385567"/>
            <a:ext cx="8229600" cy="879091"/>
          </a:xfrm>
        </p:spPr>
        <p:txBody>
          <a:bodyPr/>
          <a:lstStyle/>
          <a:p>
            <a:pPr marL="914400" lvl="2" indent="0">
              <a:lnSpc>
                <a:spcPct val="90000"/>
              </a:lnSpc>
              <a:spcBef>
                <a:spcPct val="20000"/>
              </a:spcBef>
              <a:buNone/>
              <a:defRPr/>
            </a:pPr>
            <a:r>
              <a:rPr lang="en-US" sz="2000" b="1" kern="1200" dirty="0">
                <a:solidFill>
                  <a:srgbClr val="000000"/>
                </a:solidFill>
                <a:latin typeface="Consolas" panose="020B0609020204030204" pitchFamily="49" charset="0"/>
                <a:cs typeface="Consolas" panose="020B0609020204030204" pitchFamily="49" charset="0"/>
              </a:rPr>
              <a:t>&lt;Ctrl&gt; </a:t>
            </a:r>
            <a:r>
              <a:rPr lang="en-US" sz="2000" i="1" kern="1200" dirty="0">
                <a:solidFill>
                  <a:srgbClr val="000000"/>
                </a:solidFill>
                <a:latin typeface="Consolas" panose="020B0609020204030204" pitchFamily="49" charset="0"/>
                <a:cs typeface="Consolas" panose="020B0609020204030204" pitchFamily="49" charset="0"/>
              </a:rPr>
              <a:t>z</a:t>
            </a:r>
          </a:p>
          <a:p>
            <a:pPr lvl="0" indent="-256032">
              <a:tabLst/>
              <a:defRPr/>
            </a:pPr>
            <a:r>
              <a:rPr lang="en-US" sz="2000" kern="1200" dirty="0">
                <a:solidFill>
                  <a:srgbClr val="000000"/>
                </a:solidFill>
                <a:latin typeface="Arial (Body)"/>
              </a:rPr>
              <a:t>You may also need to press </a:t>
            </a:r>
            <a:r>
              <a:rPr lang="en-US" sz="2000" b="1" kern="1200" dirty="0">
                <a:solidFill>
                  <a:srgbClr val="000000"/>
                </a:solidFill>
                <a:latin typeface="Arial (Body)"/>
              </a:rPr>
              <a:t>Enter </a:t>
            </a:r>
            <a:r>
              <a:rPr lang="en-US" sz="2000" kern="1200" dirty="0">
                <a:solidFill>
                  <a:srgbClr val="000000"/>
                </a:solidFill>
                <a:latin typeface="Arial (Body)"/>
              </a:rPr>
              <a:t>on Windows</a:t>
            </a:r>
            <a:r>
              <a:rPr lang="en-US" sz="2000" b="1" kern="1200" dirty="0" smtClean="0">
                <a:solidFill>
                  <a:srgbClr val="000000"/>
                </a:solidFill>
                <a:latin typeface="Arial (Body)"/>
              </a:rPr>
              <a:t>.</a:t>
            </a:r>
            <a:endParaRPr lang="en-US" sz="2000" b="1" kern="1200" dirty="0">
              <a:solidFill>
                <a:srgbClr val="000000"/>
              </a:solidFill>
              <a:latin typeface="Arial (Body)"/>
            </a:endParaRPr>
          </a:p>
        </p:txBody>
      </p:sp>
    </p:spTree>
    <p:extLst>
      <p:ext uri="{BB962C8B-B14F-4D97-AF65-F5344CB8AC3E}">
        <p14:creationId xmlns:p14="http://schemas.microsoft.com/office/powerpoint/2010/main" val="33907055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3427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(8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user enters grades at the keyboard.</a:t>
            </a:r>
          </a:p>
          <a:p>
            <a:pPr lvl="0">
              <a:tabLst/>
            </a:pPr>
            <a:r>
              <a:rPr lang="en-US" altLang="en-US" sz="2400" kern="1200" dirty="0">
                <a:solidFill>
                  <a:srgbClr val="000000"/>
                </a:solidFill>
                <a:latin typeface="Arial (Body)"/>
                <a:ea typeface="+mn-ea"/>
                <a:cs typeface="+mn-cs"/>
              </a:rPr>
              <a:t>When the </a:t>
            </a:r>
            <a:r>
              <a:rPr lang="en-US" altLang="en-US" sz="2400" b="1" kern="1200" dirty="0">
                <a:solidFill>
                  <a:srgbClr val="000000"/>
                </a:solidFill>
                <a:latin typeface="Arial (Body)"/>
                <a:ea typeface="+mn-ea"/>
                <a:cs typeface="+mn-cs"/>
              </a:rPr>
              <a:t>Enter </a:t>
            </a:r>
            <a:r>
              <a:rPr lang="en-US" altLang="en-US" sz="2400" kern="1200" dirty="0">
                <a:solidFill>
                  <a:srgbClr val="000000"/>
                </a:solidFill>
                <a:latin typeface="Arial (Body)"/>
                <a:ea typeface="+mn-ea"/>
                <a:cs typeface="+mn-cs"/>
              </a:rPr>
              <a:t>key is pressed, the characters are read by function </a:t>
            </a:r>
            <a:r>
              <a:rPr lang="en-US" altLang="en-US" sz="2400" kern="1200" dirty="0">
                <a:solidFill>
                  <a:srgbClr val="000000"/>
                </a:solidFill>
                <a:latin typeface="Consolas" panose="020B0609020204030204" pitchFamily="49" charset="0"/>
                <a:ea typeface="+mn-ea"/>
                <a:cs typeface="Consolas" panose="020B0609020204030204" pitchFamily="49" charset="0"/>
              </a:rPr>
              <a:t>getchar</a:t>
            </a:r>
            <a:r>
              <a:rPr lang="en-US" altLang="en-US" sz="2400" kern="1200" dirty="0">
                <a:solidFill>
                  <a:srgbClr val="000000"/>
                </a:solidFill>
                <a:latin typeface="Arial (Body)"/>
                <a:ea typeface="+mn-ea"/>
                <a:cs typeface="+mn-cs"/>
              </a:rPr>
              <a:t> one character at a time.</a:t>
            </a:r>
          </a:p>
          <a:p>
            <a:pPr lvl="0">
              <a:tabLst/>
            </a:pPr>
            <a:r>
              <a:rPr lang="en-US" altLang="en-US" sz="2400" kern="1200" dirty="0">
                <a:solidFill>
                  <a:srgbClr val="000000"/>
                </a:solidFill>
                <a:latin typeface="Arial (Body)"/>
                <a:ea typeface="+mn-ea"/>
                <a:cs typeface="+mn-cs"/>
              </a:rPr>
              <a:t>If the character entered is not equal to </a:t>
            </a:r>
            <a:r>
              <a:rPr lang="en-US" altLang="en-US" sz="2400" kern="1200" dirty="0" smtClean="0">
                <a:solidFill>
                  <a:srgbClr val="000000"/>
                </a:solidFill>
                <a:latin typeface="Consolas" panose="020B0609020204030204" pitchFamily="49" charset="0"/>
                <a:ea typeface="+mn-ea"/>
                <a:cs typeface="Consolas" panose="020B0609020204030204" pitchFamily="49" charset="0"/>
              </a:rPr>
              <a:t>E</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400" kern="1200" dirty="0" smtClean="0">
                <a:solidFill>
                  <a:srgbClr val="000000"/>
                </a:solidFill>
                <a:latin typeface="Consolas" panose="020B0609020204030204" pitchFamily="49" charset="0"/>
                <a:ea typeface="+mn-ea"/>
                <a:cs typeface="Consolas" panose="020B0609020204030204" pitchFamily="49" charset="0"/>
              </a:rPr>
              <a:t>O</a:t>
            </a:r>
            <a:r>
              <a:rPr lang="en-US" altLang="en-US" sz="100" kern="1200" dirty="0" smtClean="0">
                <a:solidFill>
                  <a:srgbClr val="000000"/>
                </a:solidFill>
                <a:latin typeface="Consolas" panose="020B0609020204030204" pitchFamily="49" charset="0"/>
                <a:ea typeface="+mn-ea"/>
                <a:cs typeface="Consolas" panose="020B0609020204030204" pitchFamily="49" charset="0"/>
              </a:rPr>
              <a:t> </a:t>
            </a:r>
            <a:r>
              <a:rPr lang="en-US" altLang="en-US" sz="2400" kern="1200" dirty="0" smtClean="0">
                <a:solidFill>
                  <a:srgbClr val="000000"/>
                </a:solidFill>
                <a:latin typeface="Consolas" panose="020B0609020204030204" pitchFamily="49" charset="0"/>
                <a:ea typeface="+mn-ea"/>
                <a:cs typeface="Consolas" panose="020B0609020204030204" pitchFamily="49" charset="0"/>
              </a:rPr>
              <a:t>F</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Consolas" panose="020B0609020204030204" pitchFamily="49" charset="0"/>
              </a:rPr>
              <a:t>switch</a:t>
            </a:r>
            <a:r>
              <a:rPr lang="en-US" altLang="en-US" sz="2400" kern="1200" dirty="0">
                <a:solidFill>
                  <a:srgbClr val="000000"/>
                </a:solidFill>
                <a:latin typeface="Arial (Body)"/>
                <a:ea typeface="+mn-ea"/>
                <a:cs typeface="+mn-cs"/>
              </a:rPr>
              <a:t> statement (line 22) is entered.</a:t>
            </a:r>
          </a:p>
        </p:txBody>
      </p:sp>
    </p:spTree>
    <p:extLst>
      <p:ext uri="{BB962C8B-B14F-4D97-AF65-F5344CB8AC3E}">
        <p14:creationId xmlns:p14="http://schemas.microsoft.com/office/powerpoint/2010/main" val="19217369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366000"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(9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569515"/>
            <a:ext cx="8229600" cy="4690485"/>
          </a:xfrm>
        </p:spPr>
        <p:txBody>
          <a:bodyPr wrap="square" lIns="91425" tIns="91425" rIns="91425" bIns="91425">
            <a:spAutoFit/>
          </a:bodyPr>
          <a:lstStyle/>
          <a:p>
            <a:pPr marL="0" lvl="0" indent="0">
              <a:lnSpc>
                <a:spcPct val="90000"/>
              </a:lnSpc>
              <a:spcBef>
                <a:spcPct val="20000"/>
              </a:spcBef>
              <a:buNone/>
              <a:tabLst/>
              <a:defRPr/>
            </a:pPr>
            <a:r>
              <a:rPr lang="en-US" sz="2200" b="1" kern="1200" dirty="0">
                <a:solidFill>
                  <a:srgbClr val="000000"/>
                </a:solidFill>
                <a:latin typeface="Consolas" panose="020B0609020204030204" pitchFamily="49" charset="0"/>
                <a:ea typeface="+mn-ea"/>
                <a:cs typeface="Consolas" panose="020B0609020204030204" pitchFamily="49" charset="0"/>
              </a:rPr>
              <a:t>switch</a:t>
            </a:r>
            <a:r>
              <a:rPr lang="en-US" sz="2200" b="1" kern="1200" dirty="0">
                <a:solidFill>
                  <a:srgbClr val="000000"/>
                </a:solidFill>
                <a:latin typeface="Arial (Body)"/>
                <a:ea typeface="+mn-ea"/>
                <a:cs typeface="+mn-cs"/>
              </a:rPr>
              <a:t> Statement Details</a:t>
            </a:r>
          </a:p>
          <a:p>
            <a:pPr lvl="0">
              <a:tabLst/>
              <a:defRPr/>
            </a:pPr>
            <a:r>
              <a:rPr lang="en-US" sz="2200" kern="1200" dirty="0">
                <a:solidFill>
                  <a:srgbClr val="000000"/>
                </a:solidFill>
                <a:latin typeface="Arial (Body)"/>
                <a:ea typeface="+mn-ea"/>
                <a:cs typeface="+mn-cs"/>
              </a:rPr>
              <a:t>Keyword </a:t>
            </a:r>
            <a:r>
              <a:rPr lang="en-US" sz="2200" kern="1200" dirty="0">
                <a:solidFill>
                  <a:srgbClr val="000000"/>
                </a:solidFill>
                <a:latin typeface="Consolas" panose="020B0609020204030204" pitchFamily="49" charset="0"/>
                <a:ea typeface="+mn-ea"/>
                <a:cs typeface="Consolas" panose="020B0609020204030204" pitchFamily="49" charset="0"/>
              </a:rPr>
              <a:t>switch</a:t>
            </a:r>
            <a:r>
              <a:rPr lang="en-US" sz="2200" kern="1200" dirty="0">
                <a:solidFill>
                  <a:srgbClr val="000000"/>
                </a:solidFill>
                <a:latin typeface="Arial (Body)"/>
                <a:ea typeface="+mn-ea"/>
                <a:cs typeface="+mn-cs"/>
              </a:rPr>
              <a:t> is followed by the variable name </a:t>
            </a:r>
            <a:r>
              <a:rPr lang="en-US" sz="2200" kern="1200" dirty="0">
                <a:solidFill>
                  <a:srgbClr val="000000"/>
                </a:solidFill>
                <a:latin typeface="Consolas" panose="020B0609020204030204" pitchFamily="49" charset="0"/>
                <a:ea typeface="+mn-ea"/>
                <a:cs typeface="Consolas" panose="020B0609020204030204" pitchFamily="49" charset="0"/>
              </a:rPr>
              <a:t>grade</a:t>
            </a:r>
            <a:r>
              <a:rPr lang="en-US" sz="2200" kern="1200" dirty="0">
                <a:solidFill>
                  <a:srgbClr val="000000"/>
                </a:solidFill>
                <a:latin typeface="Arial (Body)"/>
                <a:ea typeface="+mn-ea"/>
                <a:cs typeface="+mn-cs"/>
              </a:rPr>
              <a:t> in parentheses.</a:t>
            </a:r>
          </a:p>
          <a:p>
            <a:pPr lvl="0">
              <a:tabLst/>
              <a:defRPr/>
            </a:pPr>
            <a:r>
              <a:rPr lang="en-US" sz="2200" kern="1200" dirty="0">
                <a:solidFill>
                  <a:srgbClr val="000000"/>
                </a:solidFill>
                <a:latin typeface="Arial (Body)"/>
                <a:ea typeface="+mn-ea"/>
                <a:cs typeface="+mn-cs"/>
              </a:rPr>
              <a:t>This is called the </a:t>
            </a:r>
            <a:r>
              <a:rPr lang="en-US" sz="2200" b="1" kern="1200" dirty="0">
                <a:solidFill>
                  <a:srgbClr val="000000"/>
                </a:solidFill>
                <a:latin typeface="Arial (Body)"/>
                <a:ea typeface="+mn-ea"/>
                <a:cs typeface="+mn-cs"/>
              </a:rPr>
              <a:t>controlling expression</a:t>
            </a:r>
            <a:r>
              <a:rPr lang="en-US" sz="2200" kern="1200" dirty="0">
                <a:solidFill>
                  <a:srgbClr val="000000"/>
                </a:solidFill>
                <a:latin typeface="Arial (Body)"/>
                <a:ea typeface="+mn-ea"/>
                <a:cs typeface="+mn-cs"/>
              </a:rPr>
              <a:t>.</a:t>
            </a:r>
          </a:p>
          <a:p>
            <a:pPr lvl="0">
              <a:tabLst/>
              <a:defRPr/>
            </a:pPr>
            <a:r>
              <a:rPr lang="en-US" sz="2200" kern="1200" dirty="0">
                <a:solidFill>
                  <a:srgbClr val="000000"/>
                </a:solidFill>
                <a:latin typeface="Arial (Body)"/>
                <a:ea typeface="+mn-ea"/>
                <a:cs typeface="+mn-cs"/>
              </a:rPr>
              <a:t>The value of this expression is compared with each of the </a:t>
            </a:r>
            <a:r>
              <a:rPr lang="en-US" sz="2200" b="1" kern="1200" dirty="0">
                <a:solidFill>
                  <a:srgbClr val="000000"/>
                </a:solidFill>
                <a:latin typeface="Consolas" panose="020B0609020204030204" pitchFamily="49" charset="0"/>
                <a:ea typeface="+mn-ea"/>
                <a:cs typeface="Consolas" panose="020B0609020204030204" pitchFamily="49" charset="0"/>
              </a:rPr>
              <a:t>case</a:t>
            </a:r>
            <a:r>
              <a:rPr lang="en-US" sz="2200" b="1" kern="1200" dirty="0">
                <a:solidFill>
                  <a:srgbClr val="000000"/>
                </a:solidFill>
                <a:latin typeface="Arial (Body)"/>
                <a:ea typeface="+mn-ea"/>
                <a:cs typeface="+mn-cs"/>
              </a:rPr>
              <a:t> labels</a:t>
            </a:r>
            <a:r>
              <a:rPr lang="en-US" sz="2200" kern="1200" dirty="0">
                <a:solidFill>
                  <a:srgbClr val="000000"/>
                </a:solidFill>
                <a:latin typeface="Arial (Body)"/>
                <a:ea typeface="+mn-ea"/>
                <a:cs typeface="+mn-cs"/>
              </a:rPr>
              <a:t>.</a:t>
            </a:r>
          </a:p>
          <a:p>
            <a:pPr lvl="0">
              <a:tabLst/>
              <a:defRPr/>
            </a:pPr>
            <a:r>
              <a:rPr lang="en-US" sz="2200" kern="1200" dirty="0">
                <a:solidFill>
                  <a:srgbClr val="000000"/>
                </a:solidFill>
                <a:latin typeface="Arial (Body)"/>
                <a:ea typeface="+mn-ea"/>
                <a:cs typeface="+mn-cs"/>
              </a:rPr>
              <a:t>Assume the user has entered the letter </a:t>
            </a:r>
            <a:r>
              <a:rPr lang="en-US" sz="2200" kern="1200" dirty="0">
                <a:solidFill>
                  <a:srgbClr val="000000"/>
                </a:solidFill>
                <a:latin typeface="Consolas" panose="020B0609020204030204" pitchFamily="49" charset="0"/>
                <a:ea typeface="+mn-ea"/>
                <a:cs typeface="Consolas" panose="020B0609020204030204" pitchFamily="49" charset="0"/>
              </a:rPr>
              <a:t>C</a:t>
            </a:r>
            <a:r>
              <a:rPr lang="en-US" sz="2200" kern="1200" dirty="0">
                <a:solidFill>
                  <a:srgbClr val="000000"/>
                </a:solidFill>
                <a:latin typeface="Arial (Body)"/>
                <a:ea typeface="+mn-ea"/>
                <a:cs typeface="+mn-cs"/>
              </a:rPr>
              <a:t> as a grade.</a:t>
            </a:r>
          </a:p>
          <a:p>
            <a:pPr lvl="0">
              <a:tabLst/>
              <a:defRPr/>
            </a:pPr>
            <a:r>
              <a:rPr lang="en-US" sz="2200" kern="1200" dirty="0">
                <a:solidFill>
                  <a:srgbClr val="000000"/>
                </a:solidFill>
                <a:latin typeface="Consolas" panose="020B0609020204030204" pitchFamily="49" charset="0"/>
                <a:ea typeface="+mn-ea"/>
                <a:cs typeface="Consolas" panose="020B0609020204030204" pitchFamily="49" charset="0"/>
              </a:rPr>
              <a:t>C</a:t>
            </a:r>
            <a:r>
              <a:rPr lang="en-US" sz="2200" kern="1200" dirty="0">
                <a:solidFill>
                  <a:srgbClr val="000000"/>
                </a:solidFill>
                <a:latin typeface="Arial (Body)"/>
                <a:ea typeface="+mn-ea"/>
                <a:cs typeface="+mn-cs"/>
              </a:rPr>
              <a:t> is automatically compared to each </a:t>
            </a:r>
            <a:r>
              <a:rPr lang="en-US" sz="2200" kern="1200" dirty="0">
                <a:solidFill>
                  <a:srgbClr val="000000"/>
                </a:solidFill>
                <a:latin typeface="Consolas" panose="020B0609020204030204" pitchFamily="49" charset="0"/>
                <a:ea typeface="+mn-ea"/>
                <a:cs typeface="Consolas" panose="020B0609020204030204" pitchFamily="49" charset="0"/>
              </a:rPr>
              <a:t>case</a:t>
            </a:r>
            <a:r>
              <a:rPr lang="en-US" sz="2200" kern="1200" dirty="0">
                <a:solidFill>
                  <a:srgbClr val="000000"/>
                </a:solidFill>
                <a:latin typeface="Arial (Body)"/>
                <a:ea typeface="+mn-ea"/>
                <a:cs typeface="+mn-cs"/>
              </a:rPr>
              <a:t> in the </a:t>
            </a:r>
            <a:r>
              <a:rPr lang="en-US" sz="2200" kern="1200" dirty="0">
                <a:solidFill>
                  <a:srgbClr val="000000"/>
                </a:solidFill>
                <a:latin typeface="Consolas" panose="020B0609020204030204" pitchFamily="49" charset="0"/>
                <a:ea typeface="+mn-ea"/>
                <a:cs typeface="Consolas" panose="020B0609020204030204" pitchFamily="49" charset="0"/>
              </a:rPr>
              <a:t>switch</a:t>
            </a:r>
            <a:r>
              <a:rPr lang="en-US" sz="2200" kern="1200" dirty="0">
                <a:solidFill>
                  <a:srgbClr val="000000"/>
                </a:solidFill>
                <a:latin typeface="Arial (Body)"/>
                <a:ea typeface="+mn-ea"/>
                <a:cs typeface="+mn-cs"/>
              </a:rPr>
              <a:t>.</a:t>
            </a:r>
          </a:p>
          <a:p>
            <a:pPr lvl="0">
              <a:tabLst/>
              <a:defRPr/>
            </a:pPr>
            <a:r>
              <a:rPr lang="en-US" sz="2200" kern="1200" dirty="0">
                <a:solidFill>
                  <a:srgbClr val="000000"/>
                </a:solidFill>
                <a:latin typeface="Arial (Body)"/>
                <a:ea typeface="+mn-ea"/>
                <a:cs typeface="+mn-cs"/>
              </a:rPr>
              <a:t>If a match occurs (</a:t>
            </a:r>
            <a:r>
              <a:rPr lang="en-US" sz="2200" kern="1200" dirty="0" smtClean="0">
                <a:solidFill>
                  <a:srgbClr val="000000"/>
                </a:solidFill>
                <a:latin typeface="Consolas" panose="020B0609020204030204" pitchFamily="49" charset="0"/>
                <a:ea typeface="+mn-ea"/>
                <a:cs typeface="Consolas" panose="020B0609020204030204" pitchFamily="49" charset="0"/>
              </a:rPr>
              <a:t>case 'C':</a:t>
            </a:r>
            <a:r>
              <a:rPr lang="en-US" sz="2200" kern="1200" dirty="0" smtClean="0">
                <a:solidFill>
                  <a:srgbClr val="000000"/>
                </a:solidFill>
                <a:latin typeface="Arial (Body)"/>
                <a:ea typeface="+mn-ea"/>
                <a:cs typeface="+mn-cs"/>
              </a:rPr>
              <a:t>), </a:t>
            </a:r>
            <a:r>
              <a:rPr lang="en-US" sz="2200" kern="1200" dirty="0">
                <a:solidFill>
                  <a:srgbClr val="000000"/>
                </a:solidFill>
                <a:latin typeface="Arial (Body)"/>
                <a:ea typeface="+mn-ea"/>
                <a:cs typeface="+mn-cs"/>
              </a:rPr>
              <a:t>the statements for that </a:t>
            </a:r>
            <a:r>
              <a:rPr lang="en-US" sz="2200" kern="1200" dirty="0">
                <a:solidFill>
                  <a:srgbClr val="000000"/>
                </a:solidFill>
                <a:latin typeface="Consolas" panose="020B0609020204030204" pitchFamily="49" charset="0"/>
                <a:ea typeface="+mn-ea"/>
                <a:cs typeface="Consolas" panose="020B0609020204030204" pitchFamily="49" charset="0"/>
              </a:rPr>
              <a:t>case</a:t>
            </a:r>
            <a:r>
              <a:rPr lang="en-US" sz="2200" kern="1200" dirty="0">
                <a:solidFill>
                  <a:srgbClr val="000000"/>
                </a:solidFill>
                <a:latin typeface="Arial (Body)"/>
                <a:ea typeface="+mn-ea"/>
                <a:cs typeface="+mn-cs"/>
              </a:rPr>
              <a:t> are executed</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18272085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293429"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(10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In the case of the letter </a:t>
            </a:r>
            <a:r>
              <a:rPr lang="en-US" altLang="en-US" sz="2400" kern="1200" dirty="0">
                <a:solidFill>
                  <a:srgbClr val="000000"/>
                </a:solidFill>
                <a:latin typeface="Consolas" panose="020B0609020204030204" pitchFamily="49" charset="0"/>
                <a:ea typeface="+mn-ea"/>
                <a:cs typeface="Consolas" panose="020B0609020204030204" pitchFamily="49" charset="0"/>
              </a:rPr>
              <a:t>C</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Consolas" panose="020B0609020204030204" pitchFamily="49" charset="0"/>
              </a:rPr>
              <a:t>cCount</a:t>
            </a:r>
            <a:r>
              <a:rPr lang="en-US" altLang="en-US" sz="2400" kern="1200" dirty="0">
                <a:solidFill>
                  <a:srgbClr val="000000"/>
                </a:solidFill>
                <a:latin typeface="Arial (Body)"/>
                <a:ea typeface="+mn-ea"/>
                <a:cs typeface="+mn-cs"/>
              </a:rPr>
              <a:t> is incremented by </a:t>
            </a:r>
            <a:r>
              <a:rPr lang="en-US" altLang="en-US" sz="2400" kern="1200" dirty="0">
                <a:solidFill>
                  <a:srgbClr val="000000"/>
                </a:solidFill>
                <a:latin typeface="Consolas" panose="020B0609020204030204" pitchFamily="49" charset="0"/>
                <a:ea typeface="+mn-ea"/>
                <a:cs typeface="Consolas" panose="020B0609020204030204" pitchFamily="49" charset="0"/>
              </a:rPr>
              <a:t>1</a:t>
            </a:r>
            <a:r>
              <a:rPr lang="en-US" altLang="en-US" sz="2400" kern="1200" dirty="0">
                <a:solidFill>
                  <a:srgbClr val="000000"/>
                </a:solidFill>
                <a:latin typeface="Arial (Body)"/>
                <a:ea typeface="+mn-ea"/>
                <a:cs typeface="+mn-cs"/>
              </a:rPr>
              <a:t> (line 36), and the </a:t>
            </a:r>
            <a:r>
              <a:rPr lang="en-US" altLang="en-US" sz="2400" kern="1200" dirty="0">
                <a:solidFill>
                  <a:srgbClr val="000000"/>
                </a:solidFill>
                <a:latin typeface="Consolas" panose="020B0609020204030204" pitchFamily="49" charset="0"/>
                <a:ea typeface="+mn-ea"/>
                <a:cs typeface="Consolas" panose="020B0609020204030204" pitchFamily="49" charset="0"/>
              </a:rPr>
              <a:t>switch</a:t>
            </a:r>
            <a:r>
              <a:rPr lang="en-US" altLang="en-US" sz="2400" kern="1200" dirty="0">
                <a:solidFill>
                  <a:srgbClr val="000000"/>
                </a:solidFill>
                <a:latin typeface="Arial (Body)"/>
                <a:ea typeface="+mn-ea"/>
                <a:cs typeface="+mn-cs"/>
              </a:rPr>
              <a:t> statement is exited immediately with the </a:t>
            </a:r>
            <a:r>
              <a:rPr lang="en-US" altLang="en-US" sz="2400" kern="1200" dirty="0">
                <a:solidFill>
                  <a:srgbClr val="000000"/>
                </a:solidFill>
                <a:latin typeface="Consolas" panose="020B0609020204030204" pitchFamily="49" charset="0"/>
                <a:ea typeface="+mn-ea"/>
                <a:cs typeface="Consolas" panose="020B0609020204030204" pitchFamily="49" charset="0"/>
              </a:rPr>
              <a:t>break</a:t>
            </a:r>
            <a:r>
              <a:rPr lang="en-US" altLang="en-US" sz="2400" kern="1200" dirty="0">
                <a:solidFill>
                  <a:srgbClr val="000000"/>
                </a:solidFill>
                <a:latin typeface="Arial (Body)"/>
                <a:ea typeface="+mn-ea"/>
                <a:cs typeface="+mn-cs"/>
              </a:rPr>
              <a:t> statement.</a:t>
            </a:r>
          </a:p>
          <a:p>
            <a:pPr lvl="0">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Consolas" panose="020B0609020204030204" pitchFamily="49" charset="0"/>
              </a:rPr>
              <a:t>break</a:t>
            </a:r>
            <a:r>
              <a:rPr lang="en-US" altLang="en-US" sz="2400" kern="1200" dirty="0">
                <a:solidFill>
                  <a:srgbClr val="000000"/>
                </a:solidFill>
                <a:latin typeface="Arial (Body)"/>
                <a:ea typeface="+mn-ea"/>
                <a:cs typeface="+mn-cs"/>
              </a:rPr>
              <a:t> statement causes program control to continue with the first statement after the </a:t>
            </a:r>
            <a:r>
              <a:rPr lang="en-US" altLang="en-US" sz="2400" kern="1200" dirty="0">
                <a:solidFill>
                  <a:srgbClr val="000000"/>
                </a:solidFill>
                <a:latin typeface="Consolas" panose="020B0609020204030204" pitchFamily="49" charset="0"/>
                <a:ea typeface="+mn-ea"/>
                <a:cs typeface="Consolas" panose="020B0609020204030204" pitchFamily="49" charset="0"/>
              </a:rPr>
              <a:t>switch</a:t>
            </a:r>
            <a:r>
              <a:rPr lang="en-US" altLang="en-US" sz="2400" kern="1200" dirty="0">
                <a:solidFill>
                  <a:srgbClr val="000000"/>
                </a:solidFill>
                <a:latin typeface="Arial (Body)"/>
                <a:ea typeface="+mn-ea"/>
                <a:cs typeface="+mn-cs"/>
              </a:rPr>
              <a:t> statement.</a:t>
            </a:r>
          </a:p>
          <a:p>
            <a:pPr lvl="0">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Consolas" panose="020B0609020204030204" pitchFamily="49" charset="0"/>
              </a:rPr>
              <a:t>break</a:t>
            </a:r>
            <a:r>
              <a:rPr lang="en-US" altLang="en-US" sz="2400" kern="1200" dirty="0">
                <a:solidFill>
                  <a:srgbClr val="000000"/>
                </a:solidFill>
                <a:latin typeface="Arial (Body)"/>
                <a:ea typeface="+mn-ea"/>
                <a:cs typeface="+mn-cs"/>
              </a:rPr>
              <a:t> statement is used because the </a:t>
            </a:r>
            <a:r>
              <a:rPr lang="en-US" altLang="en-US" sz="2400" kern="1200" dirty="0">
                <a:solidFill>
                  <a:srgbClr val="000000"/>
                </a:solidFill>
                <a:latin typeface="Consolas" panose="020B0609020204030204" pitchFamily="49" charset="0"/>
                <a:ea typeface="+mn-ea"/>
                <a:cs typeface="Consolas" panose="020B0609020204030204" pitchFamily="49" charset="0"/>
              </a:rPr>
              <a:t>case</a:t>
            </a:r>
            <a:r>
              <a:rPr lang="en-US" altLang="en-US" sz="2400" kern="1200" dirty="0">
                <a:solidFill>
                  <a:srgbClr val="000000"/>
                </a:solidFill>
                <a:latin typeface="Arial (Body)"/>
                <a:ea typeface="+mn-ea"/>
                <a:cs typeface="+mn-cs"/>
              </a:rPr>
              <a:t>s in a </a:t>
            </a:r>
            <a:r>
              <a:rPr lang="en-US" altLang="en-US" sz="2400" kern="1200" dirty="0">
                <a:solidFill>
                  <a:srgbClr val="000000"/>
                </a:solidFill>
                <a:latin typeface="Consolas" panose="020B0609020204030204" pitchFamily="49" charset="0"/>
                <a:ea typeface="+mn-ea"/>
                <a:cs typeface="Consolas" panose="020B0609020204030204" pitchFamily="49" charset="0"/>
              </a:rPr>
              <a:t>switch</a:t>
            </a:r>
            <a:r>
              <a:rPr lang="en-US" altLang="en-US" sz="2400" kern="1200" dirty="0">
                <a:solidFill>
                  <a:srgbClr val="000000"/>
                </a:solidFill>
                <a:latin typeface="Arial (Body)"/>
                <a:ea typeface="+mn-ea"/>
                <a:cs typeface="+mn-cs"/>
              </a:rPr>
              <a:t> statement would otherwise run together.</a:t>
            </a:r>
          </a:p>
        </p:txBody>
      </p:sp>
    </p:spTree>
    <p:extLst>
      <p:ext uri="{BB962C8B-B14F-4D97-AF65-F5344CB8AC3E}">
        <p14:creationId xmlns:p14="http://schemas.microsoft.com/office/powerpoint/2010/main" val="18815208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6945086"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(11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592987"/>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If </a:t>
            </a:r>
            <a:r>
              <a:rPr lang="en-US" altLang="en-US" sz="2400" kern="1200" dirty="0">
                <a:solidFill>
                  <a:srgbClr val="000000"/>
                </a:solidFill>
                <a:latin typeface="Consolas" panose="020B0609020204030204" pitchFamily="49" charset="0"/>
                <a:ea typeface="+mn-ea"/>
                <a:cs typeface="Consolas" panose="020B0609020204030204" pitchFamily="49" charset="0"/>
              </a:rPr>
              <a:t>break</a:t>
            </a:r>
            <a:r>
              <a:rPr lang="en-US" altLang="en-US" sz="2400" kern="1200" dirty="0">
                <a:solidFill>
                  <a:srgbClr val="000000"/>
                </a:solidFill>
                <a:latin typeface="Arial (Body)"/>
                <a:ea typeface="+mn-ea"/>
                <a:cs typeface="+mn-cs"/>
              </a:rPr>
              <a:t> is not used anywhere in a </a:t>
            </a:r>
            <a:r>
              <a:rPr lang="en-US" altLang="en-US" sz="2400" kern="1200" dirty="0">
                <a:solidFill>
                  <a:srgbClr val="000000"/>
                </a:solidFill>
                <a:latin typeface="Consolas" panose="020B0609020204030204" pitchFamily="49" charset="0"/>
                <a:ea typeface="+mn-ea"/>
                <a:cs typeface="Consolas" panose="020B0609020204030204" pitchFamily="49" charset="0"/>
              </a:rPr>
              <a:t>switch</a:t>
            </a:r>
            <a:r>
              <a:rPr lang="en-US" altLang="en-US" sz="2400" kern="1200" dirty="0">
                <a:solidFill>
                  <a:srgbClr val="000000"/>
                </a:solidFill>
                <a:latin typeface="Arial (Body)"/>
                <a:ea typeface="+mn-ea"/>
                <a:cs typeface="+mn-cs"/>
              </a:rPr>
              <a:t> statement, then each time a match occurs in the statement, the statements for all the remaining </a:t>
            </a:r>
            <a:r>
              <a:rPr lang="en-US" altLang="en-US" sz="2400" kern="1200" dirty="0">
                <a:solidFill>
                  <a:srgbClr val="000000"/>
                </a:solidFill>
                <a:latin typeface="Consolas" panose="020B0609020204030204" pitchFamily="49" charset="0"/>
                <a:ea typeface="+mn-ea"/>
                <a:cs typeface="Consolas" panose="020B0609020204030204" pitchFamily="49" charset="0"/>
              </a:rPr>
              <a:t>case</a:t>
            </a:r>
            <a:r>
              <a:rPr lang="en-US" altLang="en-US" sz="2400" kern="1200" dirty="0">
                <a:solidFill>
                  <a:srgbClr val="000000"/>
                </a:solidFill>
                <a:latin typeface="Arial (Body)"/>
                <a:ea typeface="+mn-ea"/>
                <a:cs typeface="+mn-cs"/>
              </a:rPr>
              <a:t>s will be executed—called fallthrough.</a:t>
            </a:r>
          </a:p>
          <a:p>
            <a:pPr lvl="0">
              <a:tabLst/>
            </a:pPr>
            <a:r>
              <a:rPr lang="en-US" altLang="en-US" sz="2400" kern="1200" dirty="0">
                <a:solidFill>
                  <a:srgbClr val="000000"/>
                </a:solidFill>
                <a:latin typeface="Arial (Body)"/>
                <a:ea typeface="+mn-ea"/>
                <a:cs typeface="+mn-cs"/>
              </a:rPr>
              <a:t>If no match occurs, the </a:t>
            </a:r>
            <a:r>
              <a:rPr lang="en-US" altLang="en-US" sz="2400" kern="1200" dirty="0">
                <a:solidFill>
                  <a:srgbClr val="000000"/>
                </a:solidFill>
                <a:latin typeface="Consolas" panose="020B0609020204030204" pitchFamily="49" charset="0"/>
                <a:ea typeface="+mn-ea"/>
                <a:cs typeface="Consolas" panose="020B0609020204030204" pitchFamily="49" charset="0"/>
              </a:rPr>
              <a:t>default</a:t>
            </a:r>
            <a:r>
              <a:rPr lang="en-US" altLang="en-US" sz="2400" kern="1200" dirty="0">
                <a:solidFill>
                  <a:srgbClr val="000000"/>
                </a:solidFill>
                <a:latin typeface="Arial (Body)"/>
                <a:ea typeface="+mn-ea"/>
                <a:cs typeface="+mn-cs"/>
              </a:rPr>
              <a:t> case is executed, and an error message is </a:t>
            </a:r>
            <a:r>
              <a:rPr lang="en-US" altLang="en-US" sz="2400" kern="1200" dirty="0" smtClean="0">
                <a:solidFill>
                  <a:srgbClr val="000000"/>
                </a:solidFill>
                <a:latin typeface="Arial (Body)"/>
                <a:ea typeface="+mn-ea"/>
                <a:cs typeface="+mn-cs"/>
              </a:rPr>
              <a:t>printed.</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2923234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81900"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(12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4318"/>
          </a:xfrm>
        </p:spPr>
        <p:txBody>
          <a:bodyPr wrap="square" lIns="91425" tIns="91425" rIns="91425" bIns="91425">
            <a:spAutoFit/>
          </a:bodyPr>
          <a:lstStyle/>
          <a:p>
            <a:pPr marL="0" lvl="0" indent="0">
              <a:lnSpc>
                <a:spcPct val="90000"/>
              </a:lnSpc>
              <a:spcBef>
                <a:spcPct val="20000"/>
              </a:spcBef>
              <a:buNone/>
              <a:tabLst/>
              <a:defRPr/>
            </a:pPr>
            <a:r>
              <a:rPr lang="en-US" sz="2200" b="1" kern="1200" dirty="0">
                <a:solidFill>
                  <a:srgbClr val="000000"/>
                </a:solidFill>
                <a:latin typeface="Consolas" panose="020B0609020204030204" pitchFamily="49" charset="0"/>
                <a:ea typeface="+mn-ea"/>
                <a:cs typeface="Consolas" panose="020B0609020204030204" pitchFamily="49" charset="0"/>
              </a:rPr>
              <a:t>switch</a:t>
            </a:r>
            <a:r>
              <a:rPr lang="en-US" sz="2200" b="1" kern="1200" dirty="0">
                <a:solidFill>
                  <a:srgbClr val="000000"/>
                </a:solidFill>
                <a:latin typeface="Arial (Body)"/>
                <a:ea typeface="+mn-ea"/>
                <a:cs typeface="+mn-cs"/>
              </a:rPr>
              <a:t> Statement Flowchart</a:t>
            </a:r>
          </a:p>
          <a:p>
            <a:pPr lvl="0">
              <a:tabLst/>
              <a:defRPr/>
            </a:pPr>
            <a:r>
              <a:rPr lang="en-US" sz="2200" kern="1200" dirty="0">
                <a:solidFill>
                  <a:srgbClr val="000000"/>
                </a:solidFill>
                <a:latin typeface="Arial (Body)"/>
                <a:ea typeface="+mn-ea"/>
                <a:cs typeface="+mn-cs"/>
              </a:rPr>
              <a:t>Each </a:t>
            </a:r>
            <a:r>
              <a:rPr lang="en-US" sz="2200" kern="1200" dirty="0">
                <a:solidFill>
                  <a:srgbClr val="000000"/>
                </a:solidFill>
                <a:latin typeface="Consolas" panose="020B0609020204030204" pitchFamily="49" charset="0"/>
                <a:ea typeface="+mn-ea"/>
                <a:cs typeface="Consolas" panose="020B0609020204030204" pitchFamily="49" charset="0"/>
              </a:rPr>
              <a:t>case</a:t>
            </a:r>
            <a:r>
              <a:rPr lang="en-US" sz="2200" kern="1200" dirty="0">
                <a:solidFill>
                  <a:srgbClr val="000000"/>
                </a:solidFill>
                <a:latin typeface="Arial (Body)"/>
                <a:ea typeface="+mn-ea"/>
                <a:cs typeface="+mn-cs"/>
              </a:rPr>
              <a:t> can have one or more actions.</a:t>
            </a:r>
          </a:p>
          <a:p>
            <a:pPr lvl="0">
              <a:tabLst/>
              <a:defRPr/>
            </a:pPr>
            <a:r>
              <a:rPr lang="en-US" sz="2200" kern="1200" dirty="0">
                <a:solidFill>
                  <a:srgbClr val="000000"/>
                </a:solidFill>
                <a:latin typeface="Arial (Body)"/>
                <a:ea typeface="+mn-ea"/>
                <a:cs typeface="+mn-cs"/>
              </a:rPr>
              <a:t>The </a:t>
            </a:r>
            <a:r>
              <a:rPr lang="en-US" sz="2200" kern="1200" dirty="0">
                <a:solidFill>
                  <a:srgbClr val="000000"/>
                </a:solidFill>
                <a:latin typeface="Consolas" panose="020B0609020204030204" pitchFamily="49" charset="0"/>
                <a:ea typeface="+mn-ea"/>
                <a:cs typeface="Consolas" panose="020B0609020204030204" pitchFamily="49" charset="0"/>
              </a:rPr>
              <a:t>switch</a:t>
            </a:r>
            <a:r>
              <a:rPr lang="en-US" sz="2200" kern="1200" dirty="0">
                <a:solidFill>
                  <a:srgbClr val="000000"/>
                </a:solidFill>
                <a:latin typeface="Arial (Body)"/>
                <a:ea typeface="+mn-ea"/>
                <a:cs typeface="+mn-cs"/>
              </a:rPr>
              <a:t> statement is different from all other control statements in that braces are not required around multiple actions in a </a:t>
            </a:r>
            <a:r>
              <a:rPr lang="en-US" sz="2200" kern="1200" dirty="0">
                <a:solidFill>
                  <a:srgbClr val="000000"/>
                </a:solidFill>
                <a:latin typeface="Consolas" panose="020B0609020204030204" pitchFamily="49" charset="0"/>
                <a:ea typeface="+mn-ea"/>
                <a:cs typeface="Consolas" panose="020B0609020204030204" pitchFamily="49" charset="0"/>
              </a:rPr>
              <a:t>case</a:t>
            </a:r>
            <a:r>
              <a:rPr lang="en-US" sz="2200" kern="1200" dirty="0">
                <a:solidFill>
                  <a:srgbClr val="000000"/>
                </a:solidFill>
                <a:latin typeface="Arial (Body)"/>
                <a:ea typeface="+mn-ea"/>
                <a:cs typeface="+mn-cs"/>
              </a:rPr>
              <a:t> of a </a:t>
            </a:r>
            <a:r>
              <a:rPr lang="en-US" sz="2200" kern="1200" dirty="0">
                <a:solidFill>
                  <a:srgbClr val="000000"/>
                </a:solidFill>
                <a:latin typeface="Consolas" panose="020B0609020204030204" pitchFamily="49" charset="0"/>
                <a:ea typeface="+mn-ea"/>
                <a:cs typeface="Consolas" panose="020B0609020204030204" pitchFamily="49" charset="0"/>
              </a:rPr>
              <a:t>switch</a:t>
            </a:r>
            <a:r>
              <a:rPr lang="en-US" sz="2200" kern="1200" dirty="0">
                <a:solidFill>
                  <a:srgbClr val="000000"/>
                </a:solidFill>
                <a:latin typeface="Arial (Body)"/>
                <a:ea typeface="+mn-ea"/>
                <a:cs typeface="+mn-cs"/>
              </a:rPr>
              <a:t>.</a:t>
            </a:r>
          </a:p>
          <a:p>
            <a:pPr lvl="0">
              <a:tabLst/>
              <a:defRPr/>
            </a:pPr>
            <a:r>
              <a:rPr lang="en-US" sz="2200" kern="1200" dirty="0">
                <a:solidFill>
                  <a:srgbClr val="000000"/>
                </a:solidFill>
                <a:latin typeface="Arial (Body)"/>
                <a:ea typeface="+mn-ea"/>
                <a:cs typeface="+mn-cs"/>
              </a:rPr>
              <a:t>The general </a:t>
            </a:r>
            <a:r>
              <a:rPr lang="en-US" sz="2200" kern="1200" dirty="0">
                <a:solidFill>
                  <a:srgbClr val="000000"/>
                </a:solidFill>
                <a:latin typeface="Consolas" panose="020B0609020204030204" pitchFamily="49" charset="0"/>
                <a:ea typeface="+mn-ea"/>
                <a:cs typeface="Consolas" panose="020B0609020204030204" pitchFamily="49" charset="0"/>
              </a:rPr>
              <a:t>switch</a:t>
            </a:r>
            <a:r>
              <a:rPr lang="en-US" sz="2200" kern="1200" dirty="0">
                <a:solidFill>
                  <a:srgbClr val="000000"/>
                </a:solidFill>
                <a:latin typeface="Arial (Body)"/>
                <a:ea typeface="+mn-ea"/>
                <a:cs typeface="+mn-cs"/>
              </a:rPr>
              <a:t> multiple-selection statement (using a </a:t>
            </a:r>
            <a:r>
              <a:rPr lang="en-US" sz="2200" kern="1200" dirty="0">
                <a:solidFill>
                  <a:srgbClr val="000000"/>
                </a:solidFill>
                <a:latin typeface="Consolas" panose="020B0609020204030204" pitchFamily="49" charset="0"/>
                <a:ea typeface="+mn-ea"/>
                <a:cs typeface="+mn-cs"/>
              </a:rPr>
              <a:t>break</a:t>
            </a:r>
            <a:r>
              <a:rPr lang="en-US" sz="2200" kern="1200" dirty="0">
                <a:solidFill>
                  <a:srgbClr val="000000"/>
                </a:solidFill>
                <a:latin typeface="Arial (Body)"/>
                <a:ea typeface="+mn-ea"/>
                <a:cs typeface="+mn-cs"/>
              </a:rPr>
              <a:t> in each </a:t>
            </a:r>
            <a:r>
              <a:rPr lang="en-US" sz="2200" kern="1200" dirty="0">
                <a:solidFill>
                  <a:srgbClr val="000000"/>
                </a:solidFill>
                <a:latin typeface="Consolas" panose="020B0609020204030204" pitchFamily="49" charset="0"/>
                <a:ea typeface="+mn-ea"/>
                <a:cs typeface="Consolas" panose="020B0609020204030204" pitchFamily="49" charset="0"/>
              </a:rPr>
              <a:t>case</a:t>
            </a:r>
            <a:r>
              <a:rPr lang="en-US" sz="2200" kern="1200" dirty="0">
                <a:solidFill>
                  <a:srgbClr val="000000"/>
                </a:solidFill>
                <a:latin typeface="Arial (Body)"/>
                <a:ea typeface="+mn-ea"/>
                <a:cs typeface="+mn-cs"/>
              </a:rPr>
              <a:t>) is flowcharted in </a:t>
            </a:r>
            <a:r>
              <a:rPr lang="en-US" sz="2200" kern="1200" dirty="0" smtClean="0">
                <a:solidFill>
                  <a:srgbClr val="000000"/>
                </a:solidFill>
                <a:latin typeface="Arial (Body)"/>
                <a:ea typeface="+mn-ea"/>
                <a:cs typeface="+mn-cs"/>
              </a:rPr>
              <a:t>Figure</a:t>
            </a:r>
            <a:r>
              <a:rPr lang="en-US" sz="2200" kern="1200" dirty="0">
                <a:solidFill>
                  <a:srgbClr val="000000"/>
                </a:solidFill>
                <a:latin typeface="Arial (Body)"/>
                <a:ea typeface="+mn-ea"/>
                <a:cs typeface="+mn-cs"/>
              </a:rPr>
              <a:t> </a:t>
            </a:r>
            <a:r>
              <a:rPr lang="en-US" sz="2200" kern="1200" dirty="0" smtClean="0">
                <a:solidFill>
                  <a:srgbClr val="000000"/>
                </a:solidFill>
                <a:latin typeface="Arial (Body)"/>
                <a:ea typeface="+mn-ea"/>
                <a:cs typeface="+mn-cs"/>
              </a:rPr>
              <a:t>4.8</a:t>
            </a:r>
            <a:r>
              <a:rPr lang="en-US" altLang="en-US" sz="2200" kern="1200" dirty="0">
                <a:solidFill>
                  <a:srgbClr val="000000"/>
                </a:solidFill>
                <a:latin typeface="Arial (Body)"/>
              </a:rPr>
              <a:t> (see slide </a:t>
            </a:r>
            <a:r>
              <a:rPr lang="en-US" altLang="en-US" sz="2200" kern="1200" dirty="0" smtClean="0">
                <a:solidFill>
                  <a:srgbClr val="000000"/>
                </a:solidFill>
                <a:latin typeface="Arial (Body)"/>
              </a:rPr>
              <a:t>83)</a:t>
            </a:r>
            <a:r>
              <a:rPr lang="en-US" sz="2200" kern="1200" dirty="0" smtClean="0">
                <a:solidFill>
                  <a:srgbClr val="000000"/>
                </a:solidFill>
                <a:latin typeface="Arial (Body)"/>
              </a:rPr>
              <a:t>.</a:t>
            </a:r>
            <a:endParaRPr lang="en-US" sz="2200" kern="1200" dirty="0">
              <a:solidFill>
                <a:srgbClr val="000000"/>
              </a:solidFill>
              <a:latin typeface="Arial (Body)"/>
              <a:ea typeface="+mn-ea"/>
              <a:cs typeface="+mn-cs"/>
            </a:endParaRPr>
          </a:p>
          <a:p>
            <a:pPr lvl="0">
              <a:tabLst/>
              <a:defRPr/>
            </a:pPr>
            <a:r>
              <a:rPr lang="en-US" sz="2200" kern="1200" dirty="0">
                <a:solidFill>
                  <a:srgbClr val="000000"/>
                </a:solidFill>
                <a:latin typeface="Arial (Body)"/>
                <a:ea typeface="+mn-ea"/>
                <a:cs typeface="+mn-cs"/>
              </a:rPr>
              <a:t>The flowchart makes it clear that each </a:t>
            </a:r>
            <a:r>
              <a:rPr lang="en-US" sz="2200" kern="1200" dirty="0">
                <a:solidFill>
                  <a:srgbClr val="000000"/>
                </a:solidFill>
                <a:latin typeface="Consolas" panose="020B0609020204030204" pitchFamily="49" charset="0"/>
                <a:ea typeface="+mn-ea"/>
                <a:cs typeface="Consolas" panose="020B0609020204030204" pitchFamily="49" charset="0"/>
              </a:rPr>
              <a:t>break</a:t>
            </a:r>
            <a:r>
              <a:rPr lang="en-US" sz="2200" kern="1200" dirty="0">
                <a:solidFill>
                  <a:srgbClr val="000000"/>
                </a:solidFill>
                <a:latin typeface="Arial (Body)"/>
                <a:ea typeface="+mn-ea"/>
                <a:cs typeface="+mn-cs"/>
              </a:rPr>
              <a:t> statement at the end of a </a:t>
            </a:r>
            <a:r>
              <a:rPr lang="en-US" sz="2200" kern="1200" dirty="0">
                <a:solidFill>
                  <a:srgbClr val="000000"/>
                </a:solidFill>
                <a:latin typeface="Consolas" panose="020B0609020204030204" pitchFamily="49" charset="0"/>
                <a:ea typeface="+mn-ea"/>
                <a:cs typeface="Consolas" panose="020B0609020204030204" pitchFamily="49" charset="0"/>
              </a:rPr>
              <a:t>case</a:t>
            </a:r>
            <a:r>
              <a:rPr lang="en-US" sz="2200" kern="1200" dirty="0">
                <a:solidFill>
                  <a:srgbClr val="000000"/>
                </a:solidFill>
                <a:latin typeface="Arial (Body)"/>
                <a:ea typeface="+mn-ea"/>
                <a:cs typeface="+mn-cs"/>
              </a:rPr>
              <a:t> causes control to immediately exit the </a:t>
            </a:r>
            <a:r>
              <a:rPr lang="en-US" sz="2200" kern="1200" dirty="0">
                <a:solidFill>
                  <a:srgbClr val="000000"/>
                </a:solidFill>
                <a:latin typeface="Consolas" panose="020B0609020204030204" pitchFamily="49" charset="0"/>
                <a:ea typeface="+mn-ea"/>
                <a:cs typeface="Consolas" panose="020B0609020204030204" pitchFamily="49" charset="0"/>
              </a:rPr>
              <a:t>switch</a:t>
            </a:r>
            <a:r>
              <a:rPr lang="en-US" sz="2200" kern="1200" dirty="0">
                <a:solidFill>
                  <a:srgbClr val="000000"/>
                </a:solidFill>
                <a:latin typeface="Arial (Body)"/>
                <a:ea typeface="+mn-ea"/>
                <a:cs typeface="+mn-cs"/>
              </a:rPr>
              <a:t> statement.</a:t>
            </a:r>
          </a:p>
        </p:txBody>
      </p:sp>
    </p:spTree>
    <p:extLst>
      <p:ext uri="{BB962C8B-B14F-4D97-AF65-F5344CB8AC3E}">
        <p14:creationId xmlns:p14="http://schemas.microsoft.com/office/powerpoint/2010/main" val="27901872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Common</a:t>
            </a:r>
            <a:r>
              <a:rPr lang="en-US" spc="-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Prog</a:t>
            </a:r>
            <a:r>
              <a:rPr lang="en-US" spc="-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ramming</a:t>
            </a:r>
            <a:r>
              <a:rPr lang="en-US" spc="6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4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E</a:t>
            </a:r>
            <a:r>
              <a:rPr lang="en-US" spc="-4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rro</a:t>
            </a:r>
            <a:r>
              <a:rPr lang="en-US" spc="-4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30"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4.4</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0" indent="0" eaLnBrk="0" hangingPunct="0">
              <a:spcBef>
                <a:spcPts val="150"/>
              </a:spcBef>
              <a:buNone/>
            </a:pPr>
            <a:r>
              <a:rPr lang="en-US" sz="2400" dirty="0" smtClean="0">
                <a:solidFill>
                  <a:srgbClr val="000000"/>
                </a:solidFill>
                <a:latin typeface="Arial (Body)"/>
                <a:ea typeface="Times New Roman" panose="02020603050405020304" pitchFamily="18" charset="0"/>
              </a:rPr>
              <a:t>Forgetting </a:t>
            </a:r>
            <a:r>
              <a:rPr lang="en-US" sz="2400" dirty="0">
                <a:solidFill>
                  <a:srgbClr val="000000"/>
                </a:solidFill>
                <a:latin typeface="Arial (Body)"/>
                <a:ea typeface="Times New Roman" panose="02020603050405020304" pitchFamily="18" charset="0"/>
              </a:rPr>
              <a:t>a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break</a:t>
            </a:r>
            <a:r>
              <a:rPr lang="en-US" sz="2400" dirty="0">
                <a:solidFill>
                  <a:srgbClr val="000000"/>
                </a:solidFill>
                <a:latin typeface="Arial (Body)"/>
                <a:ea typeface="Times New Roman" panose="02020603050405020304" pitchFamily="18" charset="0"/>
              </a:rPr>
              <a:t> statement when one is needed in a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switch</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statement is a logic error.</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3790142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4.2 Iteration Essentials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39592"/>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Sentinel values are used to control iteration when:</a:t>
            </a:r>
          </a:p>
          <a:p>
            <a:pPr marL="741600" lvl="1" indent="-284400">
              <a:buFont typeface="Arial" panose="020B0604020202020204" pitchFamily="34" charset="0"/>
              <a:buChar char="–"/>
            </a:pPr>
            <a:r>
              <a:rPr lang="en-US" altLang="en-US" sz="2400" kern="1200" dirty="0" smtClean="0">
                <a:solidFill>
                  <a:srgbClr val="000000"/>
                </a:solidFill>
                <a:latin typeface="Arial (Body)"/>
                <a:ea typeface="+mn-ea"/>
                <a:cs typeface="+mn-cs"/>
              </a:rPr>
              <a:t>The precise number of iterations isn’t known in advance, and</a:t>
            </a:r>
          </a:p>
          <a:p>
            <a:pPr marL="741600" lvl="1" indent="-284400">
              <a:buFont typeface="Arial" panose="020B0604020202020204" pitchFamily="34" charset="0"/>
              <a:buChar char="–"/>
            </a:pPr>
            <a:r>
              <a:rPr lang="en-US" altLang="en-US" sz="2400" kern="1200" dirty="0" smtClean="0">
                <a:solidFill>
                  <a:srgbClr val="000000"/>
                </a:solidFill>
                <a:latin typeface="Arial (Body)"/>
                <a:ea typeface="+mn-ea"/>
                <a:cs typeface="+mn-cs"/>
              </a:rPr>
              <a:t>The loop includes statements that obtain data each time the loop is performed.</a:t>
            </a:r>
          </a:p>
          <a:p>
            <a:pPr marL="255600" lvl="1" indent="-255600">
              <a:spcBef>
                <a:spcPts val="1500"/>
              </a:spcBef>
              <a:buFont typeface="Arial" panose="020B0604020202020204" pitchFamily="34" charset="0"/>
              <a:buChar char="•"/>
            </a:pPr>
            <a:r>
              <a:rPr lang="en-US" altLang="en-US" sz="2400" kern="1200" dirty="0" smtClean="0">
                <a:solidFill>
                  <a:srgbClr val="000000"/>
                </a:solidFill>
                <a:latin typeface="Arial (Body)"/>
                <a:ea typeface="+mn-ea"/>
                <a:cs typeface="+mn-cs"/>
              </a:rPr>
              <a:t>The sentinel value indicates “end of data.”</a:t>
            </a:r>
          </a:p>
          <a:p>
            <a:pPr lvl="0">
              <a:tabLst/>
            </a:pPr>
            <a:r>
              <a:rPr lang="en-US" altLang="en-US" sz="2400" kern="1200" dirty="0" smtClean="0">
                <a:solidFill>
                  <a:srgbClr val="000000"/>
                </a:solidFill>
                <a:latin typeface="Arial (Body)"/>
                <a:ea typeface="+mn-ea"/>
                <a:cs typeface="+mn-cs"/>
              </a:rPr>
              <a:t>The sentinel is entered after all regular data items have been supplied to the program.</a:t>
            </a:r>
          </a:p>
          <a:p>
            <a:pPr lvl="0">
              <a:tabLst/>
            </a:pPr>
            <a:r>
              <a:rPr lang="en-US" altLang="en-US" sz="2400" kern="1200" dirty="0" smtClean="0">
                <a:solidFill>
                  <a:srgbClr val="000000"/>
                </a:solidFill>
                <a:latin typeface="Arial (Body)"/>
                <a:ea typeface="+mn-ea"/>
                <a:cs typeface="+mn-cs"/>
              </a:rPr>
              <a:t>Sentinels </a:t>
            </a:r>
            <a:r>
              <a:rPr lang="en-US" altLang="en-US" sz="2400" kern="1200" dirty="0">
                <a:solidFill>
                  <a:srgbClr val="000000"/>
                </a:solidFill>
                <a:latin typeface="Arial (Body)"/>
                <a:ea typeface="+mn-ea"/>
                <a:cs typeface="+mn-cs"/>
              </a:rPr>
              <a:t>must be distinct from regular data items.</a:t>
            </a:r>
          </a:p>
        </p:txBody>
      </p:sp>
    </p:spTree>
    <p:extLst>
      <p:ext uri="{BB962C8B-B14F-4D97-AF65-F5344CB8AC3E}">
        <p14:creationId xmlns:p14="http://schemas.microsoft.com/office/powerpoint/2010/main" val="7766684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spc="-13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rror-</a:t>
            </a:r>
            <a:r>
              <a:rPr lang="en-US" spc="-60"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reve</a:t>
            </a:r>
            <a:r>
              <a:rPr lang="en-US" spc="-115" dirty="0">
                <a:solidFill>
                  <a:schemeClr val="tx2"/>
                </a:solidFill>
                <a:latin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cs typeface="Times New Roman" panose="02020603050405020304" pitchFamily="18" charset="0"/>
              </a:rPr>
              <a:t>t</a:t>
            </a:r>
            <a:r>
              <a:rPr lang="en-US" spc="-10" dirty="0">
                <a:solidFill>
                  <a:schemeClr val="tx2"/>
                </a:solidFill>
                <a:latin typeface="Times New Roman" panose="02020603050405020304" pitchFamily="18" charset="0"/>
                <a:cs typeface="Times New Roman" panose="02020603050405020304" pitchFamily="18" charset="0"/>
              </a:rPr>
              <a:t>i</a:t>
            </a:r>
            <a:r>
              <a:rPr lang="en-US" spc="-5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370" dirty="0">
                <a:solidFill>
                  <a:schemeClr val="tx2"/>
                </a:solidFill>
                <a:latin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cs typeface="Times New Roman" panose="02020603050405020304" pitchFamily="18" charset="0"/>
              </a:rPr>
              <a:t>T</a:t>
            </a:r>
            <a:r>
              <a:rPr lang="en-US" spc="-16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p</a:t>
            </a:r>
            <a:r>
              <a:rPr lang="en-US" spc="-315"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10" dirty="0">
                <a:solidFill>
                  <a:schemeClr val="tx2"/>
                </a:solidFill>
                <a:latin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6</a:t>
            </a:r>
          </a:p>
        </p:txBody>
      </p:sp>
      <p:sp>
        <p:nvSpPr>
          <p:cNvPr id="3" name="Text Placeholder 2"/>
          <p:cNvSpPr>
            <a:spLocks noGrp="1"/>
          </p:cNvSpPr>
          <p:nvPr>
            <p:ph type="body" idx="1"/>
          </p:nvPr>
        </p:nvSpPr>
        <p:spPr>
          <a:xfrm>
            <a:off x="457200" y="1600200"/>
            <a:ext cx="8229600" cy="2103944"/>
          </a:xfrm>
        </p:spPr>
        <p:txBody>
          <a:bodyPr wrap="square" lIns="91425" tIns="91425" rIns="91425" bIns="91425">
            <a:spAutoFit/>
          </a:bodyPr>
          <a:lstStyle/>
          <a:p>
            <a:pPr marL="0" marR="74295" indent="0" eaLnBrk="0" hangingPunct="0">
              <a:lnSpc>
                <a:spcPct val="105000"/>
              </a:lnSpc>
              <a:spcBef>
                <a:spcPts val="310"/>
              </a:spcBef>
              <a:buNone/>
            </a:pPr>
            <a:r>
              <a:rPr lang="en-US" sz="2400" dirty="0" smtClean="0">
                <a:solidFill>
                  <a:srgbClr val="000000"/>
                </a:solidFill>
                <a:latin typeface="Arial (Body)"/>
                <a:ea typeface="Times New Roman" panose="02020603050405020304" pitchFamily="18" charset="0"/>
              </a:rPr>
              <a:t>Provide </a:t>
            </a:r>
            <a:r>
              <a:rPr lang="en-US" sz="2400" dirty="0">
                <a:solidFill>
                  <a:srgbClr val="000000"/>
                </a:solidFill>
                <a:latin typeface="Arial (Body)"/>
                <a:ea typeface="Times New Roman" panose="02020603050405020304" pitchFamily="18" charset="0"/>
              </a:rPr>
              <a:t>a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default</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case in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switch</a:t>
            </a:r>
            <a:r>
              <a:rPr lang="en-US" sz="2400" dirty="0">
                <a:solidFill>
                  <a:srgbClr val="000000"/>
                </a:solidFill>
                <a:latin typeface="Arial (Body)"/>
                <a:ea typeface="Times New Roman" panose="02020603050405020304" pitchFamily="18" charset="0"/>
              </a:rPr>
              <a:t> statements. Values not explicitly tested in a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switch</a:t>
            </a:r>
            <a:r>
              <a:rPr lang="en-US" sz="2400" dirty="0">
                <a:solidFill>
                  <a:srgbClr val="000000"/>
                </a:solidFill>
                <a:latin typeface="Arial (Body)"/>
                <a:ea typeface="Times New Roman" panose="02020603050405020304" pitchFamily="18" charset="0"/>
              </a:rPr>
              <a:t> would normally be ignored. The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default</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case helps prevent this by </a:t>
            </a:r>
            <a:r>
              <a:rPr lang="en-US" sz="2400" dirty="0" smtClean="0">
                <a:solidFill>
                  <a:srgbClr val="000000"/>
                </a:solidFill>
                <a:latin typeface="Arial (Body)"/>
                <a:ea typeface="Times New Roman" panose="02020603050405020304" pitchFamily="18" charset="0"/>
              </a:rPr>
              <a:t>focusing you </a:t>
            </a:r>
            <a:r>
              <a:rPr lang="en-US" sz="2400" dirty="0">
                <a:solidFill>
                  <a:srgbClr val="000000"/>
                </a:solidFill>
                <a:latin typeface="Arial (Body)"/>
                <a:ea typeface="Times New Roman" panose="02020603050405020304" pitchFamily="18" charset="0"/>
              </a:rPr>
              <a:t>on the need </a:t>
            </a:r>
            <a:r>
              <a:rPr lang="en-US" sz="2400" dirty="0" smtClean="0">
                <a:solidFill>
                  <a:srgbClr val="000000"/>
                </a:solidFill>
                <a:latin typeface="Arial (Body)"/>
                <a:ea typeface="Times New Roman" panose="02020603050405020304" pitchFamily="18" charset="0"/>
              </a:rPr>
              <a:t>to process </a:t>
            </a:r>
            <a:r>
              <a:rPr lang="en-US" sz="2400" dirty="0">
                <a:solidFill>
                  <a:srgbClr val="000000"/>
                </a:solidFill>
                <a:latin typeface="Arial (Body)"/>
                <a:ea typeface="Times New Roman" panose="02020603050405020304" pitchFamily="18" charset="0"/>
              </a:rPr>
              <a:t>exceptional conditions. Sometimes no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default</a:t>
            </a:r>
            <a:r>
              <a:rPr lang="en-US" sz="2400" dirty="0" smtClean="0">
                <a:solidFill>
                  <a:srgbClr val="000000"/>
                </a:solidFill>
                <a:latin typeface="Arial (Body)"/>
                <a:ea typeface="Times New Roman" panose="02020603050405020304" pitchFamily="18" charset="0"/>
              </a:rPr>
              <a:t> processing </a:t>
            </a:r>
            <a:r>
              <a:rPr lang="en-US" sz="2400" dirty="0">
                <a:solidFill>
                  <a:srgbClr val="000000"/>
                </a:solidFill>
                <a:latin typeface="Arial (Body)"/>
                <a:ea typeface="Times New Roman" panose="02020603050405020304" pitchFamily="18" charset="0"/>
              </a:rPr>
              <a:t>is needed.</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30649800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Good</a:t>
            </a:r>
            <a:r>
              <a:rPr lang="en-US" spc="-10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ro</a:t>
            </a:r>
            <a:r>
              <a:rPr lang="en-US" spc="-1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rammi</a:t>
            </a:r>
            <a:r>
              <a:rPr lang="en-US" spc="-5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pc="-32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ractice</a:t>
            </a:r>
            <a:r>
              <a:rPr lang="en-US" spc="-24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spc="-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0" indent="0" eaLnBrk="0" hangingPunct="0">
              <a:spcBef>
                <a:spcPts val="155"/>
              </a:spcBef>
              <a:buNone/>
            </a:pPr>
            <a:r>
              <a:rPr lang="en-US" sz="2400" dirty="0" smtClean="0">
                <a:solidFill>
                  <a:srgbClr val="000000"/>
                </a:solidFill>
                <a:latin typeface="Arial (Body)"/>
                <a:ea typeface="Times New Roman" panose="02020603050405020304" pitchFamily="18" charset="0"/>
              </a:rPr>
              <a:t>Although </a:t>
            </a:r>
            <a:r>
              <a:rPr lang="en-US" sz="2400" dirty="0">
                <a:solidFill>
                  <a:srgbClr val="000000"/>
                </a:solidFill>
                <a:latin typeface="Arial (Body)"/>
                <a:ea typeface="Times New Roman" panose="02020603050405020304" pitchFamily="18" charset="0"/>
              </a:rPr>
              <a:t>the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case</a:t>
            </a:r>
            <a:r>
              <a:rPr lang="en-US" sz="2400" dirty="0">
                <a:solidFill>
                  <a:srgbClr val="000000"/>
                </a:solidFill>
                <a:latin typeface="Arial (Body)"/>
                <a:ea typeface="Times New Roman" panose="02020603050405020304" pitchFamily="18" charset="0"/>
              </a:rPr>
              <a:t> clauses and the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default</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case clause in a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switch</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statement can occur in any order, </a:t>
            </a:r>
            <a:r>
              <a:rPr lang="en-US" sz="2400" dirty="0" smtClean="0">
                <a:solidFill>
                  <a:srgbClr val="000000"/>
                </a:solidFill>
                <a:latin typeface="Arial (Body)"/>
                <a:ea typeface="Times New Roman" panose="02020603050405020304" pitchFamily="18" charset="0"/>
              </a:rPr>
              <a:t>it’s </a:t>
            </a:r>
            <a:r>
              <a:rPr lang="en-US" sz="2400" dirty="0">
                <a:solidFill>
                  <a:srgbClr val="000000"/>
                </a:solidFill>
                <a:latin typeface="Arial (Body)"/>
                <a:ea typeface="Times New Roman" panose="02020603050405020304" pitchFamily="18" charset="0"/>
              </a:rPr>
              <a:t>common </a:t>
            </a:r>
            <a:r>
              <a:rPr lang="en-US" sz="2400" dirty="0" smtClean="0">
                <a:solidFill>
                  <a:srgbClr val="000000"/>
                </a:solidFill>
                <a:latin typeface="Arial (Body)"/>
                <a:ea typeface="Times New Roman" panose="02020603050405020304" pitchFamily="18" charset="0"/>
              </a:rPr>
              <a:t>to place </a:t>
            </a:r>
            <a:r>
              <a:rPr lang="en-US" sz="2400" dirty="0">
                <a:solidFill>
                  <a:srgbClr val="000000"/>
                </a:solidFill>
                <a:latin typeface="Arial (Body)"/>
                <a:ea typeface="Times New Roman" panose="02020603050405020304" pitchFamily="18" charset="0"/>
              </a:rPr>
              <a:t>the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default</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clause last</a:t>
            </a:r>
            <a:r>
              <a:rPr lang="en-US" sz="2400" dirty="0" smtClean="0">
                <a:solidFill>
                  <a:srgbClr val="000000"/>
                </a:solidFill>
                <a:latin typeface="Arial (Body)"/>
                <a:ea typeface="Times New Roman" panose="02020603050405020304" pitchFamily="18" charset="0"/>
              </a:rPr>
              <a:t>.</a:t>
            </a:r>
          </a:p>
        </p:txBody>
      </p:sp>
    </p:spTree>
    <p:extLst>
      <p:ext uri="{BB962C8B-B14F-4D97-AF65-F5344CB8AC3E}">
        <p14:creationId xmlns:p14="http://schemas.microsoft.com/office/powerpoint/2010/main" val="15886051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Good</a:t>
            </a:r>
            <a:r>
              <a:rPr lang="en-US" spc="-10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ro</a:t>
            </a:r>
            <a:r>
              <a:rPr lang="en-US" spc="-1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rammi</a:t>
            </a:r>
            <a:r>
              <a:rPr lang="en-US" spc="-5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pc="-32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ractice</a:t>
            </a:r>
            <a:r>
              <a:rPr lang="en-US" spc="-24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spc="-5"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5</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661963"/>
          </a:xfrm>
        </p:spPr>
        <p:txBody>
          <a:bodyPr wrap="square" lIns="91425" tIns="91425" rIns="91425" bIns="91425">
            <a:spAutoFit/>
          </a:bodyPr>
          <a:lstStyle/>
          <a:p>
            <a:pPr marL="0" indent="0" eaLnBrk="0" hangingPunct="0">
              <a:spcBef>
                <a:spcPts val="165"/>
              </a:spcBef>
              <a:buNone/>
              <a:tabLst>
                <a:tab pos="285115" algn="l"/>
              </a:tabLst>
            </a:pPr>
            <a:r>
              <a:rPr lang="en-US" sz="2400" dirty="0" smtClean="0">
                <a:solidFill>
                  <a:srgbClr val="000000"/>
                </a:solidFill>
                <a:latin typeface="Arial (Body)"/>
                <a:ea typeface="Times New Roman" panose="02020603050405020304" pitchFamily="18" charset="0"/>
              </a:rPr>
              <a:t>In </a:t>
            </a:r>
            <a:r>
              <a:rPr lang="en-US" sz="2400" dirty="0">
                <a:solidFill>
                  <a:srgbClr val="000000"/>
                </a:solidFill>
                <a:latin typeface="Arial (Body)"/>
                <a:ea typeface="Times New Roman" panose="02020603050405020304" pitchFamily="18" charset="0"/>
              </a:rPr>
              <a:t>a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switch</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statement, when the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default</a:t>
            </a:r>
            <a:r>
              <a:rPr lang="en-US" sz="2400" dirty="0" smtClean="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clause is l</a:t>
            </a:r>
            <a:r>
              <a:rPr lang="en-US" sz="2400" dirty="0" smtClean="0">
                <a:solidFill>
                  <a:srgbClr val="000000"/>
                </a:solidFill>
                <a:latin typeface="Arial (Body)"/>
                <a:ea typeface="Times New Roman" panose="02020603050405020304" pitchFamily="18" charset="0"/>
              </a:rPr>
              <a:t>ast, </a:t>
            </a:r>
            <a:r>
              <a:rPr lang="en-US" sz="2400" dirty="0">
                <a:solidFill>
                  <a:srgbClr val="000000"/>
                </a:solidFill>
                <a:latin typeface="Arial (Body)"/>
                <a:ea typeface="Times New Roman" panose="02020603050405020304" pitchFamily="18" charset="0"/>
              </a:rPr>
              <a:t>the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break</a:t>
            </a:r>
            <a:r>
              <a:rPr lang="en-US" sz="2400" dirty="0">
                <a:solidFill>
                  <a:srgbClr val="000000"/>
                </a:solidFill>
                <a:latin typeface="Arial (Body)"/>
                <a:ea typeface="Times New Roman" panose="02020603050405020304" pitchFamily="18" charset="0"/>
              </a:rPr>
              <a:t> statement </a:t>
            </a:r>
            <a:r>
              <a:rPr lang="en-US" sz="2400" dirty="0" smtClean="0">
                <a:solidFill>
                  <a:srgbClr val="000000"/>
                </a:solidFill>
                <a:latin typeface="Arial (Body)"/>
                <a:ea typeface="Times New Roman" panose="02020603050405020304" pitchFamily="18" charset="0"/>
              </a:rPr>
              <a:t>isn’t re­quired</a:t>
            </a:r>
            <a:r>
              <a:rPr lang="en-US" sz="2400" dirty="0">
                <a:solidFill>
                  <a:srgbClr val="000000"/>
                </a:solidFill>
                <a:latin typeface="Arial (Body)"/>
                <a:ea typeface="Times New Roman" panose="02020603050405020304" pitchFamily="18" charset="0"/>
              </a:rPr>
              <a:t>. You may prefer to include this </a:t>
            </a:r>
            <a:r>
              <a:rPr lang="en-US" sz="24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break</a:t>
            </a:r>
            <a:r>
              <a:rPr lang="en-US" sz="2400" dirty="0" smtClean="0">
                <a:solidFill>
                  <a:srgbClr val="000000"/>
                </a:solidFill>
                <a:latin typeface="Arial (Body)"/>
                <a:ea typeface="Times New Roman" panose="02020603050405020304" pitchFamily="18" charset="0"/>
              </a:rPr>
              <a:t> for </a:t>
            </a:r>
            <a:r>
              <a:rPr lang="en-US" sz="2400" dirty="0">
                <a:solidFill>
                  <a:srgbClr val="000000"/>
                </a:solidFill>
                <a:latin typeface="Arial (Body)"/>
                <a:ea typeface="Times New Roman" panose="02020603050405020304" pitchFamily="18" charset="0"/>
              </a:rPr>
              <a:t>clarity and symmetry with other </a:t>
            </a:r>
            <a:r>
              <a:rPr lang="en-US" sz="24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case</a:t>
            </a:r>
            <a:r>
              <a:rPr lang="en-US" sz="2400" dirty="0">
                <a:solidFill>
                  <a:srgbClr val="000000"/>
                </a:solidFill>
                <a:latin typeface="Arial (Body)"/>
                <a:ea typeface="Times New Roman" panose="02020603050405020304" pitchFamily="18" charset="0"/>
              </a:rPr>
              <a:t>s</a:t>
            </a:r>
            <a:r>
              <a:rPr lang="en-US" sz="2400" dirty="0" smtClean="0">
                <a:solidFill>
                  <a:srgbClr val="000000"/>
                </a:solidFill>
                <a:latin typeface="Arial (Body)"/>
                <a:ea typeface="Times New Roman" panose="02020603050405020304" pitchFamily="18" charset="0"/>
              </a:rPr>
              <a:t>.</a:t>
            </a:r>
          </a:p>
        </p:txBody>
      </p:sp>
    </p:spTree>
    <p:extLst>
      <p:ext uri="{BB962C8B-B14F-4D97-AF65-F5344CB8AC3E}">
        <p14:creationId xmlns:p14="http://schemas.microsoft.com/office/powerpoint/2010/main" val="25102982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Figure 4.8 </a:t>
            </a:r>
            <a:r>
              <a:rPr lang="en-US" dirty="0" smtClean="0">
                <a:latin typeface="Consolas" panose="020B0609020204030204" pitchFamily="49" charset="0"/>
                <a:cs typeface="Consolas" panose="020B0609020204030204" pitchFamily="49" charset="0"/>
              </a:rPr>
              <a:t>switch</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Multiple-Selection Statement with </a:t>
            </a:r>
            <a:r>
              <a:rPr lang="en-US" dirty="0" smtClean="0">
                <a:latin typeface="Consolas" panose="020B0609020204030204" pitchFamily="49" charset="0"/>
                <a:cs typeface="Consolas" panose="020B0609020204030204" pitchFamily="49" charset="0"/>
              </a:rPr>
              <a:t>breaks</a:t>
            </a:r>
            <a:endParaRPr lang="en-US" dirty="0">
              <a:latin typeface="Consolas" panose="020B0609020204030204" pitchFamily="49" charset="0"/>
              <a:cs typeface="Consolas" panose="020B0609020204030204" pitchFamily="49" charset="0"/>
            </a:endParaRPr>
          </a:p>
        </p:txBody>
      </p:sp>
      <p:pic>
        <p:nvPicPr>
          <p:cNvPr id="7" name="Picture 6" descr="The Flowchart illustrates switch statements of multiple section. The flowchart reads as follows. Enter the loop, match with case a, if true then actions for the case a are executed followed by break function. If false, then match with case b. If true then actions for the case b are executed followed by break function. If false then likewise up to case z are matched. If true then actions for the case z are executed followed by break function. If false default action are executed and exit loop. All the break statements executions are followed by exit lo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214" y="1567328"/>
            <a:ext cx="5611572" cy="4652259"/>
          </a:xfrm>
          <a:prstGeom prst="rect">
            <a:avLst/>
          </a:prstGeom>
        </p:spPr>
      </p:pic>
    </p:spTree>
    <p:extLst>
      <p:ext uri="{BB962C8B-B14F-4D97-AF65-F5344CB8AC3E}">
        <p14:creationId xmlns:p14="http://schemas.microsoft.com/office/powerpoint/2010/main" val="28408644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6762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(13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92549"/>
          </a:xfrm>
        </p:spPr>
        <p:txBody>
          <a:bodyPr wrap="square" lIns="91425" tIns="91425" rIns="91425" bIns="91425">
            <a:spAutoFit/>
          </a:bodyPr>
          <a:lstStyle/>
          <a:p>
            <a:pPr marL="0" lvl="0" indent="0">
              <a:spcBef>
                <a:spcPct val="20000"/>
              </a:spcBef>
              <a:buNone/>
              <a:tabLst/>
              <a:defRPr/>
            </a:pPr>
            <a:r>
              <a:rPr lang="en-US" sz="2000" b="1" kern="1200" dirty="0">
                <a:solidFill>
                  <a:srgbClr val="000000"/>
                </a:solidFill>
                <a:latin typeface="Arial (Body)"/>
                <a:ea typeface="+mn-ea"/>
                <a:cs typeface="+mn-cs"/>
              </a:rPr>
              <a:t>Ignoring Newline, Tab and Blank Characters in Input</a:t>
            </a:r>
          </a:p>
          <a:p>
            <a:pPr lvl="0">
              <a:tabLst/>
              <a:defRPr/>
            </a:pPr>
            <a:r>
              <a:rPr lang="en-US" sz="2000" kern="1200" dirty="0">
                <a:solidFill>
                  <a:srgbClr val="000000"/>
                </a:solidFill>
                <a:latin typeface="Arial (Body)"/>
                <a:ea typeface="+mn-ea"/>
                <a:cs typeface="+mn-cs"/>
              </a:rPr>
              <a:t>In the </a:t>
            </a:r>
            <a:r>
              <a:rPr lang="en-US" sz="2000" kern="1200" dirty="0">
                <a:solidFill>
                  <a:srgbClr val="000000"/>
                </a:solidFill>
                <a:latin typeface="Consolas" panose="020B0609020204030204" pitchFamily="49" charset="0"/>
                <a:ea typeface="+mn-ea"/>
                <a:cs typeface="Consolas" panose="020B0609020204030204" pitchFamily="49" charset="0"/>
              </a:rPr>
              <a:t>switch</a:t>
            </a:r>
            <a:r>
              <a:rPr lang="en-US" sz="2000" kern="1200" dirty="0">
                <a:solidFill>
                  <a:srgbClr val="000000"/>
                </a:solidFill>
                <a:latin typeface="Arial (Body)"/>
                <a:ea typeface="+mn-ea"/>
                <a:cs typeface="+mn-cs"/>
              </a:rPr>
              <a:t> statement of </a:t>
            </a:r>
            <a:r>
              <a:rPr lang="en-US" sz="2000" kern="1200" dirty="0" smtClean="0">
                <a:solidFill>
                  <a:srgbClr val="000000"/>
                </a:solidFill>
                <a:latin typeface="Arial (Body)"/>
                <a:ea typeface="+mn-ea"/>
                <a:cs typeface="+mn-cs"/>
              </a:rPr>
              <a:t>Figure</a:t>
            </a:r>
            <a:r>
              <a:rPr lang="en-US" sz="2000" kern="1200" dirty="0">
                <a:solidFill>
                  <a:srgbClr val="000000"/>
                </a:solidFill>
                <a:latin typeface="Arial (Body)"/>
                <a:ea typeface="+mn-ea"/>
                <a:cs typeface="+mn-cs"/>
              </a:rPr>
              <a:t> </a:t>
            </a:r>
            <a:r>
              <a:rPr lang="en-US" sz="2000" kern="1200" dirty="0" smtClean="0">
                <a:solidFill>
                  <a:srgbClr val="000000"/>
                </a:solidFill>
                <a:latin typeface="Arial (Body)"/>
                <a:ea typeface="+mn-ea"/>
                <a:cs typeface="+mn-cs"/>
              </a:rPr>
              <a:t>4.7 (see slide 61-65), </a:t>
            </a:r>
            <a:r>
              <a:rPr lang="en-US" sz="2000" kern="1200" dirty="0">
                <a:solidFill>
                  <a:srgbClr val="000000"/>
                </a:solidFill>
                <a:latin typeface="Arial (Body)"/>
                <a:ea typeface="+mn-ea"/>
                <a:cs typeface="+mn-cs"/>
              </a:rPr>
              <a:t>the </a:t>
            </a:r>
            <a:r>
              <a:rPr lang="en-US" sz="2000" kern="1200" dirty="0" smtClean="0">
                <a:solidFill>
                  <a:srgbClr val="000000"/>
                </a:solidFill>
                <a:latin typeface="Arial (Body)"/>
                <a:ea typeface="+mn-ea"/>
                <a:cs typeface="+mn-cs"/>
              </a:rPr>
              <a:t>lines</a:t>
            </a:r>
            <a:endParaRPr lang="en-US" sz="2000" kern="1200" dirty="0">
              <a:solidFill>
                <a:srgbClr val="000000"/>
              </a:solidFill>
              <a:latin typeface="Arial (Body)"/>
              <a:ea typeface="+mn-ea"/>
              <a:cs typeface="+mn-cs"/>
            </a:endParaRPr>
          </a:p>
        </p:txBody>
      </p:sp>
      <p:pic>
        <p:nvPicPr>
          <p:cNvPr id="6" name="Picture 5" descr="Code has 4 lines, as follows. Line 1. Case single quote back slash n single quote colon forward slash forward slash ignore newlines comma. Line 2. Case single quote back slash t single quote colon forward slash forward slash tabs comma. Line 3. Case single quote single quote colon forward slash forward slash and spaces in input. Line 4. Indented once. Break semicolon forward slash forward slash exit switch."/>
          <p:cNvPicPr>
            <a:picLocks noChangeAspect="1"/>
          </p:cNvPicPr>
          <p:nvPr/>
        </p:nvPicPr>
        <p:blipFill rotWithShape="1">
          <a:blip r:embed="rId2"/>
          <a:srcRect l="6265" t="2345"/>
          <a:stretch/>
        </p:blipFill>
        <p:spPr>
          <a:xfrm>
            <a:off x="2286897" y="2617720"/>
            <a:ext cx="4727839" cy="1202384"/>
          </a:xfrm>
          <a:prstGeom prst="rect">
            <a:avLst/>
          </a:prstGeom>
        </p:spPr>
      </p:pic>
      <p:sp>
        <p:nvSpPr>
          <p:cNvPr id="4" name="Text Placeholder 3"/>
          <p:cNvSpPr>
            <a:spLocks noGrp="1"/>
          </p:cNvSpPr>
          <p:nvPr>
            <p:ph type="body" idx="2"/>
          </p:nvPr>
        </p:nvSpPr>
        <p:spPr>
          <a:xfrm>
            <a:off x="457200" y="3819525"/>
            <a:ext cx="8229600" cy="2476500"/>
          </a:xfrm>
        </p:spPr>
        <p:txBody>
          <a:bodyPr/>
          <a:lstStyle/>
          <a:p>
            <a:pPr marL="255588" lvl="0" indent="6350">
              <a:spcBef>
                <a:spcPts val="1000"/>
              </a:spcBef>
              <a:buNone/>
              <a:tabLst/>
              <a:defRPr/>
            </a:pPr>
            <a:r>
              <a:rPr lang="en-US" sz="2000" kern="1200" dirty="0" smtClean="0">
                <a:solidFill>
                  <a:srgbClr val="000000"/>
                </a:solidFill>
                <a:latin typeface="Arial (Body)"/>
              </a:rPr>
              <a:t>cause the program to skip newline, tab and blank characters.</a:t>
            </a:r>
          </a:p>
          <a:p>
            <a:pPr lvl="0">
              <a:tabLst/>
              <a:defRPr/>
            </a:pPr>
            <a:r>
              <a:rPr lang="en-US" sz="2000" kern="1200" dirty="0" smtClean="0">
                <a:solidFill>
                  <a:srgbClr val="000000"/>
                </a:solidFill>
                <a:latin typeface="Arial (Body)"/>
              </a:rPr>
              <a:t>Reading characters one at a time can cause some problems.</a:t>
            </a:r>
          </a:p>
          <a:p>
            <a:pPr lvl="0">
              <a:tabLst/>
            </a:pPr>
            <a:r>
              <a:rPr lang="en-US" altLang="en-US" sz="2000" kern="1200" dirty="0" smtClean="0">
                <a:solidFill>
                  <a:srgbClr val="000000"/>
                </a:solidFill>
                <a:latin typeface="Arial (Body)"/>
              </a:rPr>
              <a:t>To have the program read the characters, you must send to the computer by pressing the </a:t>
            </a:r>
            <a:r>
              <a:rPr lang="en-US" altLang="en-US" sz="2000" b="1" kern="1200" dirty="0" smtClean="0">
                <a:solidFill>
                  <a:srgbClr val="000000"/>
                </a:solidFill>
                <a:latin typeface="Arial (Body)"/>
              </a:rPr>
              <a:t>Enter </a:t>
            </a:r>
            <a:r>
              <a:rPr lang="en-US" altLang="en-US" sz="2000" kern="1200" dirty="0" smtClean="0">
                <a:solidFill>
                  <a:srgbClr val="000000"/>
                </a:solidFill>
                <a:latin typeface="Arial (Body)"/>
              </a:rPr>
              <a:t>key</a:t>
            </a:r>
            <a:r>
              <a:rPr lang="en-US" altLang="en-US" sz="2000" b="1" kern="1200" dirty="0" smtClean="0">
                <a:solidFill>
                  <a:srgbClr val="000000"/>
                </a:solidFill>
                <a:latin typeface="Arial (Body)"/>
              </a:rPr>
              <a:t>.</a:t>
            </a:r>
          </a:p>
          <a:p>
            <a:pPr lvl="0">
              <a:tabLst/>
            </a:pPr>
            <a:r>
              <a:rPr lang="en-US" altLang="en-US" sz="2000" kern="1200" dirty="0" smtClean="0">
                <a:solidFill>
                  <a:srgbClr val="000000"/>
                </a:solidFill>
                <a:latin typeface="Arial (Body)"/>
              </a:rPr>
              <a:t>This causes the newline character to be placed in the input after the character we wish to process.</a:t>
            </a:r>
            <a:endParaRPr lang="en-US" sz="2000" kern="1200" dirty="0">
              <a:solidFill>
                <a:srgbClr val="000000"/>
              </a:solidFill>
              <a:latin typeface="Arial (Body)"/>
            </a:endParaRPr>
          </a:p>
        </p:txBody>
      </p:sp>
    </p:spTree>
    <p:extLst>
      <p:ext uri="{BB962C8B-B14F-4D97-AF65-F5344CB8AC3E}">
        <p14:creationId xmlns:p14="http://schemas.microsoft.com/office/powerpoint/2010/main" val="3998316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206343"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(14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Often, this newline character must be specially processed to make the program work correctly.</a:t>
            </a:r>
          </a:p>
          <a:p>
            <a:pPr lvl="0">
              <a:tabLst/>
            </a:pPr>
            <a:r>
              <a:rPr lang="en-US" altLang="en-US" sz="2400" kern="1200" dirty="0">
                <a:solidFill>
                  <a:srgbClr val="000000"/>
                </a:solidFill>
                <a:latin typeface="Arial (Body)"/>
                <a:ea typeface="+mn-ea"/>
                <a:cs typeface="+mn-cs"/>
              </a:rPr>
              <a:t>By including the preceding cases in our </a:t>
            </a:r>
            <a:r>
              <a:rPr lang="en-US" altLang="en-US" sz="2400" kern="1200" dirty="0">
                <a:solidFill>
                  <a:srgbClr val="000000"/>
                </a:solidFill>
                <a:latin typeface="Consolas" panose="020B0609020204030204" pitchFamily="49" charset="0"/>
                <a:ea typeface="+mn-ea"/>
                <a:cs typeface="Consolas" panose="020B0609020204030204" pitchFamily="49" charset="0"/>
              </a:rPr>
              <a:t>switch</a:t>
            </a:r>
            <a:r>
              <a:rPr lang="en-US" altLang="en-US" sz="2400" kern="1200" dirty="0">
                <a:solidFill>
                  <a:srgbClr val="000000"/>
                </a:solidFill>
                <a:latin typeface="Arial (Body)"/>
                <a:ea typeface="+mn-ea"/>
                <a:cs typeface="+mn-cs"/>
              </a:rPr>
              <a:t> statement, we prevent the error message in the </a:t>
            </a:r>
            <a:r>
              <a:rPr lang="en-US" altLang="en-US" sz="2400" kern="1200" dirty="0">
                <a:solidFill>
                  <a:srgbClr val="000000"/>
                </a:solidFill>
                <a:latin typeface="Consolas" panose="020B0609020204030204" pitchFamily="49" charset="0"/>
                <a:ea typeface="+mn-ea"/>
                <a:cs typeface="Consolas" panose="020B0609020204030204" pitchFamily="49" charset="0"/>
              </a:rPr>
              <a:t>default</a:t>
            </a:r>
            <a:r>
              <a:rPr lang="en-US" altLang="en-US" sz="2400" kern="1200" dirty="0">
                <a:solidFill>
                  <a:srgbClr val="000000"/>
                </a:solidFill>
                <a:latin typeface="Arial (Body)"/>
                <a:ea typeface="+mn-ea"/>
                <a:cs typeface="+mn-cs"/>
              </a:rPr>
              <a:t> case from being printed each time a newline, tab or space is encountered in the input.</a:t>
            </a:r>
          </a:p>
          <a:p>
            <a:pPr lvl="0">
              <a:tabLst/>
            </a:pPr>
            <a:r>
              <a:rPr lang="en-US" altLang="en-US" sz="2400" kern="1200" dirty="0">
                <a:solidFill>
                  <a:srgbClr val="000000"/>
                </a:solidFill>
                <a:latin typeface="Arial (Body)"/>
                <a:ea typeface="+mn-ea"/>
                <a:cs typeface="+mn-cs"/>
              </a:rPr>
              <a:t>So each input causes two iterations of the loop—the first for the letter grade and the second for </a:t>
            </a:r>
            <a:r>
              <a:rPr lang="en-US" altLang="en-US" sz="2400" kern="1200" dirty="0">
                <a:solidFill>
                  <a:srgbClr val="000000"/>
                </a:solidFill>
                <a:latin typeface="Consolas" panose="020B0609020204030204" pitchFamily="49" charset="0"/>
                <a:ea typeface="+mn-ea"/>
                <a:cs typeface="Consolas" panose="020B0609020204030204" pitchFamily="49" charset="0"/>
              </a:rPr>
              <a:t>'\</a:t>
            </a:r>
            <a:r>
              <a:rPr lang="en-US" altLang="en-US" sz="2400" kern="1200" dirty="0" smtClean="0">
                <a:solidFill>
                  <a:srgbClr val="000000"/>
                </a:solidFill>
                <a:latin typeface="Consolas" panose="020B0609020204030204" pitchFamily="49" charset="0"/>
                <a:ea typeface="+mn-ea"/>
                <a:cs typeface="Consolas" panose="020B0609020204030204" pitchFamily="49" charset="0"/>
              </a:rPr>
              <a:t>n'</a:t>
            </a:r>
            <a:r>
              <a:rPr lang="en-US" altLang="en-US" sz="2400" kern="1200" dirty="0" smtClean="0">
                <a:solidFill>
                  <a:srgbClr val="000000"/>
                </a:solidFill>
                <a:latin typeface="Arial (Body)"/>
                <a:ea typeface="+mn-ea"/>
                <a:cs typeface="Consolas" panose="020B0609020204030204" pitchFamily="49" charset="0"/>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575802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spc="-135" dirty="0">
                <a:solidFill>
                  <a:schemeClr val="tx2"/>
                </a:solidFill>
                <a:latin typeface="Times New Roman" panose="02020603050405020304" pitchFamily="18" charset="0"/>
                <a:cs typeface="Times New Roman" panose="02020603050405020304" pitchFamily="18" charset="0"/>
              </a:rPr>
              <a:t>E</a:t>
            </a:r>
            <a:r>
              <a:rPr lang="en-US" dirty="0">
                <a:solidFill>
                  <a:schemeClr val="tx2"/>
                </a:solidFill>
                <a:latin typeface="Times New Roman" panose="02020603050405020304" pitchFamily="18" charset="0"/>
                <a:cs typeface="Times New Roman" panose="02020603050405020304" pitchFamily="18" charset="0"/>
              </a:rPr>
              <a:t>rror-</a:t>
            </a:r>
            <a:r>
              <a:rPr lang="en-US" spc="-60" dirty="0">
                <a:solidFill>
                  <a:schemeClr val="tx2"/>
                </a:solidFill>
                <a:latin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cs typeface="Times New Roman" panose="02020603050405020304" pitchFamily="18" charset="0"/>
              </a:rPr>
              <a:t>reve</a:t>
            </a:r>
            <a:r>
              <a:rPr lang="en-US" spc="-115" dirty="0">
                <a:solidFill>
                  <a:schemeClr val="tx2"/>
                </a:solidFill>
                <a:latin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cs typeface="Times New Roman" panose="02020603050405020304" pitchFamily="18" charset="0"/>
              </a:rPr>
              <a:t>t</a:t>
            </a:r>
            <a:r>
              <a:rPr lang="en-US" spc="-10" dirty="0">
                <a:solidFill>
                  <a:schemeClr val="tx2"/>
                </a:solidFill>
                <a:latin typeface="Times New Roman" panose="02020603050405020304" pitchFamily="18" charset="0"/>
                <a:cs typeface="Times New Roman" panose="02020603050405020304" pitchFamily="18" charset="0"/>
              </a:rPr>
              <a:t>i</a:t>
            </a:r>
            <a:r>
              <a:rPr lang="en-US" spc="-55" dirty="0">
                <a:solidFill>
                  <a:schemeClr val="tx2"/>
                </a:solidFill>
                <a:latin typeface="Times New Roman" panose="02020603050405020304" pitchFamily="18" charset="0"/>
                <a:cs typeface="Times New Roman" panose="02020603050405020304" pitchFamily="18" charset="0"/>
              </a:rPr>
              <a:t>o</a:t>
            </a:r>
            <a:r>
              <a:rPr lang="en-US" dirty="0">
                <a:solidFill>
                  <a:schemeClr val="tx2"/>
                </a:solidFill>
                <a:latin typeface="Times New Roman" panose="02020603050405020304" pitchFamily="18" charset="0"/>
                <a:cs typeface="Times New Roman" panose="02020603050405020304" pitchFamily="18" charset="0"/>
              </a:rPr>
              <a:t>n</a:t>
            </a:r>
            <a:r>
              <a:rPr lang="en-US" spc="-435" dirty="0">
                <a:solidFill>
                  <a:schemeClr val="tx2"/>
                </a:solidFill>
                <a:latin typeface="Times New Roman" panose="02020603050405020304" pitchFamily="18" charset="0"/>
                <a:cs typeface="Times New Roman" panose="02020603050405020304" pitchFamily="18" charset="0"/>
              </a:rPr>
              <a:t> </a:t>
            </a:r>
            <a:r>
              <a:rPr lang="en-US" spc="-10" dirty="0">
                <a:solidFill>
                  <a:schemeClr val="tx2"/>
                </a:solidFill>
                <a:latin typeface="Times New Roman" panose="02020603050405020304" pitchFamily="18" charset="0"/>
                <a:cs typeface="Times New Roman" panose="02020603050405020304" pitchFamily="18" charset="0"/>
              </a:rPr>
              <a:t>T</a:t>
            </a:r>
            <a:r>
              <a:rPr lang="en-US" spc="-165" dirty="0">
                <a:solidFill>
                  <a:schemeClr val="tx2"/>
                </a:solidFill>
                <a:latin typeface="Times New Roman" panose="02020603050405020304" pitchFamily="18" charset="0"/>
                <a:cs typeface="Times New Roman" panose="02020603050405020304" pitchFamily="18" charset="0"/>
              </a:rPr>
              <a:t>i</a:t>
            </a:r>
            <a:r>
              <a:rPr lang="en-US" dirty="0">
                <a:solidFill>
                  <a:schemeClr val="tx2"/>
                </a:solidFill>
                <a:latin typeface="Times New Roman" panose="02020603050405020304" pitchFamily="18" charset="0"/>
                <a:cs typeface="Times New Roman" panose="02020603050405020304" pitchFamily="18" charset="0"/>
              </a:rPr>
              <a:t>p</a:t>
            </a:r>
            <a:r>
              <a:rPr lang="en-US" spc="-4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4</a:t>
            </a:r>
            <a:r>
              <a:rPr lang="en-US" spc="45" dirty="0">
                <a:solidFill>
                  <a:schemeClr val="tx2"/>
                </a:solidFill>
                <a:latin typeface="Times New Roman" panose="02020603050405020304" pitchFamily="18"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7</a:t>
            </a:r>
          </a:p>
        </p:txBody>
      </p:sp>
      <p:sp>
        <p:nvSpPr>
          <p:cNvPr id="3" name="Text Placeholder 2"/>
          <p:cNvSpPr>
            <a:spLocks noGrp="1"/>
          </p:cNvSpPr>
          <p:nvPr>
            <p:ph type="body" idx="1"/>
          </p:nvPr>
        </p:nvSpPr>
        <p:spPr/>
        <p:txBody>
          <a:bodyPr wrap="square" lIns="91425" tIns="91425" rIns="91425" bIns="91425">
            <a:spAutoFit/>
          </a:bodyPr>
          <a:lstStyle/>
          <a:p>
            <a:pPr marL="0" marR="66040" indent="0" eaLnBrk="0" hangingPunct="0">
              <a:lnSpc>
                <a:spcPct val="105000"/>
              </a:lnSpc>
              <a:spcBef>
                <a:spcPts val="225"/>
              </a:spcBef>
              <a:buNone/>
            </a:pPr>
            <a:r>
              <a:rPr lang="en-US" sz="2400" spc="-65" dirty="0" smtClean="0">
                <a:solidFill>
                  <a:srgbClr val="000000"/>
                </a:solidFill>
                <a:latin typeface="Arial (Body)"/>
                <a:ea typeface="Times New Roman" panose="02020603050405020304" pitchFamily="18" charset="0"/>
              </a:rPr>
              <a:t>R</a:t>
            </a:r>
            <a:r>
              <a:rPr lang="en-US" sz="2400" dirty="0" smtClean="0">
                <a:solidFill>
                  <a:srgbClr val="000000"/>
                </a:solidFill>
                <a:latin typeface="Arial (Body)"/>
                <a:ea typeface="Times New Roman" panose="02020603050405020304" pitchFamily="18" charset="0"/>
              </a:rPr>
              <a:t>emember</a:t>
            </a:r>
            <a:r>
              <a:rPr lang="en-US" sz="2400" spc="85" dirty="0" smtClean="0">
                <a:solidFill>
                  <a:srgbClr val="000000"/>
                </a:solidFill>
                <a:latin typeface="Arial (Body)"/>
                <a:ea typeface="Times New Roman" panose="02020603050405020304" pitchFamily="18" charset="0"/>
              </a:rPr>
              <a:t> </a:t>
            </a:r>
            <a:r>
              <a:rPr lang="en-US" sz="2400" dirty="0" smtClean="0">
                <a:solidFill>
                  <a:srgbClr val="000000"/>
                </a:solidFill>
                <a:latin typeface="Arial (Body)"/>
                <a:ea typeface="Times New Roman" panose="02020603050405020304" pitchFamily="18" charset="0"/>
              </a:rPr>
              <a:t>t</a:t>
            </a:r>
            <a:r>
              <a:rPr lang="en-US" sz="2400" spc="110" dirty="0" smtClean="0">
                <a:solidFill>
                  <a:srgbClr val="000000"/>
                </a:solidFill>
                <a:latin typeface="Arial (Body)"/>
                <a:ea typeface="Times New Roman" panose="02020603050405020304" pitchFamily="18" charset="0"/>
              </a:rPr>
              <a:t>o </a:t>
            </a:r>
            <a:r>
              <a:rPr lang="en-US" sz="2400" dirty="0" smtClean="0">
                <a:solidFill>
                  <a:srgbClr val="000000"/>
                </a:solidFill>
                <a:latin typeface="Arial (Body)"/>
                <a:ea typeface="Times New Roman" panose="02020603050405020304" pitchFamily="18" charset="0"/>
              </a:rPr>
              <a:t>prov</a:t>
            </a:r>
            <a:r>
              <a:rPr lang="en-US" sz="2400" spc="165" dirty="0" smtClean="0">
                <a:solidFill>
                  <a:srgbClr val="000000"/>
                </a:solidFill>
                <a:latin typeface="Arial (Body)"/>
                <a:ea typeface="Times New Roman" panose="02020603050405020304" pitchFamily="18" charset="0"/>
              </a:rPr>
              <a:t>i</a:t>
            </a:r>
            <a:r>
              <a:rPr lang="en-US" sz="2400" dirty="0" smtClean="0">
                <a:solidFill>
                  <a:srgbClr val="000000"/>
                </a:solidFill>
                <a:latin typeface="Arial (Body)"/>
                <a:ea typeface="Times New Roman" panose="02020603050405020304" pitchFamily="18" charset="0"/>
              </a:rPr>
              <a:t>d</a:t>
            </a:r>
            <a:r>
              <a:rPr lang="en-US" sz="2400" spc="115" dirty="0" smtClean="0">
                <a:solidFill>
                  <a:srgbClr val="000000"/>
                </a:solidFill>
                <a:latin typeface="Arial (Body)"/>
                <a:ea typeface="Times New Roman" panose="02020603050405020304" pitchFamily="18" charset="0"/>
              </a:rPr>
              <a:t>e </a:t>
            </a:r>
            <a:r>
              <a:rPr lang="en-US" sz="2400" dirty="0" smtClean="0">
                <a:solidFill>
                  <a:srgbClr val="000000"/>
                </a:solidFill>
                <a:latin typeface="Arial (Body)"/>
                <a:ea typeface="Times New Roman" panose="02020603050405020304" pitchFamily="18" charset="0"/>
              </a:rPr>
              <a:t>proces</a:t>
            </a:r>
            <a:r>
              <a:rPr lang="en-US" sz="2400" spc="220" dirty="0" smtClean="0">
                <a:solidFill>
                  <a:srgbClr val="000000"/>
                </a:solidFill>
                <a:latin typeface="Arial (Body)"/>
                <a:ea typeface="Times New Roman" panose="02020603050405020304" pitchFamily="18" charset="0"/>
              </a:rPr>
              <a:t>s</a:t>
            </a:r>
            <a:r>
              <a:rPr lang="en-US" sz="2400" dirty="0" smtClean="0">
                <a:solidFill>
                  <a:srgbClr val="000000"/>
                </a:solidFill>
                <a:latin typeface="Arial (Body)"/>
                <a:ea typeface="Times New Roman" panose="02020603050405020304" pitchFamily="18" charset="0"/>
              </a:rPr>
              <a:t>ing</a:t>
            </a:r>
            <a:r>
              <a:rPr lang="en-US" sz="2400" spc="25" dirty="0" smtClean="0">
                <a:solidFill>
                  <a:srgbClr val="000000"/>
                </a:solidFill>
                <a:latin typeface="Arial (Body)"/>
                <a:ea typeface="Times New Roman" panose="02020603050405020304" pitchFamily="18" charset="0"/>
              </a:rPr>
              <a:t> </a:t>
            </a:r>
            <a:r>
              <a:rPr lang="en-US" sz="2400" spc="-140" dirty="0" smtClean="0">
                <a:solidFill>
                  <a:srgbClr val="000000"/>
                </a:solidFill>
                <a:latin typeface="Arial (Body)"/>
                <a:ea typeface="Times New Roman" panose="02020603050405020304" pitchFamily="18" charset="0"/>
              </a:rPr>
              <a:t>c</a:t>
            </a:r>
            <a:r>
              <a:rPr lang="en-US" sz="2400" dirty="0" smtClean="0">
                <a:solidFill>
                  <a:srgbClr val="000000"/>
                </a:solidFill>
                <a:latin typeface="Arial (Body)"/>
                <a:ea typeface="Times New Roman" panose="02020603050405020304" pitchFamily="18" charset="0"/>
              </a:rPr>
              <a:t>apabi</a:t>
            </a:r>
            <a:r>
              <a:rPr lang="en-US" sz="2400" spc="-65" dirty="0" smtClean="0">
                <a:solidFill>
                  <a:srgbClr val="000000"/>
                </a:solidFill>
                <a:latin typeface="Arial (Body)"/>
                <a:ea typeface="Times New Roman" panose="02020603050405020304" pitchFamily="18" charset="0"/>
              </a:rPr>
              <a:t>l</a:t>
            </a:r>
            <a:r>
              <a:rPr lang="en-US" sz="2400" spc="-135" dirty="0" smtClean="0">
                <a:solidFill>
                  <a:srgbClr val="000000"/>
                </a:solidFill>
                <a:latin typeface="Arial (Body)"/>
                <a:ea typeface="Times New Roman" panose="02020603050405020304" pitchFamily="18" charset="0"/>
              </a:rPr>
              <a:t>i</a:t>
            </a:r>
            <a:r>
              <a:rPr lang="en-US" sz="2400" spc="-115" dirty="0" smtClean="0">
                <a:solidFill>
                  <a:srgbClr val="000000"/>
                </a:solidFill>
                <a:latin typeface="Arial (Body)"/>
                <a:ea typeface="Times New Roman" panose="02020603050405020304" pitchFamily="18" charset="0"/>
              </a:rPr>
              <a:t>t</a:t>
            </a:r>
            <a:r>
              <a:rPr lang="en-US" sz="2400" dirty="0" smtClean="0">
                <a:solidFill>
                  <a:srgbClr val="000000"/>
                </a:solidFill>
                <a:latin typeface="Arial (Body)"/>
                <a:ea typeface="Times New Roman" panose="02020603050405020304" pitchFamily="18" charset="0"/>
              </a:rPr>
              <a:t>ie</a:t>
            </a:r>
            <a:r>
              <a:rPr lang="en-US" sz="2400" spc="-90" dirty="0" smtClean="0">
                <a:solidFill>
                  <a:srgbClr val="000000"/>
                </a:solidFill>
                <a:latin typeface="Arial (Body)"/>
                <a:ea typeface="Times New Roman" panose="02020603050405020304" pitchFamily="18" charset="0"/>
              </a:rPr>
              <a:t>s </a:t>
            </a:r>
            <a:r>
              <a:rPr lang="en-US" sz="2400" dirty="0" smtClean="0">
                <a:solidFill>
                  <a:srgbClr val="000000"/>
                </a:solidFill>
                <a:latin typeface="Arial (Body)"/>
                <a:ea typeface="Times New Roman" panose="02020603050405020304" pitchFamily="18" charset="0"/>
              </a:rPr>
              <a:t>for </a:t>
            </a:r>
            <a:r>
              <a:rPr lang="en-US" sz="2400" dirty="0">
                <a:solidFill>
                  <a:srgbClr val="000000"/>
                </a:solidFill>
                <a:latin typeface="Arial (Body)"/>
                <a:ea typeface="Times New Roman" panose="02020603050405020304" pitchFamily="18" charset="0"/>
              </a:rPr>
              <a:t>new</a:t>
            </a:r>
            <a:r>
              <a:rPr lang="en-US" sz="2400" spc="-95" dirty="0">
                <a:solidFill>
                  <a:srgbClr val="000000"/>
                </a:solidFill>
                <a:latin typeface="Arial (Body)"/>
                <a:ea typeface="Times New Roman" panose="02020603050405020304" pitchFamily="18" charset="0"/>
              </a:rPr>
              <a:t>l</a:t>
            </a:r>
            <a:r>
              <a:rPr lang="en-US" sz="2400" dirty="0">
                <a:solidFill>
                  <a:srgbClr val="000000"/>
                </a:solidFill>
                <a:latin typeface="Arial (Body)"/>
                <a:ea typeface="Times New Roman" panose="02020603050405020304" pitchFamily="18" charset="0"/>
              </a:rPr>
              <a:t>i</a:t>
            </a:r>
            <a:r>
              <a:rPr lang="en-US" sz="2400" spc="-110" dirty="0">
                <a:solidFill>
                  <a:srgbClr val="000000"/>
                </a:solidFill>
                <a:latin typeface="Arial (Body)"/>
                <a:ea typeface="Times New Roman" panose="02020603050405020304" pitchFamily="18" charset="0"/>
              </a:rPr>
              <a:t>n</a:t>
            </a:r>
            <a:r>
              <a:rPr lang="en-US" sz="2400" dirty="0">
                <a:solidFill>
                  <a:srgbClr val="000000"/>
                </a:solidFill>
                <a:latin typeface="Arial (Body)"/>
                <a:ea typeface="Times New Roman" panose="02020603050405020304" pitchFamily="18" charset="0"/>
              </a:rPr>
              <a:t>e</a:t>
            </a:r>
            <a:r>
              <a:rPr lang="en-US" sz="2400" spc="7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t>
            </a:r>
            <a:r>
              <a:rPr lang="en-US" sz="2400" dirty="0" smtClean="0">
                <a:solidFill>
                  <a:srgbClr val="000000"/>
                </a:solidFill>
                <a:latin typeface="Arial (Body)"/>
                <a:ea typeface="Times New Roman" panose="02020603050405020304" pitchFamily="18" charset="0"/>
              </a:rPr>
              <a:t>an</a:t>
            </a:r>
            <a:r>
              <a:rPr lang="en-US" sz="2400" spc="130" dirty="0" smtClean="0">
                <a:solidFill>
                  <a:srgbClr val="000000"/>
                </a:solidFill>
                <a:latin typeface="Arial (Body)"/>
                <a:ea typeface="Times New Roman" panose="02020603050405020304" pitchFamily="18" charset="0"/>
              </a:rPr>
              <a:t>d </a:t>
            </a:r>
            <a:r>
              <a:rPr lang="en-US" sz="2400" dirty="0" smtClean="0">
                <a:solidFill>
                  <a:srgbClr val="000000"/>
                </a:solidFill>
                <a:latin typeface="Arial (Body)"/>
                <a:ea typeface="Times New Roman" panose="02020603050405020304" pitchFamily="18" charset="0"/>
              </a:rPr>
              <a:t>possi</a:t>
            </a:r>
            <a:r>
              <a:rPr lang="en-US" sz="2400" spc="205" dirty="0" smtClean="0">
                <a:solidFill>
                  <a:srgbClr val="000000"/>
                </a:solidFill>
                <a:latin typeface="Arial (Body)"/>
                <a:ea typeface="Times New Roman" panose="02020603050405020304" pitchFamily="18" charset="0"/>
              </a:rPr>
              <a:t>b</a:t>
            </a:r>
            <a:r>
              <a:rPr lang="en-US" sz="2400" dirty="0" smtClean="0">
                <a:solidFill>
                  <a:srgbClr val="000000"/>
                </a:solidFill>
                <a:latin typeface="Arial (Body)"/>
                <a:ea typeface="Times New Roman" panose="02020603050405020304" pitchFamily="18" charset="0"/>
              </a:rPr>
              <a:t>ly</a:t>
            </a:r>
            <a:r>
              <a:rPr lang="en-US" sz="2400" spc="-10" dirty="0" smtClean="0">
                <a:solidFill>
                  <a:srgbClr val="000000"/>
                </a:solidFill>
                <a:latin typeface="Arial (Body)"/>
                <a:ea typeface="Times New Roman" panose="02020603050405020304" pitchFamily="18" charset="0"/>
              </a:rPr>
              <a:t> </a:t>
            </a:r>
            <a:r>
              <a:rPr lang="en-US" sz="2400" spc="-85" dirty="0">
                <a:solidFill>
                  <a:srgbClr val="000000"/>
                </a:solidFill>
                <a:latin typeface="Arial (Body)"/>
                <a:ea typeface="Times New Roman" panose="02020603050405020304" pitchFamily="18" charset="0"/>
              </a:rPr>
              <a:t>o</a:t>
            </a:r>
            <a:r>
              <a:rPr lang="en-US" sz="2400" spc="-130" dirty="0">
                <a:solidFill>
                  <a:srgbClr val="000000"/>
                </a:solidFill>
                <a:latin typeface="Arial (Body)"/>
                <a:ea typeface="Times New Roman" panose="02020603050405020304" pitchFamily="18" charset="0"/>
              </a:rPr>
              <a:t>t</a:t>
            </a:r>
            <a:r>
              <a:rPr lang="en-US" sz="2400" spc="-75"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er</a:t>
            </a:r>
            <a:r>
              <a:rPr lang="en-US" sz="2400" spc="45" dirty="0">
                <a:solidFill>
                  <a:srgbClr val="000000"/>
                </a:solidFill>
                <a:latin typeface="Arial (Body)"/>
                <a:ea typeface="Times New Roman" panose="02020603050405020304" pitchFamily="18" charset="0"/>
              </a:rPr>
              <a:t> </a:t>
            </a:r>
            <a:r>
              <a:rPr lang="en-US" sz="2400" spc="-85" dirty="0">
                <a:solidFill>
                  <a:srgbClr val="000000"/>
                </a:solidFill>
                <a:latin typeface="Arial (Body)"/>
                <a:ea typeface="Times New Roman" panose="02020603050405020304" pitchFamily="18" charset="0"/>
              </a:rPr>
              <a:t>w</a:t>
            </a:r>
            <a:r>
              <a:rPr lang="en-US" sz="2400" spc="-75" dirty="0">
                <a:solidFill>
                  <a:srgbClr val="000000"/>
                </a:solidFill>
                <a:latin typeface="Arial (Body)"/>
                <a:ea typeface="Times New Roman" panose="02020603050405020304" pitchFamily="18" charset="0"/>
              </a:rPr>
              <a:t>h</a:t>
            </a:r>
            <a:r>
              <a:rPr lang="en-US" sz="2400" spc="-135" dirty="0">
                <a:solidFill>
                  <a:srgbClr val="000000"/>
                </a:solidFill>
                <a:latin typeface="Arial (Body)"/>
                <a:ea typeface="Times New Roman" panose="02020603050405020304" pitchFamily="18" charset="0"/>
              </a:rPr>
              <a:t>i</a:t>
            </a:r>
            <a:r>
              <a:rPr lang="en-US" sz="2400" dirty="0">
                <a:solidFill>
                  <a:srgbClr val="000000"/>
                </a:solidFill>
                <a:latin typeface="Arial (Body)"/>
                <a:ea typeface="Times New Roman" panose="02020603050405020304" pitchFamily="18" charset="0"/>
              </a:rPr>
              <a:t>t</a:t>
            </a:r>
            <a:r>
              <a:rPr lang="en-US" sz="2400" spc="-70" dirty="0">
                <a:solidFill>
                  <a:srgbClr val="000000"/>
                </a:solidFill>
                <a:latin typeface="Arial (Body)"/>
                <a:ea typeface="Times New Roman" panose="02020603050405020304" pitchFamily="18" charset="0"/>
              </a:rPr>
              <a:t>e</a:t>
            </a:r>
            <a:r>
              <a:rPr lang="en-US" sz="2400" spc="-85" dirty="0">
                <a:solidFill>
                  <a:srgbClr val="000000"/>
                </a:solidFill>
                <a:latin typeface="Arial (Body)"/>
                <a:ea typeface="Times New Roman" panose="02020603050405020304" pitchFamily="18" charset="0"/>
              </a:rPr>
              <a:t>-</a:t>
            </a:r>
            <a:r>
              <a:rPr lang="en-US" sz="2400" dirty="0">
                <a:solidFill>
                  <a:srgbClr val="000000"/>
                </a:solidFill>
                <a:latin typeface="Arial (Body)"/>
                <a:ea typeface="Times New Roman" panose="02020603050405020304" pitchFamily="18" charset="0"/>
              </a:rPr>
              <a:t>spa</a:t>
            </a:r>
            <a:r>
              <a:rPr lang="en-US" sz="2400" spc="-3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e) </a:t>
            </a:r>
            <a:r>
              <a:rPr lang="en-US" sz="2400" spc="-145" dirty="0">
                <a:solidFill>
                  <a:srgbClr val="000000"/>
                </a:solidFill>
                <a:latin typeface="Arial (Body)"/>
                <a:ea typeface="Times New Roman" panose="02020603050405020304" pitchFamily="18" charset="0"/>
              </a:rPr>
              <a:t>ch</a:t>
            </a:r>
            <a:r>
              <a:rPr lang="en-US" sz="2400" dirty="0">
                <a:solidFill>
                  <a:srgbClr val="000000"/>
                </a:solidFill>
                <a:latin typeface="Arial (Body)"/>
                <a:ea typeface="Times New Roman" panose="02020603050405020304" pitchFamily="18" charset="0"/>
              </a:rPr>
              <a:t>aracters</a:t>
            </a:r>
            <a:r>
              <a:rPr lang="en-US" sz="2400" spc="-16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in</a:t>
            </a:r>
            <a:r>
              <a:rPr lang="en-US" sz="2400" spc="-2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t</a:t>
            </a:r>
            <a:r>
              <a:rPr lang="en-US" sz="2400" spc="-11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a:t>
            </a:r>
            <a:r>
              <a:rPr lang="en-US" sz="2400" spc="-2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input</a:t>
            </a:r>
            <a:r>
              <a:rPr lang="en-US" sz="2400" spc="-22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w</a:t>
            </a:r>
            <a:r>
              <a:rPr lang="en-US" sz="2400" spc="-50" dirty="0">
                <a:solidFill>
                  <a:srgbClr val="000000"/>
                </a:solidFill>
                <a:latin typeface="Arial (Body)"/>
                <a:ea typeface="Times New Roman" panose="02020603050405020304" pitchFamily="18" charset="0"/>
              </a:rPr>
              <a:t>h</a:t>
            </a:r>
            <a:r>
              <a:rPr lang="en-US" sz="2400" dirty="0">
                <a:solidFill>
                  <a:srgbClr val="000000"/>
                </a:solidFill>
                <a:latin typeface="Arial (Body)"/>
                <a:ea typeface="Times New Roman" panose="02020603050405020304" pitchFamily="18" charset="0"/>
              </a:rPr>
              <a:t>en</a:t>
            </a:r>
            <a:r>
              <a:rPr lang="en-US" sz="2400" spc="-28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pro</a:t>
            </a:r>
            <a:r>
              <a:rPr lang="en-US" sz="2400" spc="13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es</a:t>
            </a:r>
            <a:r>
              <a:rPr lang="en-US" sz="2400" spc="-35" dirty="0">
                <a:solidFill>
                  <a:srgbClr val="000000"/>
                </a:solidFill>
                <a:latin typeface="Arial (Body)"/>
                <a:ea typeface="Times New Roman" panose="02020603050405020304" pitchFamily="18" charset="0"/>
              </a:rPr>
              <a:t>s</a:t>
            </a:r>
            <a:r>
              <a:rPr lang="en-US" sz="2400" dirty="0">
                <a:solidFill>
                  <a:srgbClr val="000000"/>
                </a:solidFill>
                <a:latin typeface="Arial (Body)"/>
                <a:ea typeface="Times New Roman" panose="02020603050405020304" pitchFamily="18" charset="0"/>
              </a:rPr>
              <a:t>i</a:t>
            </a:r>
            <a:r>
              <a:rPr lang="en-US" sz="2400" spc="-250" dirty="0">
                <a:solidFill>
                  <a:srgbClr val="000000"/>
                </a:solidFill>
                <a:latin typeface="Arial (Body)"/>
                <a:ea typeface="Times New Roman" panose="02020603050405020304" pitchFamily="18" charset="0"/>
              </a:rPr>
              <a:t>n</a:t>
            </a:r>
            <a:r>
              <a:rPr lang="en-US" sz="2400" dirty="0">
                <a:solidFill>
                  <a:srgbClr val="000000"/>
                </a:solidFill>
                <a:latin typeface="Arial (Body)"/>
                <a:ea typeface="Times New Roman" panose="02020603050405020304" pitchFamily="18" charset="0"/>
              </a:rPr>
              <a:t>g</a:t>
            </a:r>
            <a:r>
              <a:rPr lang="en-US" sz="2400" spc="-175" dirty="0">
                <a:solidFill>
                  <a:srgbClr val="000000"/>
                </a:solidFill>
                <a:latin typeface="Arial (Body)"/>
                <a:ea typeface="Times New Roman" panose="02020603050405020304" pitchFamily="18" charset="0"/>
              </a:rPr>
              <a:t> </a:t>
            </a:r>
            <a:r>
              <a:rPr lang="en-US" sz="2400" spc="-145" dirty="0">
                <a:solidFill>
                  <a:srgbClr val="000000"/>
                </a:solidFill>
                <a:latin typeface="Arial (Body)"/>
                <a:ea typeface="Times New Roman" panose="02020603050405020304" pitchFamily="18" charset="0"/>
              </a:rPr>
              <a:t>c</a:t>
            </a:r>
            <a:r>
              <a:rPr lang="en-US" sz="2400" dirty="0">
                <a:solidFill>
                  <a:srgbClr val="000000"/>
                </a:solidFill>
                <a:latin typeface="Arial (Body)"/>
                <a:ea typeface="Times New Roman" panose="02020603050405020304" pitchFamily="18" charset="0"/>
              </a:rPr>
              <a:t>haracters</a:t>
            </a:r>
            <a:r>
              <a:rPr lang="en-US" sz="2400" spc="-1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one</a:t>
            </a:r>
            <a:r>
              <a:rPr lang="en-US" sz="2400" spc="-230"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at</a:t>
            </a:r>
            <a:r>
              <a:rPr lang="en-US" sz="2400" spc="-245" dirty="0">
                <a:solidFill>
                  <a:srgbClr val="000000"/>
                </a:solidFill>
                <a:latin typeface="Arial (Body)"/>
                <a:ea typeface="Times New Roman" panose="02020603050405020304" pitchFamily="18" charset="0"/>
              </a:rPr>
              <a:t> </a:t>
            </a:r>
            <a:r>
              <a:rPr lang="en-US" sz="2400" dirty="0">
                <a:solidFill>
                  <a:srgbClr val="000000"/>
                </a:solidFill>
                <a:latin typeface="Arial (Body)"/>
                <a:ea typeface="Times New Roman" panose="02020603050405020304" pitchFamily="18" charset="0"/>
              </a:rPr>
              <a:t>a</a:t>
            </a:r>
            <a:r>
              <a:rPr lang="en-US" sz="2400" spc="-200" dirty="0">
                <a:solidFill>
                  <a:srgbClr val="000000"/>
                </a:solidFill>
                <a:latin typeface="Arial (Body)"/>
                <a:ea typeface="Times New Roman" panose="02020603050405020304" pitchFamily="18" charset="0"/>
              </a:rPr>
              <a:t> </a:t>
            </a:r>
            <a:r>
              <a:rPr lang="en-US" sz="2400" spc="-135" dirty="0">
                <a:solidFill>
                  <a:srgbClr val="000000"/>
                </a:solidFill>
                <a:latin typeface="Arial (Body)"/>
                <a:ea typeface="Times New Roman" panose="02020603050405020304" pitchFamily="18" charset="0"/>
              </a:rPr>
              <a:t>t</a:t>
            </a:r>
            <a:r>
              <a:rPr lang="en-US" sz="2400" dirty="0">
                <a:solidFill>
                  <a:srgbClr val="000000"/>
                </a:solidFill>
                <a:latin typeface="Arial (Body)"/>
                <a:ea typeface="Times New Roman" panose="02020603050405020304" pitchFamily="18" charset="0"/>
              </a:rPr>
              <a:t>ime.</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34364682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7237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(15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Listing several case labels together (such as </a:t>
            </a:r>
            <a:r>
              <a:rPr lang="en-US" altLang="en-US" sz="2400" kern="1200" dirty="0">
                <a:solidFill>
                  <a:srgbClr val="000000"/>
                </a:solidFill>
                <a:latin typeface="Consolas" panose="020B0609020204030204" pitchFamily="49" charset="0"/>
                <a:ea typeface="+mn-ea"/>
                <a:cs typeface="Consolas" panose="020B0609020204030204" pitchFamily="49" charset="0"/>
              </a:rPr>
              <a:t>case </a:t>
            </a:r>
            <a:r>
              <a:rPr lang="en-US" altLang="en-US" sz="2400" kern="1200" dirty="0" smtClean="0">
                <a:solidFill>
                  <a:srgbClr val="000000"/>
                </a:solidFill>
                <a:latin typeface="Consolas" panose="020B0609020204030204" pitchFamily="49" charset="0"/>
                <a:ea typeface="+mn-ea"/>
                <a:cs typeface="Consolas" panose="020B0609020204030204" pitchFamily="49" charset="0"/>
              </a:rPr>
              <a:t>'D': </a:t>
            </a:r>
            <a:r>
              <a:rPr lang="en-US" altLang="en-US" sz="2400" kern="1200" dirty="0">
                <a:solidFill>
                  <a:srgbClr val="000000"/>
                </a:solidFill>
                <a:latin typeface="Consolas" panose="020B0609020204030204" pitchFamily="49" charset="0"/>
                <a:ea typeface="+mn-ea"/>
                <a:cs typeface="Consolas" panose="020B0609020204030204" pitchFamily="49" charset="0"/>
              </a:rPr>
              <a:t>case 'd':</a:t>
            </a:r>
            <a:r>
              <a:rPr lang="en-US" altLang="en-US" sz="2400" kern="1200" dirty="0">
                <a:solidFill>
                  <a:srgbClr val="000000"/>
                </a:solidFill>
                <a:latin typeface="Arial (Body)"/>
                <a:ea typeface="+mn-ea"/>
                <a:cs typeface="+mn-cs"/>
              </a:rPr>
              <a:t>) simply means that the </a:t>
            </a:r>
            <a:r>
              <a:rPr lang="en-US" altLang="en-US" sz="2400" b="1" kern="1200" dirty="0">
                <a:solidFill>
                  <a:srgbClr val="000000"/>
                </a:solidFill>
                <a:latin typeface="Arial (Body)"/>
                <a:ea typeface="+mn-ea"/>
                <a:cs typeface="+mn-cs"/>
              </a:rPr>
              <a:t>same</a:t>
            </a:r>
            <a:r>
              <a:rPr lang="en-US" altLang="en-US" sz="2400" kern="1200" dirty="0">
                <a:solidFill>
                  <a:srgbClr val="000000"/>
                </a:solidFill>
                <a:latin typeface="Arial (Body)"/>
                <a:ea typeface="+mn-ea"/>
                <a:cs typeface="+mn-cs"/>
              </a:rPr>
              <a:t> set of actions is to occur for either of these cases.</a:t>
            </a:r>
          </a:p>
        </p:txBody>
      </p:sp>
    </p:spTree>
    <p:extLst>
      <p:ext uri="{BB962C8B-B14F-4D97-AF65-F5344CB8AC3E}">
        <p14:creationId xmlns:p14="http://schemas.microsoft.com/office/powerpoint/2010/main" val="4296124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6596743"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(16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Constant Integral Expressions</a:t>
            </a:r>
          </a:p>
          <a:p>
            <a:pPr lvl="0">
              <a:tabLst/>
              <a:defRPr/>
            </a:pPr>
            <a:r>
              <a:rPr lang="en-US" sz="2400" kern="1200" dirty="0">
                <a:solidFill>
                  <a:srgbClr val="000000"/>
                </a:solidFill>
                <a:latin typeface="Arial (Body)"/>
                <a:ea typeface="+mn-ea"/>
                <a:cs typeface="+mn-cs"/>
              </a:rPr>
              <a:t>When using the </a:t>
            </a:r>
            <a:r>
              <a:rPr lang="en-US" sz="2400" kern="1200" dirty="0">
                <a:solidFill>
                  <a:srgbClr val="000000"/>
                </a:solidFill>
                <a:latin typeface="Consolas" panose="020B0609020204030204" pitchFamily="49" charset="0"/>
                <a:ea typeface="+mn-ea"/>
                <a:cs typeface="Consolas" panose="020B0609020204030204" pitchFamily="49" charset="0"/>
              </a:rPr>
              <a:t>switch</a:t>
            </a:r>
            <a:r>
              <a:rPr lang="en-US" sz="2400" kern="1200" dirty="0">
                <a:solidFill>
                  <a:srgbClr val="000000"/>
                </a:solidFill>
                <a:latin typeface="Arial (Body)"/>
                <a:ea typeface="+mn-ea"/>
                <a:cs typeface="+mn-cs"/>
              </a:rPr>
              <a:t> statement, remember that each individual </a:t>
            </a:r>
            <a:r>
              <a:rPr lang="en-US" sz="2400" kern="1200" dirty="0">
                <a:solidFill>
                  <a:srgbClr val="000000"/>
                </a:solidFill>
                <a:latin typeface="Consolas" panose="020B0609020204030204" pitchFamily="49" charset="0"/>
                <a:ea typeface="+mn-ea"/>
                <a:cs typeface="Consolas" panose="020B0609020204030204" pitchFamily="49" charset="0"/>
              </a:rPr>
              <a:t>case</a:t>
            </a:r>
            <a:r>
              <a:rPr lang="en-US" sz="2400" kern="1200" dirty="0">
                <a:solidFill>
                  <a:srgbClr val="000000"/>
                </a:solidFill>
                <a:latin typeface="Arial (Body)"/>
                <a:ea typeface="+mn-ea"/>
                <a:cs typeface="+mn-cs"/>
              </a:rPr>
              <a:t> can test only a </a:t>
            </a:r>
            <a:r>
              <a:rPr lang="en-US" sz="2400" b="1" kern="1200" dirty="0">
                <a:solidFill>
                  <a:srgbClr val="000000"/>
                </a:solidFill>
                <a:latin typeface="Arial (Body)"/>
                <a:ea typeface="+mn-ea"/>
                <a:cs typeface="+mn-cs"/>
              </a:rPr>
              <a:t>constant integral expression</a:t>
            </a:r>
            <a:r>
              <a:rPr lang="en-US" sz="2400" kern="1200" dirty="0">
                <a:solidFill>
                  <a:srgbClr val="000000"/>
                </a:solidFill>
                <a:latin typeface="Arial (Body)"/>
                <a:ea typeface="+mn-ea"/>
                <a:cs typeface="+mn-cs"/>
              </a:rPr>
              <a:t>—i.e., any combination of character constants and integer constants that evaluates to a constant integer value.</a:t>
            </a:r>
          </a:p>
          <a:p>
            <a:pPr lvl="0">
              <a:tabLst/>
              <a:defRPr/>
            </a:pPr>
            <a:r>
              <a:rPr lang="en-US" sz="2400" kern="1200" dirty="0">
                <a:solidFill>
                  <a:srgbClr val="000000"/>
                </a:solidFill>
                <a:latin typeface="Arial (Body)"/>
                <a:ea typeface="+mn-ea"/>
                <a:cs typeface="+mn-cs"/>
              </a:rPr>
              <a:t>A character constant can be represented as the specific character in single quotes, such as </a:t>
            </a:r>
            <a:r>
              <a:rPr lang="en-US" sz="2400" kern="1200" dirty="0" smtClean="0">
                <a:solidFill>
                  <a:srgbClr val="000000"/>
                </a:solidFill>
                <a:latin typeface="Consolas" panose="020B0609020204030204" pitchFamily="49" charset="0"/>
                <a:ea typeface="+mn-ea"/>
                <a:cs typeface="Consolas" panose="020B0609020204030204" pitchFamily="49" charset="0"/>
              </a:rPr>
              <a:t>'A'</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0455087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467600"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(17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47040"/>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Characters </a:t>
            </a:r>
            <a:r>
              <a:rPr lang="en-US" altLang="en-US" sz="2400" b="1" kern="1200" dirty="0">
                <a:solidFill>
                  <a:srgbClr val="000000"/>
                </a:solidFill>
                <a:latin typeface="Arial (Body)"/>
                <a:ea typeface="+mn-ea"/>
                <a:cs typeface="+mn-cs"/>
              </a:rPr>
              <a:t>must</a:t>
            </a:r>
            <a:r>
              <a:rPr lang="en-US" altLang="en-US" sz="2400" kern="1200" dirty="0">
                <a:solidFill>
                  <a:srgbClr val="000000"/>
                </a:solidFill>
                <a:latin typeface="Arial (Body)"/>
                <a:ea typeface="+mn-ea"/>
                <a:cs typeface="+mn-cs"/>
              </a:rPr>
              <a:t> be enclosed within single quotes to be recognized as character constants—characters in double quotes are recognized as strings.</a:t>
            </a:r>
          </a:p>
          <a:p>
            <a:pPr lvl="0">
              <a:tabLst/>
            </a:pPr>
            <a:r>
              <a:rPr lang="en-US" altLang="en-US" sz="2400" kern="1200" dirty="0">
                <a:solidFill>
                  <a:srgbClr val="000000"/>
                </a:solidFill>
                <a:latin typeface="Arial (Body)"/>
                <a:ea typeface="+mn-ea"/>
                <a:cs typeface="+mn-cs"/>
              </a:rPr>
              <a:t>Integer constants are simply integer values.</a:t>
            </a:r>
          </a:p>
          <a:p>
            <a:pPr lvl="0">
              <a:tabLst/>
            </a:pPr>
            <a:r>
              <a:rPr lang="en-US" altLang="en-US" sz="2400" kern="1200" dirty="0">
                <a:solidFill>
                  <a:srgbClr val="000000"/>
                </a:solidFill>
                <a:latin typeface="Arial (Body)"/>
                <a:ea typeface="+mn-ea"/>
                <a:cs typeface="+mn-cs"/>
              </a:rPr>
              <a:t>In our example, we have used character constants.</a:t>
            </a:r>
          </a:p>
          <a:p>
            <a:pPr lvl="0">
              <a:tabLst/>
            </a:pPr>
            <a:r>
              <a:rPr lang="en-US" altLang="en-US" sz="2400" kern="1200" dirty="0">
                <a:solidFill>
                  <a:srgbClr val="000000"/>
                </a:solidFill>
                <a:latin typeface="Arial (Body)"/>
                <a:ea typeface="+mn-ea"/>
                <a:cs typeface="+mn-cs"/>
              </a:rPr>
              <a:t>Remember that characters are represented as small integer </a:t>
            </a:r>
            <a:r>
              <a:rPr lang="en-US" altLang="en-US" sz="2400" kern="1200" dirty="0" smtClean="0">
                <a:solidFill>
                  <a:srgbClr val="000000"/>
                </a:solidFill>
                <a:latin typeface="Arial (Body)"/>
                <a:ea typeface="+mn-ea"/>
                <a:cs typeface="+mn-cs"/>
              </a:rPr>
              <a:t>values.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907774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4.3 Counter-Controlled Iteration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434756"/>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Counter-controlled iteration requires:</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Arial (Body)"/>
                <a:ea typeface="+mn-ea"/>
                <a:cs typeface="+mn-cs"/>
              </a:rPr>
              <a:t>name</a:t>
            </a:r>
            <a:r>
              <a:rPr lang="en-US" altLang="en-US" sz="2400" kern="1200" dirty="0">
                <a:solidFill>
                  <a:srgbClr val="000000"/>
                </a:solidFill>
                <a:latin typeface="Arial (Body)"/>
                <a:ea typeface="+mn-ea"/>
                <a:cs typeface="+mn-cs"/>
              </a:rPr>
              <a:t> of a control variable (or loop counter).</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Arial (Body)"/>
                <a:ea typeface="+mn-ea"/>
                <a:cs typeface="+mn-cs"/>
              </a:rPr>
              <a:t>initial value </a:t>
            </a:r>
            <a:r>
              <a:rPr lang="en-US" altLang="en-US" sz="2400" kern="1200" dirty="0">
                <a:solidFill>
                  <a:srgbClr val="000000"/>
                </a:solidFill>
                <a:latin typeface="Arial (Body)"/>
                <a:ea typeface="+mn-ea"/>
                <a:cs typeface="+mn-cs"/>
              </a:rPr>
              <a:t>of the control variable.</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Arial (Body)"/>
                <a:ea typeface="+mn-ea"/>
                <a:cs typeface="+mn-cs"/>
              </a:rPr>
              <a:t>increment</a:t>
            </a:r>
            <a:r>
              <a:rPr lang="en-US" altLang="en-US" sz="2400" kern="1200" dirty="0">
                <a:solidFill>
                  <a:srgbClr val="000000"/>
                </a:solidFill>
                <a:latin typeface="Arial (Body)"/>
                <a:ea typeface="+mn-ea"/>
                <a:cs typeface="+mn-cs"/>
              </a:rPr>
              <a:t> (or </a:t>
            </a:r>
            <a:r>
              <a:rPr lang="en-US" altLang="en-US" sz="2400" b="1" kern="1200" dirty="0">
                <a:solidFill>
                  <a:srgbClr val="000000"/>
                </a:solidFill>
                <a:latin typeface="Arial (Body)"/>
                <a:ea typeface="+mn-ea"/>
                <a:cs typeface="+mn-cs"/>
              </a:rPr>
              <a:t>decrement</a:t>
            </a:r>
            <a:r>
              <a:rPr lang="en-US" altLang="en-US" sz="2400" kern="1200" dirty="0">
                <a:solidFill>
                  <a:srgbClr val="000000"/>
                </a:solidFill>
                <a:latin typeface="Arial (Body)"/>
                <a:ea typeface="+mn-ea"/>
                <a:cs typeface="+mn-cs"/>
              </a:rPr>
              <a:t>) by which the control variable is modified each time through the loop.</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The condition that tests for the </a:t>
            </a:r>
            <a:r>
              <a:rPr lang="en-US" altLang="en-US" sz="2400" b="1" kern="1200" dirty="0">
                <a:solidFill>
                  <a:srgbClr val="000000"/>
                </a:solidFill>
                <a:latin typeface="Arial (Body)"/>
                <a:ea typeface="+mn-ea"/>
                <a:cs typeface="+mn-cs"/>
              </a:rPr>
              <a:t>final value </a:t>
            </a:r>
            <a:r>
              <a:rPr lang="en-US" altLang="en-US" sz="2400" kern="1200" dirty="0">
                <a:solidFill>
                  <a:srgbClr val="000000"/>
                </a:solidFill>
                <a:latin typeface="Arial (Body)"/>
                <a:ea typeface="+mn-ea"/>
                <a:cs typeface="+mn-cs"/>
              </a:rPr>
              <a:t>of the control variable (i.e., whether looping should continue).</a:t>
            </a:r>
          </a:p>
        </p:txBody>
      </p:sp>
    </p:spTree>
    <p:extLst>
      <p:ext uri="{BB962C8B-B14F-4D97-AF65-F5344CB8AC3E}">
        <p14:creationId xmlns:p14="http://schemas.microsoft.com/office/powerpoint/2010/main" val="11308437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20000"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(18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lnSpc>
                <a:spcPct val="90000"/>
              </a:lnSpc>
              <a:spcBef>
                <a:spcPct val="20000"/>
              </a:spcBef>
              <a:buNone/>
              <a:tabLst/>
              <a:defRPr/>
            </a:pPr>
            <a:r>
              <a:rPr lang="en-US" sz="2000" b="1" kern="1200" dirty="0">
                <a:solidFill>
                  <a:srgbClr val="000000"/>
                </a:solidFill>
                <a:latin typeface="Arial (Body)"/>
                <a:ea typeface="+mn-ea"/>
                <a:cs typeface="+mn-cs"/>
              </a:rPr>
              <a:t>Notes on Integral Types</a:t>
            </a:r>
          </a:p>
          <a:p>
            <a:pPr lvl="0">
              <a:tabLst/>
              <a:defRPr/>
            </a:pPr>
            <a:r>
              <a:rPr lang="en-US" sz="1800" kern="1200" dirty="0">
                <a:solidFill>
                  <a:srgbClr val="000000"/>
                </a:solidFill>
                <a:latin typeface="Arial (Body)"/>
                <a:ea typeface="+mn-ea"/>
                <a:cs typeface="+mn-cs"/>
              </a:rPr>
              <a:t>Portable languages like C must have flexible data type sizes.</a:t>
            </a:r>
          </a:p>
          <a:p>
            <a:pPr lvl="0">
              <a:tabLst/>
              <a:defRPr/>
            </a:pPr>
            <a:r>
              <a:rPr lang="en-US" sz="1800" kern="1200" dirty="0">
                <a:solidFill>
                  <a:srgbClr val="000000"/>
                </a:solidFill>
                <a:latin typeface="Arial (Body)"/>
                <a:ea typeface="+mn-ea"/>
                <a:cs typeface="+mn-cs"/>
              </a:rPr>
              <a:t>Different applications may need integers of different sizes.</a:t>
            </a:r>
          </a:p>
          <a:p>
            <a:pPr lvl="0">
              <a:tabLst/>
              <a:defRPr/>
            </a:pPr>
            <a:r>
              <a:rPr lang="en-US" sz="1800" kern="1200" dirty="0">
                <a:solidFill>
                  <a:srgbClr val="000000"/>
                </a:solidFill>
                <a:latin typeface="Arial (Body)"/>
                <a:ea typeface="+mn-ea"/>
                <a:cs typeface="+mn-cs"/>
              </a:rPr>
              <a:t>C provides several data types to represent integers.</a:t>
            </a:r>
          </a:p>
          <a:p>
            <a:pPr lvl="0">
              <a:tabLst/>
              <a:defRPr/>
            </a:pPr>
            <a:r>
              <a:rPr lang="en-US" sz="1800" kern="1200" dirty="0">
                <a:solidFill>
                  <a:srgbClr val="000000"/>
                </a:solidFill>
                <a:latin typeface="Arial (Body)"/>
                <a:ea typeface="+mn-ea"/>
                <a:cs typeface="+mn-cs"/>
              </a:rPr>
              <a:t>In addition to </a:t>
            </a:r>
            <a:r>
              <a:rPr lang="en-US" sz="1800" kern="1200" dirty="0">
                <a:solidFill>
                  <a:srgbClr val="000000"/>
                </a:solidFill>
                <a:latin typeface="Consolas" panose="020B0609020204030204" pitchFamily="49" charset="0"/>
                <a:ea typeface="+mn-ea"/>
                <a:cs typeface="Consolas" panose="020B0609020204030204" pitchFamily="49" charset="0"/>
              </a:rPr>
              <a:t>int</a:t>
            </a:r>
            <a:r>
              <a:rPr lang="en-US" sz="1800" kern="1200" dirty="0">
                <a:solidFill>
                  <a:srgbClr val="000000"/>
                </a:solidFill>
                <a:latin typeface="Arial (Body)"/>
                <a:ea typeface="+mn-ea"/>
                <a:cs typeface="+mn-cs"/>
              </a:rPr>
              <a:t> and </a:t>
            </a:r>
            <a:r>
              <a:rPr lang="en-US" sz="1800" kern="1200" dirty="0">
                <a:solidFill>
                  <a:srgbClr val="000000"/>
                </a:solidFill>
                <a:latin typeface="Consolas" panose="020B0609020204030204" pitchFamily="49" charset="0"/>
                <a:ea typeface="+mn-ea"/>
                <a:cs typeface="Consolas" panose="020B0609020204030204" pitchFamily="49" charset="0"/>
              </a:rPr>
              <a:t>char</a:t>
            </a:r>
            <a:r>
              <a:rPr lang="en-US" sz="1800" kern="1200" dirty="0">
                <a:solidFill>
                  <a:srgbClr val="000000"/>
                </a:solidFill>
                <a:latin typeface="Arial (Body)"/>
                <a:ea typeface="+mn-ea"/>
                <a:cs typeface="+mn-cs"/>
              </a:rPr>
              <a:t>, C provides types </a:t>
            </a:r>
            <a:r>
              <a:rPr lang="en-US" sz="1800" kern="1200" dirty="0">
                <a:solidFill>
                  <a:srgbClr val="000000"/>
                </a:solidFill>
                <a:latin typeface="Consolas" panose="020B0609020204030204" pitchFamily="49" charset="0"/>
                <a:ea typeface="+mn-ea"/>
                <a:cs typeface="Consolas" panose="020B0609020204030204" pitchFamily="49" charset="0"/>
              </a:rPr>
              <a:t>short int</a:t>
            </a:r>
            <a:r>
              <a:rPr lang="en-US" sz="1800" kern="1200" dirty="0">
                <a:solidFill>
                  <a:srgbClr val="000000"/>
                </a:solidFill>
                <a:latin typeface="Arial (Body)"/>
                <a:ea typeface="+mn-ea"/>
                <a:cs typeface="+mn-cs"/>
              </a:rPr>
              <a:t> (which can be abbreviated as </a:t>
            </a:r>
            <a:r>
              <a:rPr lang="en-US" sz="1800" kern="1200" dirty="0">
                <a:solidFill>
                  <a:srgbClr val="000000"/>
                </a:solidFill>
                <a:latin typeface="Consolas" panose="020B0609020204030204" pitchFamily="49" charset="0"/>
                <a:ea typeface="+mn-ea"/>
                <a:cs typeface="Consolas" panose="020B0609020204030204" pitchFamily="49" charset="0"/>
              </a:rPr>
              <a:t>short</a:t>
            </a:r>
            <a:r>
              <a:rPr lang="en-US" sz="1800" kern="1200" dirty="0">
                <a:solidFill>
                  <a:srgbClr val="000000"/>
                </a:solidFill>
                <a:latin typeface="Arial (Body)"/>
                <a:ea typeface="+mn-ea"/>
                <a:cs typeface="+mn-cs"/>
              </a:rPr>
              <a:t>) and </a:t>
            </a:r>
            <a:r>
              <a:rPr lang="en-US" sz="1800" kern="1200" dirty="0">
                <a:solidFill>
                  <a:srgbClr val="000000"/>
                </a:solidFill>
                <a:latin typeface="Consolas" panose="020B0609020204030204" pitchFamily="49" charset="0"/>
                <a:ea typeface="+mn-ea"/>
                <a:cs typeface="Consolas" panose="020B0609020204030204" pitchFamily="49" charset="0"/>
              </a:rPr>
              <a:t>long int</a:t>
            </a:r>
            <a:r>
              <a:rPr lang="en-US" sz="1800" kern="1200" dirty="0">
                <a:solidFill>
                  <a:srgbClr val="000000"/>
                </a:solidFill>
                <a:latin typeface="Arial (Body)"/>
                <a:ea typeface="+mn-ea"/>
                <a:cs typeface="+mn-cs"/>
              </a:rPr>
              <a:t> (which can be abbreviated as </a:t>
            </a:r>
            <a:r>
              <a:rPr lang="en-US" sz="1800" kern="1200" dirty="0">
                <a:solidFill>
                  <a:srgbClr val="000000"/>
                </a:solidFill>
                <a:latin typeface="Consolas" panose="020B0609020204030204" pitchFamily="49" charset="0"/>
                <a:ea typeface="+mn-ea"/>
                <a:cs typeface="Consolas" panose="020B0609020204030204" pitchFamily="49" charset="0"/>
              </a:rPr>
              <a:t>long</a:t>
            </a:r>
            <a:r>
              <a:rPr lang="en-US" sz="1800" kern="1200" dirty="0">
                <a:solidFill>
                  <a:srgbClr val="000000"/>
                </a:solidFill>
                <a:latin typeface="Arial (Body)"/>
                <a:ea typeface="+mn-ea"/>
                <a:cs typeface="+mn-cs"/>
              </a:rPr>
              <a:t>), as well as </a:t>
            </a:r>
            <a:r>
              <a:rPr lang="en-US" sz="1800" kern="1200" dirty="0">
                <a:solidFill>
                  <a:srgbClr val="000000"/>
                </a:solidFill>
                <a:latin typeface="Consolas" panose="020B0609020204030204" pitchFamily="49" charset="0"/>
                <a:ea typeface="+mn-ea"/>
                <a:cs typeface="Consolas" panose="020B0609020204030204" pitchFamily="49" charset="0"/>
              </a:rPr>
              <a:t>unsigned</a:t>
            </a:r>
            <a:r>
              <a:rPr lang="en-US" sz="1800" kern="1200" dirty="0">
                <a:solidFill>
                  <a:srgbClr val="000000"/>
                </a:solidFill>
                <a:latin typeface="Arial (Body)"/>
                <a:ea typeface="+mn-ea"/>
                <a:cs typeface="+mn-cs"/>
              </a:rPr>
              <a:t> variations of all the integral types.</a:t>
            </a:r>
          </a:p>
          <a:p>
            <a:pPr lvl="0">
              <a:tabLst/>
              <a:defRPr/>
            </a:pPr>
            <a:r>
              <a:rPr lang="en-US" sz="1800" kern="1200" dirty="0">
                <a:solidFill>
                  <a:srgbClr val="000000"/>
                </a:solidFill>
                <a:latin typeface="Arial (Body)"/>
                <a:ea typeface="+mn-ea"/>
                <a:cs typeface="+mn-cs"/>
              </a:rPr>
              <a:t>The C standard specifies the minimum range of values for each integer type, but the actual range may be greater and depends on the implementation.</a:t>
            </a:r>
          </a:p>
          <a:p>
            <a:pPr lvl="0">
              <a:tabLst/>
              <a:defRPr/>
            </a:pPr>
            <a:r>
              <a:rPr lang="en-US" sz="1800" kern="1200" dirty="0">
                <a:solidFill>
                  <a:srgbClr val="000000"/>
                </a:solidFill>
                <a:latin typeface="Arial (Body)"/>
                <a:ea typeface="+mn-ea"/>
                <a:cs typeface="+mn-cs"/>
              </a:rPr>
              <a:t>For </a:t>
            </a:r>
            <a:r>
              <a:rPr lang="en-US" sz="1800" kern="1200" dirty="0">
                <a:solidFill>
                  <a:srgbClr val="000000"/>
                </a:solidFill>
                <a:latin typeface="Consolas" panose="020B0609020204030204" pitchFamily="49" charset="0"/>
                <a:ea typeface="+mn-ea"/>
                <a:cs typeface="Consolas" panose="020B0609020204030204" pitchFamily="49" charset="0"/>
              </a:rPr>
              <a:t>short int</a:t>
            </a:r>
            <a:r>
              <a:rPr lang="en-US" sz="1800" kern="1200" dirty="0">
                <a:solidFill>
                  <a:srgbClr val="000000"/>
                </a:solidFill>
                <a:latin typeface="+mn-lt"/>
                <a:ea typeface="+mn-ea"/>
                <a:cs typeface="Consolas" panose="020B0609020204030204" pitchFamily="49" charset="0"/>
              </a:rPr>
              <a:t>s</a:t>
            </a:r>
            <a:r>
              <a:rPr lang="en-US" sz="1800" kern="1200" dirty="0">
                <a:solidFill>
                  <a:srgbClr val="000000"/>
                </a:solidFill>
                <a:latin typeface="Arial (Body)"/>
                <a:ea typeface="+mn-ea"/>
                <a:cs typeface="+mn-cs"/>
              </a:rPr>
              <a:t> the minimum range is </a:t>
            </a:r>
            <a:r>
              <a:rPr lang="en-US" altLang="en-US" sz="1800" kern="1200" dirty="0" smtClean="0">
                <a:solidFill>
                  <a:srgbClr val="000000"/>
                </a:solidFill>
                <a:latin typeface="Arial (Body)"/>
              </a:rPr>
              <a:t>−</a:t>
            </a:r>
            <a:r>
              <a:rPr lang="en-US" sz="1800" kern="1200" dirty="0" smtClean="0">
                <a:solidFill>
                  <a:srgbClr val="000000"/>
                </a:solidFill>
                <a:latin typeface="Arial (Body)"/>
                <a:ea typeface="+mn-ea"/>
                <a:cs typeface="+mn-cs"/>
              </a:rPr>
              <a:t>32767 </a:t>
            </a:r>
            <a:r>
              <a:rPr lang="en-US" sz="1800" kern="1200" dirty="0">
                <a:solidFill>
                  <a:srgbClr val="000000"/>
                </a:solidFill>
                <a:latin typeface="Arial (Body)"/>
                <a:ea typeface="+mn-ea"/>
                <a:cs typeface="+mn-cs"/>
              </a:rPr>
              <a:t>to +32767.</a:t>
            </a:r>
          </a:p>
          <a:p>
            <a:pPr lvl="0">
              <a:tabLst/>
              <a:defRPr/>
            </a:pPr>
            <a:r>
              <a:rPr lang="en-US" sz="1800" kern="1200" dirty="0">
                <a:solidFill>
                  <a:srgbClr val="000000"/>
                </a:solidFill>
                <a:latin typeface="Arial (Body)"/>
                <a:ea typeface="+mn-ea"/>
                <a:cs typeface="+mn-cs"/>
              </a:rPr>
              <a:t>For most integer calculations, </a:t>
            </a:r>
            <a:r>
              <a:rPr lang="en-US" sz="1800" kern="1200" dirty="0">
                <a:solidFill>
                  <a:srgbClr val="000000"/>
                </a:solidFill>
                <a:latin typeface="Consolas" panose="020B0609020204030204" pitchFamily="49" charset="0"/>
                <a:ea typeface="+mn-ea"/>
                <a:cs typeface="Consolas" panose="020B0609020204030204" pitchFamily="49" charset="0"/>
              </a:rPr>
              <a:t>long int</a:t>
            </a:r>
            <a:r>
              <a:rPr lang="en-US" sz="1800" kern="1200" dirty="0">
                <a:solidFill>
                  <a:srgbClr val="000000"/>
                </a:solidFill>
                <a:latin typeface="+mn-lt"/>
                <a:ea typeface="+mn-ea"/>
                <a:cs typeface="Consolas" panose="020B0609020204030204" pitchFamily="49" charset="0"/>
              </a:rPr>
              <a:t>s</a:t>
            </a:r>
            <a:r>
              <a:rPr lang="en-US" sz="1800" kern="1200" dirty="0">
                <a:solidFill>
                  <a:srgbClr val="000000"/>
                </a:solidFill>
                <a:latin typeface="Arial (Body)"/>
                <a:ea typeface="+mn-ea"/>
                <a:cs typeface="+mn-cs"/>
              </a:rPr>
              <a:t> are sufficient.</a:t>
            </a:r>
          </a:p>
        </p:txBody>
      </p:sp>
    </p:spTree>
    <p:extLst>
      <p:ext uri="{BB962C8B-B14F-4D97-AF65-F5344CB8AC3E}">
        <p14:creationId xmlns:p14="http://schemas.microsoft.com/office/powerpoint/2010/main" val="18237420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075714"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4.7 </a:t>
            </a:r>
            <a:r>
              <a:rPr lang="en-US" kern="1200" dirty="0" smtClean="0">
                <a:latin typeface="Consolas" panose="020B0609020204030204" pitchFamily="49" charset="0"/>
                <a:ea typeface="+mj-ea"/>
                <a:cs typeface="Consolas" panose="020B0609020204030204" pitchFamily="49" charset="0"/>
              </a:rPr>
              <a:t>switch</a:t>
            </a:r>
            <a:r>
              <a:rPr lang="en-US" kern="1200" dirty="0" smtClean="0">
                <a:latin typeface="Times New Roman" panose="02020603050405020304" pitchFamily="18" charset="0"/>
                <a:ea typeface="+mj-ea"/>
                <a:cs typeface="+mj-cs"/>
              </a:rPr>
              <a:t> Multiple-Selection Statement </a:t>
            </a:r>
            <a:r>
              <a:rPr lang="en-US" sz="2000" b="0" kern="1200" dirty="0" smtClean="0">
                <a:latin typeface="Times New Roman" panose="02020603050405020304" pitchFamily="18" charset="0"/>
                <a:ea typeface="+mj-ea"/>
                <a:cs typeface="+mj-cs"/>
              </a:rPr>
              <a:t>(19 of 19)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minimum range of values for </a:t>
            </a:r>
            <a:r>
              <a:rPr lang="en-US" altLang="en-US" sz="2400" kern="1200" dirty="0">
                <a:solidFill>
                  <a:srgbClr val="000000"/>
                </a:solidFill>
                <a:latin typeface="Consolas" panose="020B0609020204030204" pitchFamily="49" charset="0"/>
                <a:ea typeface="+mn-ea"/>
                <a:cs typeface="Consolas" panose="020B0609020204030204" pitchFamily="49" charset="0"/>
              </a:rPr>
              <a:t>long int</a:t>
            </a:r>
            <a:r>
              <a:rPr lang="en-US" altLang="en-US" sz="2400" kern="1200" dirty="0">
                <a:solidFill>
                  <a:srgbClr val="000000"/>
                </a:solidFill>
                <a:latin typeface="Arial (Body)"/>
                <a:ea typeface="+mn-ea"/>
                <a:cs typeface="Times New Roman" panose="02020603050405020304" pitchFamily="18" charset="0"/>
              </a:rPr>
              <a:t>s</a:t>
            </a:r>
            <a:r>
              <a:rPr lang="en-US" altLang="en-US" sz="2400" kern="1200" dirty="0">
                <a:solidFill>
                  <a:srgbClr val="000000"/>
                </a:solidFill>
                <a:latin typeface="Arial (Body)"/>
                <a:ea typeface="+mn-ea"/>
                <a:cs typeface="+mn-cs"/>
              </a:rPr>
              <a:t> is </a:t>
            </a:r>
            <a:r>
              <a:rPr lang="en-US" altLang="en-US" sz="2400" kern="1200" dirty="0" smtClean="0">
                <a:solidFill>
                  <a:srgbClr val="000000"/>
                </a:solidFill>
                <a:latin typeface="Arial (Body)"/>
                <a:ea typeface="+mn-ea"/>
                <a:cs typeface="+mn-cs"/>
              </a:rPr>
              <a:t>−2147483647 </a:t>
            </a:r>
            <a:r>
              <a:rPr lang="en-US" altLang="en-US" sz="2400" kern="1200" dirty="0">
                <a:solidFill>
                  <a:srgbClr val="000000"/>
                </a:solidFill>
                <a:latin typeface="Arial (Body)"/>
                <a:ea typeface="+mn-ea"/>
                <a:cs typeface="+mn-cs"/>
              </a:rPr>
              <a:t>to +2147483647.</a:t>
            </a:r>
          </a:p>
          <a:p>
            <a:pPr lvl="0">
              <a:tabLst/>
            </a:pPr>
            <a:r>
              <a:rPr lang="en-US" altLang="en-US" sz="2400" kern="1200" dirty="0">
                <a:solidFill>
                  <a:srgbClr val="000000"/>
                </a:solidFill>
                <a:latin typeface="Arial (Body)"/>
                <a:ea typeface="+mn-ea"/>
                <a:cs typeface="+mn-cs"/>
              </a:rPr>
              <a:t>The range of values for an </a:t>
            </a:r>
            <a:r>
              <a:rPr lang="en-US" altLang="en-US" sz="2400" kern="1200" dirty="0">
                <a:solidFill>
                  <a:srgbClr val="000000"/>
                </a:solidFill>
                <a:latin typeface="Consolas" panose="020B0609020204030204" pitchFamily="49" charset="0"/>
                <a:ea typeface="+mn-ea"/>
                <a:cs typeface="Consolas" panose="020B0609020204030204" pitchFamily="49" charset="0"/>
              </a:rPr>
              <a:t>int</a:t>
            </a:r>
            <a:r>
              <a:rPr lang="en-US" altLang="en-US" sz="2400" kern="1200" dirty="0">
                <a:solidFill>
                  <a:srgbClr val="000000"/>
                </a:solidFill>
                <a:latin typeface="Arial (Body)"/>
                <a:ea typeface="+mn-ea"/>
                <a:cs typeface="+mn-cs"/>
              </a:rPr>
              <a:t> greater than or equal to that of a </a:t>
            </a:r>
            <a:r>
              <a:rPr lang="en-US" altLang="en-US" sz="2400" kern="1200" dirty="0">
                <a:solidFill>
                  <a:srgbClr val="000000"/>
                </a:solidFill>
                <a:latin typeface="Consolas" panose="020B0609020204030204" pitchFamily="49" charset="0"/>
                <a:ea typeface="+mn-ea"/>
                <a:cs typeface="Consolas" panose="020B0609020204030204" pitchFamily="49" charset="0"/>
              </a:rPr>
              <a:t>short int</a:t>
            </a:r>
            <a:r>
              <a:rPr lang="en-US" altLang="en-US" sz="2400" kern="1200" dirty="0">
                <a:solidFill>
                  <a:srgbClr val="000000"/>
                </a:solidFill>
                <a:latin typeface="Arial (Body)"/>
                <a:ea typeface="+mn-ea"/>
                <a:cs typeface="+mn-cs"/>
              </a:rPr>
              <a:t> and less than or equal to that of a </a:t>
            </a:r>
            <a:r>
              <a:rPr lang="en-US" altLang="en-US" sz="2400" kern="1200" dirty="0">
                <a:solidFill>
                  <a:srgbClr val="000000"/>
                </a:solidFill>
                <a:latin typeface="Consolas" panose="020B0609020204030204" pitchFamily="49" charset="0"/>
                <a:ea typeface="+mn-ea"/>
                <a:cs typeface="Consolas" panose="020B0609020204030204" pitchFamily="49" charset="0"/>
              </a:rPr>
              <a:t>long int</a:t>
            </a:r>
            <a:r>
              <a:rPr lang="en-US" altLang="en-US" sz="2400"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The data type </a:t>
            </a:r>
            <a:r>
              <a:rPr lang="en-US" altLang="en-US" sz="2400" kern="1200" dirty="0">
                <a:solidFill>
                  <a:srgbClr val="000000"/>
                </a:solidFill>
                <a:latin typeface="Consolas" panose="020B0609020204030204" pitchFamily="49" charset="0"/>
                <a:ea typeface="+mn-ea"/>
                <a:cs typeface="Consolas" panose="020B0609020204030204" pitchFamily="49" charset="0"/>
              </a:rPr>
              <a:t>signed char</a:t>
            </a:r>
            <a:r>
              <a:rPr lang="en-US" altLang="en-US" sz="2400" kern="1200" dirty="0">
                <a:solidFill>
                  <a:srgbClr val="000000"/>
                </a:solidFill>
                <a:latin typeface="Arial (Body)"/>
                <a:ea typeface="+mn-ea"/>
                <a:cs typeface="+mn-cs"/>
              </a:rPr>
              <a:t> can be used to represent integers in the range </a:t>
            </a:r>
            <a:r>
              <a:rPr lang="en-US" altLang="en-US" sz="2400" kern="1200" dirty="0" smtClean="0">
                <a:solidFill>
                  <a:srgbClr val="000000"/>
                </a:solidFill>
                <a:latin typeface="Arial (Body)"/>
              </a:rPr>
              <a:t>−</a:t>
            </a:r>
            <a:r>
              <a:rPr lang="en-US" altLang="en-US" sz="2400" kern="1200" dirty="0" smtClean="0">
                <a:solidFill>
                  <a:srgbClr val="000000"/>
                </a:solidFill>
                <a:latin typeface="Arial (Body)"/>
                <a:ea typeface="+mn-ea"/>
                <a:cs typeface="+mn-cs"/>
              </a:rPr>
              <a:t>127 </a:t>
            </a:r>
            <a:r>
              <a:rPr lang="en-US" altLang="en-US" sz="2400" kern="1200" dirty="0">
                <a:solidFill>
                  <a:srgbClr val="000000"/>
                </a:solidFill>
                <a:latin typeface="Arial (Body)"/>
                <a:ea typeface="+mn-ea"/>
                <a:cs typeface="+mn-cs"/>
              </a:rPr>
              <a:t>to +127 or any of the characters in the computer’s character set.</a:t>
            </a:r>
          </a:p>
        </p:txBody>
      </p:sp>
    </p:spTree>
    <p:extLst>
      <p:ext uri="{BB962C8B-B14F-4D97-AF65-F5344CB8AC3E}">
        <p14:creationId xmlns:p14="http://schemas.microsoft.com/office/powerpoint/2010/main" val="32479874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4.8 </a:t>
            </a:r>
            <a:r>
              <a:rPr lang="en-US" kern="1200" dirty="0" smtClean="0">
                <a:latin typeface="Consolas" panose="020B0609020204030204" pitchFamily="49" charset="0"/>
                <a:ea typeface="+mj-ea"/>
                <a:cs typeface="Consolas" panose="020B0609020204030204" pitchFamily="49" charset="0"/>
              </a:rPr>
              <a:t>do…while</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Consolas" panose="020B0609020204030204" pitchFamily="49" charset="0"/>
              </a:rPr>
              <a:t>do…while</a:t>
            </a:r>
            <a:r>
              <a:rPr lang="en-US" altLang="en-US" sz="2400" kern="1200" dirty="0">
                <a:solidFill>
                  <a:srgbClr val="000000"/>
                </a:solidFill>
                <a:latin typeface="Arial (Body)"/>
                <a:ea typeface="+mn-ea"/>
                <a:cs typeface="+mn-cs"/>
              </a:rPr>
              <a:t> iteration statement is similar to the </a:t>
            </a:r>
            <a:r>
              <a:rPr lang="en-US" altLang="en-US" sz="2400" kern="1200" dirty="0">
                <a:solidFill>
                  <a:srgbClr val="000000"/>
                </a:solidFill>
                <a:latin typeface="Consolas" panose="020B0609020204030204" pitchFamily="49" charset="0"/>
                <a:ea typeface="+mn-ea"/>
                <a:cs typeface="Consolas" panose="020B0609020204030204" pitchFamily="49" charset="0"/>
              </a:rPr>
              <a:t>while</a:t>
            </a:r>
            <a:r>
              <a:rPr lang="en-US" altLang="en-US" sz="2400" kern="1200" dirty="0">
                <a:solidFill>
                  <a:srgbClr val="000000"/>
                </a:solidFill>
                <a:latin typeface="Arial (Body)"/>
                <a:ea typeface="+mn-ea"/>
                <a:cs typeface="+mn-cs"/>
              </a:rPr>
              <a:t> statement.</a:t>
            </a:r>
          </a:p>
          <a:p>
            <a:pPr lvl="0">
              <a:tabLst/>
            </a:pPr>
            <a:r>
              <a:rPr lang="en-US" altLang="en-US" sz="2400" kern="1200" dirty="0">
                <a:solidFill>
                  <a:srgbClr val="000000"/>
                </a:solidFill>
                <a:latin typeface="Arial (Body)"/>
                <a:ea typeface="+mn-ea"/>
                <a:cs typeface="+mn-cs"/>
              </a:rPr>
              <a:t>In the </a:t>
            </a:r>
            <a:r>
              <a:rPr lang="en-US" altLang="en-US" sz="2400" kern="1200" dirty="0">
                <a:solidFill>
                  <a:srgbClr val="000000"/>
                </a:solidFill>
                <a:latin typeface="Consolas" panose="020B0609020204030204" pitchFamily="49" charset="0"/>
                <a:ea typeface="+mn-ea"/>
                <a:cs typeface="Consolas" panose="020B0609020204030204" pitchFamily="49" charset="0"/>
              </a:rPr>
              <a:t>while</a:t>
            </a:r>
            <a:r>
              <a:rPr lang="en-US" altLang="en-US" sz="2400" kern="1200" dirty="0">
                <a:solidFill>
                  <a:srgbClr val="000000"/>
                </a:solidFill>
                <a:latin typeface="Arial (Body)"/>
                <a:ea typeface="+mn-ea"/>
                <a:cs typeface="+mn-cs"/>
              </a:rPr>
              <a:t> statement, the loop-continuation condition is tested at the beginning of the loop before the body of the loop is performed.</a:t>
            </a:r>
          </a:p>
          <a:p>
            <a:pPr lvl="0">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Consolas" panose="020B0609020204030204" pitchFamily="49" charset="0"/>
              </a:rPr>
              <a:t>do…while</a:t>
            </a:r>
            <a:r>
              <a:rPr lang="en-US" altLang="en-US" sz="2400" kern="1200" dirty="0">
                <a:solidFill>
                  <a:srgbClr val="000000"/>
                </a:solidFill>
                <a:latin typeface="Arial (Body)"/>
                <a:ea typeface="+mn-ea"/>
                <a:cs typeface="+mn-cs"/>
              </a:rPr>
              <a:t> statement tests the loop-continuation condition </a:t>
            </a:r>
            <a:r>
              <a:rPr lang="en-US" altLang="en-US" sz="2400" b="1" kern="1200" dirty="0">
                <a:solidFill>
                  <a:srgbClr val="000000"/>
                </a:solidFill>
                <a:latin typeface="Arial (Body)"/>
                <a:ea typeface="+mn-ea"/>
                <a:cs typeface="+mn-cs"/>
              </a:rPr>
              <a:t>after </a:t>
            </a:r>
            <a:r>
              <a:rPr lang="en-US" altLang="en-US" sz="2400" kern="1200" dirty="0">
                <a:solidFill>
                  <a:srgbClr val="000000"/>
                </a:solidFill>
                <a:latin typeface="Arial (Body)"/>
                <a:ea typeface="+mn-ea"/>
                <a:cs typeface="+mn-cs"/>
              </a:rPr>
              <a:t>the loop body is performed</a:t>
            </a:r>
            <a:r>
              <a:rPr lang="en-US" altLang="en-US" sz="2400" b="1" kern="1200" dirty="0">
                <a:solidFill>
                  <a:srgbClr val="000000"/>
                </a:solidFill>
                <a:latin typeface="Arial (Body)"/>
                <a:ea typeface="+mn-ea"/>
                <a:cs typeface="+mn-cs"/>
              </a:rPr>
              <a:t>.</a:t>
            </a:r>
          </a:p>
          <a:p>
            <a:pPr lvl="0">
              <a:tabLst/>
            </a:pPr>
            <a:r>
              <a:rPr lang="en-US" altLang="en-US" sz="2400" kern="1200" dirty="0">
                <a:solidFill>
                  <a:srgbClr val="000000"/>
                </a:solidFill>
                <a:latin typeface="Arial (Body)"/>
                <a:ea typeface="+mn-ea"/>
                <a:cs typeface="+mn-cs"/>
              </a:rPr>
              <a:t>Therefore, the loop body will be executed at least once.</a:t>
            </a:r>
          </a:p>
          <a:p>
            <a:pPr lvl="0">
              <a:tabLst/>
            </a:pPr>
            <a:r>
              <a:rPr lang="en-US" altLang="en-US" sz="2400" kern="1200" dirty="0">
                <a:solidFill>
                  <a:srgbClr val="000000"/>
                </a:solidFill>
                <a:latin typeface="Arial (Body)"/>
                <a:ea typeface="+mn-ea"/>
                <a:cs typeface="+mn-cs"/>
              </a:rPr>
              <a:t>When a </a:t>
            </a:r>
            <a:r>
              <a:rPr lang="en-US" altLang="en-US" sz="2400" kern="1200" dirty="0">
                <a:solidFill>
                  <a:srgbClr val="000000"/>
                </a:solidFill>
                <a:latin typeface="Consolas" panose="020B0609020204030204" pitchFamily="49" charset="0"/>
                <a:ea typeface="+mn-ea"/>
                <a:cs typeface="Consolas" panose="020B0609020204030204" pitchFamily="49" charset="0"/>
              </a:rPr>
              <a:t>do…while</a:t>
            </a:r>
            <a:r>
              <a:rPr lang="en-US" altLang="en-US" sz="2400" kern="1200" dirty="0">
                <a:solidFill>
                  <a:srgbClr val="000000"/>
                </a:solidFill>
                <a:latin typeface="Arial (Body)"/>
                <a:ea typeface="+mn-ea"/>
                <a:cs typeface="+mn-cs"/>
              </a:rPr>
              <a:t> terminates, execution continues with the statement after the </a:t>
            </a:r>
            <a:r>
              <a:rPr lang="en-US" altLang="en-US" sz="2400" kern="1200" dirty="0">
                <a:solidFill>
                  <a:srgbClr val="000000"/>
                </a:solidFill>
                <a:latin typeface="Consolas" panose="020B0609020204030204" pitchFamily="49" charset="0"/>
                <a:ea typeface="+mn-ea"/>
                <a:cs typeface="Consolas" panose="020B0609020204030204" pitchFamily="49" charset="0"/>
              </a:rPr>
              <a:t>while</a:t>
            </a:r>
            <a:r>
              <a:rPr lang="en-US" altLang="en-US" sz="2400" kern="1200" dirty="0">
                <a:solidFill>
                  <a:srgbClr val="000000"/>
                </a:solidFill>
                <a:latin typeface="Arial (Body)"/>
                <a:ea typeface="+mn-ea"/>
                <a:cs typeface="+mn-cs"/>
              </a:rPr>
              <a:t> clause.</a:t>
            </a:r>
          </a:p>
        </p:txBody>
      </p:sp>
    </p:spTree>
    <p:extLst>
      <p:ext uri="{BB962C8B-B14F-4D97-AF65-F5344CB8AC3E}">
        <p14:creationId xmlns:p14="http://schemas.microsoft.com/office/powerpoint/2010/main" val="261647184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4.8 </a:t>
            </a:r>
            <a:r>
              <a:rPr lang="en-US" kern="1200" dirty="0" smtClean="0">
                <a:latin typeface="Consolas" panose="020B0609020204030204" pitchFamily="49" charset="0"/>
                <a:ea typeface="+mj-ea"/>
                <a:cs typeface="Consolas" panose="020B0609020204030204" pitchFamily="49" charset="0"/>
              </a:rPr>
              <a:t>do…while</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It’s not necessary to use braces in the </a:t>
            </a:r>
            <a:r>
              <a:rPr lang="en-US" altLang="en-US" sz="2400" kern="1200" dirty="0">
                <a:solidFill>
                  <a:srgbClr val="000000"/>
                </a:solidFill>
                <a:latin typeface="Consolas" panose="020B0609020204030204" pitchFamily="49" charset="0"/>
                <a:ea typeface="+mn-ea"/>
                <a:cs typeface="Consolas" panose="020B0609020204030204" pitchFamily="49" charset="0"/>
              </a:rPr>
              <a:t>do…while</a:t>
            </a:r>
            <a:r>
              <a:rPr lang="en-US" altLang="en-US" sz="2400" kern="1200" dirty="0">
                <a:solidFill>
                  <a:srgbClr val="000000"/>
                </a:solidFill>
                <a:latin typeface="Arial (Body)"/>
                <a:ea typeface="+mn-ea"/>
                <a:cs typeface="+mn-cs"/>
              </a:rPr>
              <a:t> statement if there’s only one statement in the body.</a:t>
            </a:r>
          </a:p>
          <a:p>
            <a:pPr lvl="0">
              <a:tabLst/>
            </a:pPr>
            <a:r>
              <a:rPr lang="en-US" altLang="en-US" sz="2400" kern="1200" dirty="0">
                <a:solidFill>
                  <a:srgbClr val="000000"/>
                </a:solidFill>
                <a:latin typeface="Arial (Body)"/>
                <a:ea typeface="+mn-ea"/>
                <a:cs typeface="+mn-cs"/>
              </a:rPr>
              <a:t>However, the braces are usually included to avoid confusion between the </a:t>
            </a:r>
            <a:r>
              <a:rPr lang="en-US" altLang="en-US" sz="2400" kern="1200" dirty="0">
                <a:solidFill>
                  <a:srgbClr val="000000"/>
                </a:solidFill>
                <a:latin typeface="Consolas" panose="020B0609020204030204" pitchFamily="49" charset="0"/>
                <a:ea typeface="+mn-ea"/>
                <a:cs typeface="Consolas" panose="020B0609020204030204" pitchFamily="49" charset="0"/>
              </a:rPr>
              <a:t>while</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Consolas" panose="020B0609020204030204" pitchFamily="49" charset="0"/>
              </a:rPr>
              <a:t>do…while</a:t>
            </a:r>
            <a:r>
              <a:rPr lang="en-US" altLang="en-US" sz="2400" kern="1200" dirty="0">
                <a:solidFill>
                  <a:srgbClr val="000000"/>
                </a:solidFill>
                <a:latin typeface="Arial (Body)"/>
                <a:ea typeface="+mn-ea"/>
                <a:cs typeface="+mn-cs"/>
              </a:rPr>
              <a:t> statements.</a:t>
            </a:r>
          </a:p>
          <a:p>
            <a:pPr lvl="0">
              <a:tabLst/>
            </a:pPr>
            <a:r>
              <a:rPr lang="en-US" altLang="en-US" sz="2400" kern="1200" dirty="0">
                <a:solidFill>
                  <a:srgbClr val="000000"/>
                </a:solidFill>
                <a:latin typeface="Arial (Body)"/>
                <a:ea typeface="+mn-ea"/>
                <a:cs typeface="+mn-cs"/>
              </a:rPr>
              <a:t>For </a:t>
            </a:r>
            <a:r>
              <a:rPr lang="en-US" altLang="en-US" sz="2400" kern="1200" dirty="0" smtClean="0">
                <a:solidFill>
                  <a:srgbClr val="000000"/>
                </a:solidFill>
                <a:latin typeface="Arial (Body)"/>
                <a:ea typeface="+mn-ea"/>
                <a:cs typeface="+mn-cs"/>
              </a:rPr>
              <a:t>example,</a:t>
            </a:r>
            <a:endParaRPr lang="en-US" altLang="en-US" sz="2400" kern="1200" dirty="0">
              <a:solidFill>
                <a:srgbClr val="000000"/>
              </a:solidFill>
              <a:latin typeface="Arial (Body)"/>
              <a:ea typeface="+mn-ea"/>
              <a:cs typeface="+mn-cs"/>
            </a:endParaRPr>
          </a:p>
        </p:txBody>
      </p:sp>
      <p:pic>
        <p:nvPicPr>
          <p:cNvPr id="4" name="Picture 3" descr="The statement is read as follows. While left parenthesis condition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864" y="4160071"/>
            <a:ext cx="2522622" cy="287387"/>
          </a:xfrm>
          <a:prstGeom prst="rect">
            <a:avLst/>
          </a:prstGeom>
        </p:spPr>
      </p:pic>
      <p:sp>
        <p:nvSpPr>
          <p:cNvPr id="5" name="Text Placeholder 4"/>
          <p:cNvSpPr>
            <a:spLocks noGrp="1"/>
          </p:cNvSpPr>
          <p:nvPr>
            <p:ph type="body" idx="2"/>
          </p:nvPr>
        </p:nvSpPr>
        <p:spPr>
          <a:xfrm>
            <a:off x="457200" y="4557489"/>
            <a:ext cx="8229600" cy="537029"/>
          </a:xfrm>
        </p:spPr>
        <p:txBody>
          <a:bodyPr/>
          <a:lstStyle/>
          <a:p>
            <a:pPr lvl="0">
              <a:tabLst/>
            </a:pPr>
            <a:r>
              <a:rPr lang="en-US" altLang="en-US" sz="2400" kern="1200" dirty="0" smtClean="0">
                <a:solidFill>
                  <a:srgbClr val="000000"/>
                </a:solidFill>
                <a:latin typeface="+mn-lt"/>
              </a:rPr>
              <a:t>is </a:t>
            </a:r>
            <a:r>
              <a:rPr lang="en-US" altLang="en-US" sz="2400" kern="1200" dirty="0">
                <a:solidFill>
                  <a:srgbClr val="000000"/>
                </a:solidFill>
                <a:latin typeface="+mn-lt"/>
              </a:rPr>
              <a:t>normally regarded as the header to a </a:t>
            </a:r>
            <a:r>
              <a:rPr lang="en-US" altLang="en-US" sz="2400" kern="1200" dirty="0">
                <a:solidFill>
                  <a:srgbClr val="000000"/>
                </a:solidFill>
                <a:latin typeface="Consolas" panose="020B0609020204030204" pitchFamily="49" charset="0"/>
                <a:cs typeface="Consolas" panose="020B0609020204030204" pitchFamily="49" charset="0"/>
              </a:rPr>
              <a:t>while</a:t>
            </a:r>
            <a:r>
              <a:rPr lang="en-US" altLang="en-US" sz="2400" kern="1200" dirty="0">
                <a:solidFill>
                  <a:srgbClr val="000000"/>
                </a:solidFill>
                <a:latin typeface="+mn-lt"/>
              </a:rPr>
              <a:t> statement</a:t>
            </a:r>
            <a:r>
              <a:rPr lang="en-US" altLang="en-US" sz="2400" kern="1200" dirty="0" smtClean="0">
                <a:solidFill>
                  <a:srgbClr val="000000"/>
                </a:solidFill>
                <a:latin typeface="+mn-lt"/>
              </a:rPr>
              <a:t>.</a:t>
            </a:r>
            <a:endParaRPr lang="en-US" altLang="en-US" sz="2400" kern="1200" dirty="0">
              <a:solidFill>
                <a:srgbClr val="000000"/>
              </a:solidFill>
              <a:latin typeface="+mn-lt"/>
            </a:endParaRPr>
          </a:p>
        </p:txBody>
      </p:sp>
    </p:spTree>
    <p:extLst>
      <p:ext uri="{BB962C8B-B14F-4D97-AF65-F5344CB8AC3E}">
        <p14:creationId xmlns:p14="http://schemas.microsoft.com/office/powerpoint/2010/main" val="23338147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4.8 </a:t>
            </a:r>
            <a:r>
              <a:rPr lang="en-US" kern="1200" dirty="0" smtClean="0">
                <a:latin typeface="Consolas" panose="020B0609020204030204" pitchFamily="49" charset="0"/>
                <a:ea typeface="+mj-ea"/>
                <a:cs typeface="Consolas" panose="020B0609020204030204" pitchFamily="49" charset="0"/>
              </a:rPr>
              <a:t>do…while</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A </a:t>
            </a:r>
            <a:r>
              <a:rPr lang="en-US" altLang="en-US" sz="2400" kern="1200" dirty="0">
                <a:solidFill>
                  <a:srgbClr val="000000"/>
                </a:solidFill>
                <a:latin typeface="Consolas" panose="020B0609020204030204" pitchFamily="49" charset="0"/>
                <a:ea typeface="+mn-ea"/>
                <a:cs typeface="Consolas" panose="020B0609020204030204" pitchFamily="49" charset="0"/>
              </a:rPr>
              <a:t>do…while</a:t>
            </a:r>
            <a:r>
              <a:rPr lang="en-US" altLang="en-US" sz="2400" kern="1200" dirty="0">
                <a:solidFill>
                  <a:srgbClr val="000000"/>
                </a:solidFill>
                <a:latin typeface="Arial (Body)"/>
                <a:ea typeface="+mn-ea"/>
                <a:cs typeface="+mn-cs"/>
              </a:rPr>
              <a:t> with no braces around the single-statement body appears </a:t>
            </a:r>
            <a:r>
              <a:rPr lang="en-US" altLang="en-US" sz="2400" kern="1200" dirty="0" smtClean="0">
                <a:solidFill>
                  <a:srgbClr val="000000"/>
                </a:solidFill>
                <a:latin typeface="Arial (Body)"/>
                <a:ea typeface="+mn-ea"/>
                <a:cs typeface="+mn-cs"/>
              </a:rPr>
              <a:t>as</a:t>
            </a:r>
            <a:endParaRPr lang="en-US" altLang="en-US" sz="2400" kern="1200" dirty="0">
              <a:solidFill>
                <a:srgbClr val="000000"/>
              </a:solidFill>
              <a:latin typeface="Arial (Body)"/>
              <a:ea typeface="+mn-ea"/>
              <a:cs typeface="+mn-cs"/>
            </a:endParaRPr>
          </a:p>
        </p:txBody>
      </p:sp>
      <p:pic>
        <p:nvPicPr>
          <p:cNvPr id="5" name="Picture 4" descr="the computer code is read as follows. do statement while left parenthesis condition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666" y="2691257"/>
            <a:ext cx="2466668" cy="812198"/>
          </a:xfrm>
          <a:prstGeom prst="rect">
            <a:avLst/>
          </a:prstGeom>
        </p:spPr>
      </p:pic>
      <p:sp>
        <p:nvSpPr>
          <p:cNvPr id="4" name="Text Placeholder 3"/>
          <p:cNvSpPr>
            <a:spLocks noGrp="1"/>
          </p:cNvSpPr>
          <p:nvPr>
            <p:ph type="body" idx="2"/>
          </p:nvPr>
        </p:nvSpPr>
        <p:spPr>
          <a:xfrm>
            <a:off x="457200" y="3614063"/>
            <a:ext cx="8229600" cy="2380343"/>
          </a:xfrm>
        </p:spPr>
        <p:txBody>
          <a:bodyPr/>
          <a:lstStyle/>
          <a:p>
            <a:pPr lvl="0">
              <a:tabLst/>
            </a:pPr>
            <a:r>
              <a:rPr lang="en-US" altLang="en-US" sz="2400" kern="1200" dirty="0">
                <a:solidFill>
                  <a:srgbClr val="000000"/>
                </a:solidFill>
                <a:latin typeface="Arial (Body)"/>
              </a:rPr>
              <a:t>which can be confusing.</a:t>
            </a:r>
          </a:p>
          <a:p>
            <a:pPr lvl="0">
              <a:tabLst/>
            </a:pPr>
            <a:r>
              <a:rPr lang="en-US" altLang="en-US" sz="2400" kern="1200" dirty="0">
                <a:solidFill>
                  <a:srgbClr val="000000"/>
                </a:solidFill>
                <a:latin typeface="Arial (Body)"/>
              </a:rPr>
              <a:t>The last line—</a:t>
            </a:r>
            <a:r>
              <a:rPr lang="en-US" altLang="en-US" sz="2400" kern="1200" dirty="0">
                <a:solidFill>
                  <a:srgbClr val="000000"/>
                </a:solidFill>
                <a:latin typeface="Consolas" panose="020B0609020204030204" pitchFamily="49" charset="0"/>
                <a:cs typeface="Consolas" panose="020B0609020204030204" pitchFamily="49" charset="0"/>
              </a:rPr>
              <a:t>while</a:t>
            </a:r>
            <a:r>
              <a:rPr lang="en-US" altLang="en-US" sz="2400" kern="1200" dirty="0">
                <a:solidFill>
                  <a:srgbClr val="000000"/>
                </a:solidFill>
                <a:latin typeface="Arial (Body)"/>
              </a:rPr>
              <a:t>(</a:t>
            </a:r>
            <a:r>
              <a:rPr lang="en-US" altLang="en-US" sz="2400" b="1" kern="1200" dirty="0">
                <a:solidFill>
                  <a:srgbClr val="000000"/>
                </a:solidFill>
                <a:latin typeface="Arial (Body)"/>
              </a:rPr>
              <a:t>condition</a:t>
            </a:r>
            <a:r>
              <a:rPr lang="en-US" altLang="en-US" sz="2400" i="1" kern="1200" dirty="0">
                <a:solidFill>
                  <a:srgbClr val="000000"/>
                </a:solidFill>
                <a:latin typeface="Arial (Body)"/>
              </a:rPr>
              <a:t>)</a:t>
            </a:r>
            <a:r>
              <a:rPr lang="en-US" altLang="en-US" sz="2400" kern="1200" dirty="0">
                <a:solidFill>
                  <a:srgbClr val="000000"/>
                </a:solidFill>
                <a:latin typeface="Arial (Body)"/>
              </a:rPr>
              <a:t>;—may be misinterpreted as a </a:t>
            </a:r>
            <a:r>
              <a:rPr lang="en-US" altLang="en-US" sz="2400" kern="1200" dirty="0">
                <a:solidFill>
                  <a:srgbClr val="000000"/>
                </a:solidFill>
                <a:latin typeface="Consolas" panose="020B0609020204030204" pitchFamily="49" charset="0"/>
                <a:cs typeface="Consolas" panose="020B0609020204030204" pitchFamily="49" charset="0"/>
              </a:rPr>
              <a:t>while</a:t>
            </a:r>
            <a:r>
              <a:rPr lang="en-US" altLang="en-US" sz="2400" kern="1200" dirty="0">
                <a:solidFill>
                  <a:srgbClr val="000000"/>
                </a:solidFill>
                <a:latin typeface="Arial (Body)"/>
              </a:rPr>
              <a:t> statement containing an empty statement.</a:t>
            </a:r>
          </a:p>
          <a:p>
            <a:pPr lvl="0">
              <a:tabLst/>
            </a:pPr>
            <a:r>
              <a:rPr lang="en-US" altLang="en-US" sz="2400" kern="1200" dirty="0">
                <a:solidFill>
                  <a:srgbClr val="000000"/>
                </a:solidFill>
                <a:latin typeface="Arial (Body)"/>
              </a:rPr>
              <a:t>Thus, to avoid confusion, the </a:t>
            </a:r>
            <a:r>
              <a:rPr lang="en-US" altLang="en-US" sz="2400" kern="1200" dirty="0">
                <a:solidFill>
                  <a:srgbClr val="000000"/>
                </a:solidFill>
                <a:latin typeface="Consolas" panose="020B0609020204030204" pitchFamily="49" charset="0"/>
                <a:cs typeface="Consolas" panose="020B0609020204030204" pitchFamily="49" charset="0"/>
              </a:rPr>
              <a:t>do…while</a:t>
            </a:r>
            <a:r>
              <a:rPr lang="en-US" altLang="en-US" sz="2400" kern="1200" dirty="0">
                <a:solidFill>
                  <a:srgbClr val="000000"/>
                </a:solidFill>
                <a:latin typeface="Arial (Body)"/>
              </a:rPr>
              <a:t> with one statement is often written as follows</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8115137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4.8 </a:t>
            </a:r>
            <a:r>
              <a:rPr lang="en-US" kern="1200" dirty="0" smtClean="0">
                <a:latin typeface="Consolas" panose="020B0609020204030204" pitchFamily="49" charset="0"/>
                <a:ea typeface="+mj-ea"/>
                <a:cs typeface="Consolas" panose="020B0609020204030204" pitchFamily="49" charset="0"/>
              </a:rPr>
              <a:t>do…while</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Figure 4.9 uses a </a:t>
            </a:r>
            <a:r>
              <a:rPr lang="en-US" altLang="en-US" sz="2400" kern="1200" dirty="0">
                <a:solidFill>
                  <a:srgbClr val="000000"/>
                </a:solidFill>
                <a:latin typeface="Consolas" panose="020B0609020204030204" pitchFamily="49" charset="0"/>
                <a:ea typeface="+mn-ea"/>
                <a:cs typeface="Consolas" panose="020B0609020204030204" pitchFamily="49" charset="0"/>
              </a:rPr>
              <a:t>do…while</a:t>
            </a:r>
            <a:r>
              <a:rPr lang="en-US" altLang="en-US" sz="2400" kern="1200" dirty="0">
                <a:solidFill>
                  <a:srgbClr val="000000"/>
                </a:solidFill>
                <a:latin typeface="Arial (Body)"/>
                <a:ea typeface="+mn-ea"/>
                <a:cs typeface="+mn-cs"/>
              </a:rPr>
              <a:t> statement to print the numbers from 1 to 10.</a:t>
            </a:r>
          </a:p>
          <a:p>
            <a:pPr lvl="0">
              <a:tabLst/>
            </a:pPr>
            <a:r>
              <a:rPr lang="en-US" altLang="en-US" sz="2400" kern="1200" dirty="0">
                <a:solidFill>
                  <a:srgbClr val="000000"/>
                </a:solidFill>
                <a:latin typeface="Arial (Body)"/>
                <a:ea typeface="+mn-ea"/>
                <a:cs typeface="+mn-cs"/>
              </a:rPr>
              <a:t>The control variable </a:t>
            </a:r>
            <a:r>
              <a:rPr lang="en-US" altLang="en-US" sz="2400" kern="1200" dirty="0">
                <a:solidFill>
                  <a:srgbClr val="000000"/>
                </a:solidFill>
                <a:latin typeface="Consolas" panose="020B0609020204030204" pitchFamily="49" charset="0"/>
                <a:ea typeface="+mn-ea"/>
                <a:cs typeface="Consolas" panose="020B0609020204030204" pitchFamily="49" charset="0"/>
              </a:rPr>
              <a:t>counter</a:t>
            </a:r>
            <a:r>
              <a:rPr lang="en-US" altLang="en-US" sz="2400" kern="1200" dirty="0">
                <a:solidFill>
                  <a:srgbClr val="000000"/>
                </a:solidFill>
                <a:latin typeface="Arial (Body)"/>
                <a:ea typeface="+mn-ea"/>
                <a:cs typeface="+mn-cs"/>
              </a:rPr>
              <a:t> is preincremented in the loop-continuation test.</a:t>
            </a:r>
          </a:p>
        </p:txBody>
      </p:sp>
    </p:spTree>
    <p:extLst>
      <p:ext uri="{BB962C8B-B14F-4D97-AF65-F5344CB8AC3E}">
        <p14:creationId xmlns:p14="http://schemas.microsoft.com/office/powerpoint/2010/main" val="27341167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smtClean="0">
                <a:latin typeface="Times New Roman" panose="02020603050405020304" pitchFamily="18" charset="0"/>
                <a:cs typeface="Times New Roman" panose="02020603050405020304" pitchFamily="18" charset="0"/>
              </a:rPr>
              <a:t>Figure 4.9 Using the </a:t>
            </a:r>
            <a:r>
              <a:rPr lang="en-US" dirty="0" smtClean="0">
                <a:latin typeface="Consolas" panose="020B0609020204030204" pitchFamily="49" charset="0"/>
                <a:cs typeface="Consolas" panose="020B0609020204030204" pitchFamily="49" charset="0"/>
              </a:rPr>
              <a:t>do…while</a:t>
            </a:r>
            <a:r>
              <a:rPr lang="en-US" dirty="0" smtClean="0">
                <a:latin typeface="Times New Roman" panose="02020603050405020304" pitchFamily="18" charset="0"/>
                <a:cs typeface="Times New Roman" panose="02020603050405020304" pitchFamily="18" charset="0"/>
              </a:rPr>
              <a:t> Iteration Statement</a:t>
            </a:r>
            <a:endParaRPr lang="en-US" dirty="0">
              <a:latin typeface="Times New Roman" panose="02020603050405020304" pitchFamily="18" charset="0"/>
              <a:cs typeface="Times New Roman" panose="02020603050405020304" pitchFamily="18" charset="0"/>
            </a:endParaRPr>
          </a:p>
        </p:txBody>
      </p:sp>
      <p:pic>
        <p:nvPicPr>
          <p:cNvPr id="7" name="Picture 6" descr="The computer code has 12 lines total. The lines read as follows. Line 1. forward slash forward slash F i g period 4 period 9 colon f i g 0 4 underscore 0 9 period c. Line 2. forward slash forward slash Using the do, incomplete line of code, while iteration statement period. Line 3. hash include left angle bracket s t d i o period h right angle bracket. Line 4. blank. Line 5. I n t main left parenthesis void right parenthesis. Line 6. left brace. Line 7, indented once. unsigned I n t counter equals 1 semicolon forward slash forward slash initialize counter. Line 8. blank. Line 9, indented once. do left brace. Line 10, indented twice. print f left parenthesis double quote percent sign u double quote comma counter right parenthesis semicolon. Line 11, indented once. right brace while left parenthesis plus plus counter less than equal to sign  10 right parenthesis semicolon. Lines 9, 10, and 11 are highlighted. Line 12. right brace. Double forward slash initialize counter comment in Line 7 is in green text. Unsigned I n t, do, and while are in blue text. Integers and percent u are in cyan text. The code output reads, 1, 2, 3, 4, 5, 6, 7, 8, 9,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29" y="2222199"/>
            <a:ext cx="7644543" cy="3255431"/>
          </a:xfrm>
          <a:prstGeom prst="rect">
            <a:avLst/>
          </a:prstGeom>
        </p:spPr>
      </p:pic>
    </p:spTree>
    <p:extLst>
      <p:ext uri="{BB962C8B-B14F-4D97-AF65-F5344CB8AC3E}">
        <p14:creationId xmlns:p14="http://schemas.microsoft.com/office/powerpoint/2010/main" val="258243715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4.8 </a:t>
            </a:r>
            <a:r>
              <a:rPr lang="en-US" kern="1200" dirty="0" smtClean="0">
                <a:latin typeface="Consolas" panose="020B0609020204030204" pitchFamily="49" charset="0"/>
                <a:ea typeface="+mj-ea"/>
                <a:cs typeface="Consolas" panose="020B0609020204030204" pitchFamily="49" charset="0"/>
              </a:rPr>
              <a:t>do…while</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Consolas" panose="020B0609020204030204" pitchFamily="49" charset="0"/>
                <a:ea typeface="+mn-ea"/>
                <a:cs typeface="Consolas" panose="020B0609020204030204" pitchFamily="49" charset="0"/>
              </a:rPr>
              <a:t>do…while</a:t>
            </a:r>
            <a:r>
              <a:rPr lang="en-US" sz="2400" b="1" kern="1200" dirty="0">
                <a:solidFill>
                  <a:srgbClr val="000000"/>
                </a:solidFill>
                <a:latin typeface="Arial (Body)"/>
                <a:ea typeface="+mn-ea"/>
                <a:cs typeface="+mn-cs"/>
              </a:rPr>
              <a:t> Statement Flowchart</a:t>
            </a:r>
          </a:p>
          <a:p>
            <a:pPr lvl="0">
              <a:tabLst/>
              <a:defRPr/>
            </a:pPr>
            <a:r>
              <a:rPr lang="en-US" sz="2400" kern="1200" dirty="0">
                <a:solidFill>
                  <a:srgbClr val="000000"/>
                </a:solidFill>
                <a:latin typeface="Arial (Body)"/>
                <a:ea typeface="+mn-ea"/>
                <a:cs typeface="+mn-cs"/>
              </a:rPr>
              <a:t>Figure 4.10 shows the </a:t>
            </a:r>
            <a:r>
              <a:rPr lang="en-US" sz="2400" kern="1200" dirty="0">
                <a:solidFill>
                  <a:srgbClr val="000000"/>
                </a:solidFill>
                <a:latin typeface="Consolas" panose="020B0609020204030204" pitchFamily="49" charset="0"/>
                <a:ea typeface="+mn-ea"/>
                <a:cs typeface="Consolas" panose="020B0609020204030204" pitchFamily="49" charset="0"/>
              </a:rPr>
              <a:t>do…while</a:t>
            </a:r>
            <a:r>
              <a:rPr lang="en-US" sz="2400" kern="1200" dirty="0">
                <a:solidFill>
                  <a:srgbClr val="000000"/>
                </a:solidFill>
                <a:latin typeface="Arial (Body)"/>
                <a:ea typeface="+mn-ea"/>
                <a:cs typeface="+mn-cs"/>
              </a:rPr>
              <a:t> statement flowchart, which makes it clear that the loop-continuation condition does not execute until after the action is performed </a:t>
            </a:r>
            <a:r>
              <a:rPr lang="en-US" sz="2400" b="1" kern="1200" dirty="0">
                <a:solidFill>
                  <a:srgbClr val="000000"/>
                </a:solidFill>
                <a:latin typeface="Arial (Body)"/>
                <a:ea typeface="+mn-ea"/>
                <a:cs typeface="+mn-cs"/>
              </a:rPr>
              <a:t>at least once</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2676870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smtClean="0"/>
              <a:t>Figure 4.10 Flowcharting the </a:t>
            </a:r>
            <a:r>
              <a:rPr lang="en-US" dirty="0" smtClean="0">
                <a:latin typeface="Consolas" panose="020B0609020204030204" pitchFamily="49" charset="0"/>
                <a:cs typeface="Consolas" panose="020B0609020204030204" pitchFamily="49" charset="0"/>
              </a:rPr>
              <a:t>do…while</a:t>
            </a:r>
            <a:r>
              <a:rPr lang="en-US" dirty="0" smtClean="0"/>
              <a:t> iteration statement</a:t>
            </a:r>
            <a:endParaRPr lang="en-US" dirty="0"/>
          </a:p>
        </p:txBody>
      </p:sp>
      <p:pic>
        <p:nvPicPr>
          <p:cNvPr id="7" name="Picture 6" descr=" A Flowchart illiistrates the execution of the do statement. The process flow is read as follows. Enter the loop, perform action and check condition, if true then loop back and perform action. If false then exit lo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450" y="2004957"/>
            <a:ext cx="7843100" cy="3312545"/>
          </a:xfrm>
          <a:prstGeom prst="rect">
            <a:avLst/>
          </a:prstGeom>
        </p:spPr>
      </p:pic>
    </p:spTree>
    <p:extLst>
      <p:ext uri="{BB962C8B-B14F-4D97-AF65-F5344CB8AC3E}">
        <p14:creationId xmlns:p14="http://schemas.microsoft.com/office/powerpoint/2010/main" val="29260322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4.9 </a:t>
            </a:r>
            <a:r>
              <a:rPr lang="en-US" kern="1200" dirty="0" smtClean="0">
                <a:latin typeface="Consolas" panose="020B0609020204030204" pitchFamily="49" charset="0"/>
                <a:ea typeface="+mj-ea"/>
                <a:cs typeface="Consolas" panose="020B0609020204030204" pitchFamily="49" charset="0"/>
              </a:rPr>
              <a:t>break</a:t>
            </a:r>
            <a:r>
              <a:rPr lang="en-US" kern="1200" dirty="0" smtClean="0">
                <a:latin typeface="Times New Roman" panose="02020603050405020304" pitchFamily="18" charset="0"/>
                <a:ea typeface="+mj-ea"/>
                <a:cs typeface="+mj-cs"/>
              </a:rPr>
              <a:t> and </a:t>
            </a:r>
            <a:r>
              <a:rPr lang="en-US" kern="1200" dirty="0" smtClean="0">
                <a:latin typeface="Consolas" panose="020B0609020204030204" pitchFamily="49" charset="0"/>
                <a:ea typeface="+mj-ea"/>
                <a:cs typeface="Consolas" panose="020B0609020204030204" pitchFamily="49" charset="0"/>
              </a:rPr>
              <a:t>continue</a:t>
            </a:r>
            <a:r>
              <a:rPr lang="en-US" kern="1200" dirty="0" smtClean="0">
                <a:latin typeface="Times New Roman" panose="02020603050405020304" pitchFamily="18" charset="0"/>
                <a:ea typeface="+mj-ea"/>
                <a:cs typeface="+mj-cs"/>
              </a:rPr>
              <a:t> Statements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lvl="0">
              <a:tabLst/>
              <a:defRPr/>
            </a:pPr>
            <a:r>
              <a:rPr lang="en-US" sz="2400" kern="1200" dirty="0">
                <a:solidFill>
                  <a:srgbClr val="000000"/>
                </a:solidFill>
                <a:latin typeface="Arial (Body)"/>
                <a:ea typeface="+mn-ea"/>
                <a:cs typeface="+mn-cs"/>
              </a:rPr>
              <a:t>The </a:t>
            </a:r>
            <a:r>
              <a:rPr lang="en-US" sz="2400" kern="1200" dirty="0">
                <a:solidFill>
                  <a:srgbClr val="000000"/>
                </a:solidFill>
                <a:latin typeface="Consolas" panose="020B0609020204030204" pitchFamily="49" charset="0"/>
                <a:ea typeface="+mn-ea"/>
                <a:cs typeface="Consolas" panose="020B0609020204030204" pitchFamily="49" charset="0"/>
              </a:rPr>
              <a:t>break</a:t>
            </a:r>
            <a:r>
              <a:rPr lang="en-US" sz="2400" kern="1200" dirty="0">
                <a:solidFill>
                  <a:srgbClr val="000000"/>
                </a:solidFill>
                <a:latin typeface="Arial (Body)"/>
                <a:ea typeface="+mn-ea"/>
                <a:cs typeface="+mn-cs"/>
              </a:rPr>
              <a:t> and </a:t>
            </a:r>
            <a:r>
              <a:rPr lang="en-US" sz="2400" kern="1200" dirty="0">
                <a:solidFill>
                  <a:srgbClr val="000000"/>
                </a:solidFill>
                <a:latin typeface="Consolas" panose="020B0609020204030204" pitchFamily="49" charset="0"/>
                <a:ea typeface="+mn-ea"/>
                <a:cs typeface="Consolas" panose="020B0609020204030204" pitchFamily="49" charset="0"/>
              </a:rPr>
              <a:t>continue</a:t>
            </a:r>
            <a:r>
              <a:rPr lang="en-US" sz="2400" kern="1200" dirty="0">
                <a:solidFill>
                  <a:srgbClr val="000000"/>
                </a:solidFill>
                <a:latin typeface="Arial (Body)"/>
                <a:ea typeface="+mn-ea"/>
                <a:cs typeface="+mn-cs"/>
              </a:rPr>
              <a:t> statements are used to </a:t>
            </a:r>
            <a:r>
              <a:rPr lang="en-US" sz="2400" kern="1200" dirty="0" smtClean="0">
                <a:solidFill>
                  <a:srgbClr val="000000"/>
                </a:solidFill>
                <a:latin typeface="Arial (Body)"/>
                <a:ea typeface="+mn-ea"/>
                <a:cs typeface="+mn-cs"/>
              </a:rPr>
              <a:t>alter the flow of control.</a:t>
            </a:r>
          </a:p>
        </p:txBody>
      </p:sp>
      <p:sp>
        <p:nvSpPr>
          <p:cNvPr id="4" name="Text Placeholder 3"/>
          <p:cNvSpPr>
            <a:spLocks noGrp="1"/>
          </p:cNvSpPr>
          <p:nvPr>
            <p:ph type="body" idx="2"/>
          </p:nvPr>
        </p:nvSpPr>
        <p:spPr>
          <a:xfrm>
            <a:off x="457200" y="2619376"/>
            <a:ext cx="8229600" cy="3686174"/>
          </a:xfrm>
        </p:spPr>
        <p:txBody>
          <a:bodyPr/>
          <a:lstStyle/>
          <a:p>
            <a:pPr marL="0" lvl="0" indent="0">
              <a:spcBef>
                <a:spcPct val="20000"/>
              </a:spcBef>
              <a:buNone/>
              <a:tabLst/>
              <a:defRPr/>
            </a:pPr>
            <a:r>
              <a:rPr lang="en-US" sz="2400" b="1" kern="1200" dirty="0">
                <a:solidFill>
                  <a:srgbClr val="000000"/>
                </a:solidFill>
                <a:latin typeface="Consolas" panose="020B0609020204030204" pitchFamily="49" charset="0"/>
                <a:cs typeface="Consolas" panose="020B0609020204030204" pitchFamily="49" charset="0"/>
              </a:rPr>
              <a:t>break</a:t>
            </a:r>
            <a:r>
              <a:rPr lang="en-US" sz="2400" b="1" kern="1200" dirty="0">
                <a:solidFill>
                  <a:srgbClr val="000000"/>
                </a:solidFill>
                <a:latin typeface="Arial (Body)"/>
              </a:rPr>
              <a:t> Statement</a:t>
            </a:r>
          </a:p>
          <a:p>
            <a:pPr lvl="0">
              <a:tabLst/>
              <a:defRPr/>
            </a:pPr>
            <a:r>
              <a:rPr lang="en-US" sz="2400" kern="1200" dirty="0">
                <a:solidFill>
                  <a:srgbClr val="000000"/>
                </a:solidFill>
                <a:latin typeface="Arial (Body)"/>
              </a:rPr>
              <a:t>The </a:t>
            </a:r>
            <a:r>
              <a:rPr lang="en-US" sz="2400" kern="1200" dirty="0">
                <a:solidFill>
                  <a:srgbClr val="000000"/>
                </a:solidFill>
                <a:latin typeface="Consolas" panose="020B0609020204030204" pitchFamily="49" charset="0"/>
                <a:cs typeface="Consolas" panose="020B0609020204030204" pitchFamily="49" charset="0"/>
              </a:rPr>
              <a:t>break</a:t>
            </a:r>
            <a:r>
              <a:rPr lang="en-US" sz="2400" kern="1200" dirty="0">
                <a:solidFill>
                  <a:srgbClr val="000000"/>
                </a:solidFill>
                <a:latin typeface="Arial (Body)"/>
              </a:rPr>
              <a:t> statement, when executed in a </a:t>
            </a:r>
            <a:r>
              <a:rPr lang="en-US" sz="2400" kern="1200" dirty="0">
                <a:solidFill>
                  <a:srgbClr val="000000"/>
                </a:solidFill>
                <a:latin typeface="Consolas" panose="020B0609020204030204" pitchFamily="49" charset="0"/>
                <a:cs typeface="Consolas" panose="020B0609020204030204" pitchFamily="49" charset="0"/>
              </a:rPr>
              <a:t>while</a:t>
            </a:r>
            <a:r>
              <a:rPr lang="en-US" sz="2400" kern="1200" dirty="0">
                <a:solidFill>
                  <a:srgbClr val="000000"/>
                </a:solidFill>
                <a:latin typeface="Arial (Body)"/>
              </a:rPr>
              <a:t>, </a:t>
            </a:r>
            <a:r>
              <a:rPr lang="en-US" sz="2400" kern="1200" dirty="0">
                <a:solidFill>
                  <a:srgbClr val="000000"/>
                </a:solidFill>
                <a:latin typeface="Consolas" panose="020B0609020204030204" pitchFamily="49" charset="0"/>
                <a:cs typeface="Consolas" panose="020B0609020204030204" pitchFamily="49" charset="0"/>
              </a:rPr>
              <a:t>for</a:t>
            </a:r>
            <a:r>
              <a:rPr lang="en-US" sz="2400" kern="1200" dirty="0">
                <a:solidFill>
                  <a:srgbClr val="000000"/>
                </a:solidFill>
                <a:latin typeface="Arial (Body)"/>
              </a:rPr>
              <a:t>, </a:t>
            </a:r>
            <a:r>
              <a:rPr lang="en-US" sz="2400" kern="1200" dirty="0">
                <a:solidFill>
                  <a:srgbClr val="000000"/>
                </a:solidFill>
                <a:latin typeface="Consolas" panose="020B0609020204030204" pitchFamily="49" charset="0"/>
                <a:cs typeface="Consolas" panose="020B0609020204030204" pitchFamily="49" charset="0"/>
              </a:rPr>
              <a:t>do…while</a:t>
            </a:r>
            <a:r>
              <a:rPr lang="en-US" sz="2400" kern="1200" dirty="0">
                <a:solidFill>
                  <a:srgbClr val="000000"/>
                </a:solidFill>
                <a:latin typeface="Arial (Body)"/>
              </a:rPr>
              <a:t> or </a:t>
            </a:r>
            <a:r>
              <a:rPr lang="en-US" sz="2400" kern="1200" dirty="0">
                <a:solidFill>
                  <a:srgbClr val="000000"/>
                </a:solidFill>
                <a:latin typeface="Consolas" panose="020B0609020204030204" pitchFamily="49" charset="0"/>
                <a:cs typeface="Consolas" panose="020B0609020204030204" pitchFamily="49" charset="0"/>
              </a:rPr>
              <a:t>switch</a:t>
            </a:r>
            <a:r>
              <a:rPr lang="en-US" sz="2400" kern="1200" dirty="0">
                <a:solidFill>
                  <a:srgbClr val="000000"/>
                </a:solidFill>
                <a:latin typeface="Arial (Body)"/>
              </a:rPr>
              <a:t> statement, causes an immediate exit from that statement.</a:t>
            </a:r>
          </a:p>
          <a:p>
            <a:pPr lvl="0">
              <a:tabLst/>
              <a:defRPr/>
            </a:pPr>
            <a:r>
              <a:rPr lang="en-US" sz="2400" kern="1200" dirty="0">
                <a:solidFill>
                  <a:srgbClr val="000000"/>
                </a:solidFill>
                <a:latin typeface="Arial (Body)"/>
              </a:rPr>
              <a:t>Program execution continues with the next statement.</a:t>
            </a:r>
          </a:p>
          <a:p>
            <a:pPr lvl="0">
              <a:tabLst/>
              <a:defRPr/>
            </a:pPr>
            <a:r>
              <a:rPr lang="en-US" sz="2400" kern="1200" dirty="0">
                <a:solidFill>
                  <a:srgbClr val="000000"/>
                </a:solidFill>
                <a:latin typeface="Arial (Body)"/>
              </a:rPr>
              <a:t>Common uses of the </a:t>
            </a:r>
            <a:r>
              <a:rPr lang="en-US" sz="2400" kern="1200" dirty="0">
                <a:solidFill>
                  <a:srgbClr val="000000"/>
                </a:solidFill>
                <a:latin typeface="Consolas" panose="020B0609020204030204" pitchFamily="49" charset="0"/>
                <a:cs typeface="Consolas" panose="020B0609020204030204" pitchFamily="49" charset="0"/>
              </a:rPr>
              <a:t>break</a:t>
            </a:r>
            <a:r>
              <a:rPr lang="en-US" sz="2400" kern="1200" dirty="0">
                <a:solidFill>
                  <a:srgbClr val="000000"/>
                </a:solidFill>
                <a:latin typeface="Arial (Body)"/>
              </a:rPr>
              <a:t> statement are to escape early from a loop or to skip the remainder of a </a:t>
            </a:r>
            <a:r>
              <a:rPr lang="en-US" sz="2400" kern="1200" dirty="0">
                <a:solidFill>
                  <a:srgbClr val="000000"/>
                </a:solidFill>
                <a:latin typeface="Consolas" panose="020B0609020204030204" pitchFamily="49" charset="0"/>
                <a:cs typeface="Consolas" panose="020B0609020204030204" pitchFamily="49" charset="0"/>
              </a:rPr>
              <a:t>switch</a:t>
            </a:r>
            <a:r>
              <a:rPr lang="en-US" sz="2400" kern="1200" dirty="0">
                <a:solidFill>
                  <a:srgbClr val="000000"/>
                </a:solidFill>
                <a:latin typeface="Arial (Body)"/>
              </a:rPr>
              <a:t> statement (as in Figure </a:t>
            </a:r>
            <a:r>
              <a:rPr lang="en-US" sz="2400" kern="1200" dirty="0" smtClean="0">
                <a:solidFill>
                  <a:srgbClr val="000000"/>
                </a:solidFill>
                <a:latin typeface="Arial (Body)"/>
              </a:rPr>
              <a:t>4.7 (see slide 61-65)).</a:t>
            </a:r>
            <a:endParaRPr lang="en-US" sz="2400" kern="1200" dirty="0">
              <a:solidFill>
                <a:srgbClr val="000000"/>
              </a:solidFill>
              <a:latin typeface="Arial (Body)"/>
            </a:endParaRPr>
          </a:p>
        </p:txBody>
      </p:sp>
    </p:spTree>
    <p:extLst>
      <p:ext uri="{BB962C8B-B14F-4D97-AF65-F5344CB8AC3E}">
        <p14:creationId xmlns:p14="http://schemas.microsoft.com/office/powerpoint/2010/main" val="259232006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10459</TotalTime>
  <Words>8778</Words>
  <Application>Microsoft Office PowerPoint</Application>
  <PresentationFormat>On-screen Show (4:3)</PresentationFormat>
  <Paragraphs>737</Paragraphs>
  <Slides>163</Slides>
  <Notes>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163</vt:i4>
      </vt:variant>
    </vt:vector>
  </HeadingPairs>
  <TitlesOfParts>
    <vt:vector size="174" baseType="lpstr">
      <vt:lpstr>Arial</vt:lpstr>
      <vt:lpstr>Arial (Body)</vt:lpstr>
      <vt:lpstr>Consolas</vt:lpstr>
      <vt:lpstr>Noto Sans Symbols</vt:lpstr>
      <vt:lpstr>Times New Roman</vt:lpstr>
      <vt:lpstr>Verdana</vt:lpstr>
      <vt:lpstr>Wingdings 2</vt:lpstr>
      <vt:lpstr>Wingdings 3</vt:lpstr>
      <vt:lpstr>508 Lecture</vt:lpstr>
      <vt:lpstr>1_508 Lecture</vt:lpstr>
      <vt:lpstr>Equation</vt:lpstr>
      <vt:lpstr>C How to Program</vt:lpstr>
      <vt:lpstr>Learning Objectives</vt:lpstr>
      <vt:lpstr>Outline (1 of 2)</vt:lpstr>
      <vt:lpstr>Outline (2 of 2)</vt:lpstr>
      <vt:lpstr>4.1 Introduction</vt:lpstr>
      <vt:lpstr>4.2 Iteration Essentials (1 of 3)</vt:lpstr>
      <vt:lpstr>4.2 Iteration Essentials (2 of 3)</vt:lpstr>
      <vt:lpstr>4.2 Iteration Essentials (3 of 3)</vt:lpstr>
      <vt:lpstr>4.3 Counter-Controlled Iteration (1 of 5)</vt:lpstr>
      <vt:lpstr>4.3 Counter-Controlled Iteration (2 of 5)</vt:lpstr>
      <vt:lpstr>Figure 4.1 Counter-Controlled Iteration</vt:lpstr>
      <vt:lpstr>4.3 Counter-Controlled Iteration (3 of 5)</vt:lpstr>
      <vt:lpstr>4.3 Counter-Controlled Iteration (4 of 5)</vt:lpstr>
      <vt:lpstr>4.3 Counter-Controlled Iteration (5 of 5)</vt:lpstr>
      <vt:lpstr>Common Programming Error 4. 1</vt:lpstr>
      <vt:lpstr>Error-Prevention Tip 4.1</vt:lpstr>
      <vt:lpstr>Good Programming Practice 4. 1</vt:lpstr>
      <vt:lpstr>Good Programming Practice 4.2</vt:lpstr>
      <vt:lpstr>4.4 for Iteration Statement (1 of 10)</vt:lpstr>
      <vt:lpstr>Figure 4.2 Counter-Controlled Iteration with the for Statement</vt:lpstr>
      <vt:lpstr>4.4 for Iteration Statement (2 of 10)</vt:lpstr>
      <vt:lpstr>4.4 for Iteration Statement (3 of 10)</vt:lpstr>
      <vt:lpstr>4.4 for Iteration Statement (4 of 10)</vt:lpstr>
      <vt:lpstr>Figure 4.3 for Statement Header Components</vt:lpstr>
      <vt:lpstr>Common Programming Error 4.2</vt:lpstr>
      <vt:lpstr>4.4 for Iteration Statement (5 of 10)</vt:lpstr>
      <vt:lpstr>Error-Prevention Tip 4.2</vt:lpstr>
      <vt:lpstr>4.4 for Iteration Statement (6 of 10)</vt:lpstr>
      <vt:lpstr>4.4 for Iteration Statement (7 of 10)</vt:lpstr>
      <vt:lpstr>4.4 for Iteration Statement (8 of 10)</vt:lpstr>
      <vt:lpstr>Software Engineering Observation 4. 1</vt:lpstr>
      <vt:lpstr>4.4 for Iteration Statement (9 of 10)</vt:lpstr>
      <vt:lpstr>4.4 for Iteration Statement (10 of 10)</vt:lpstr>
      <vt:lpstr>Common Programming Error 4.3</vt:lpstr>
      <vt:lpstr>Error-Prevention Tip 4.3</vt:lpstr>
      <vt:lpstr>4.5 for Statement: Notes and Observations (1 of 2)</vt:lpstr>
      <vt:lpstr>4.5 for Statement: Notes and Observations (2 of 2)</vt:lpstr>
      <vt:lpstr>Error-Prevention Tip 4.4</vt:lpstr>
      <vt:lpstr>Figure 4.4 Flowcharting a Typical for Iteration Statement</vt:lpstr>
      <vt:lpstr>4.6 Examples Using the for Statement (1 of 14)</vt:lpstr>
      <vt:lpstr>4.6 Examples Using the for Statement (2 of 14)</vt:lpstr>
      <vt:lpstr>Good Programming Practice 4.3</vt:lpstr>
      <vt:lpstr>4.6 Examples Using the for Statement (3 of 14)</vt:lpstr>
      <vt:lpstr>Figure 4.5 Summation with for</vt:lpstr>
      <vt:lpstr>4.6 Examples Using the for Statement (4 of 14)</vt:lpstr>
      <vt:lpstr>4.6 Examples Using the for Statement (5 of 14)</vt:lpstr>
      <vt:lpstr>4.6 Examples Using the for Statement (6 of 14)</vt:lpstr>
      <vt:lpstr>Figure 4.6 Calculating Compound Interest (1 of 2)</vt:lpstr>
      <vt:lpstr>Figure 4.6 Calculating Compound Interest (2 of 2)</vt:lpstr>
      <vt:lpstr>4.6 Examples Using the for Statement (7 of 14)</vt:lpstr>
      <vt:lpstr>4.6 Examples Using the for Statement (8 of 14)</vt:lpstr>
      <vt:lpstr>4.6 Examples Using the for Statement (9 of 14)</vt:lpstr>
      <vt:lpstr>4.6 Examples Using the for Statement (10 of 14)</vt:lpstr>
      <vt:lpstr>Software Engineering Observation 4.2</vt:lpstr>
      <vt:lpstr>Error-Prevention Tip 4.5</vt:lpstr>
      <vt:lpstr>4.6 Examples Using the for Statement (11 of 14)</vt:lpstr>
      <vt:lpstr>4.6 Examples Using the for Statement (12 of 14)</vt:lpstr>
      <vt:lpstr>4.6 Examples Using the for Statement (13 of 14)</vt:lpstr>
      <vt:lpstr>4.6 Examples Using the for Statement (14 of 14)</vt:lpstr>
      <vt:lpstr>4.7 switch Multiple-Selection Statement (1 of 19)</vt:lpstr>
      <vt:lpstr>Figure 4.7 Counting Letter Grades with switch (1 of 5)</vt:lpstr>
      <vt:lpstr>Figure 4.7 Counting Letter Grades with switch (2 of 5)</vt:lpstr>
      <vt:lpstr>Figure 4.7 Counting Letter Grades with switch (3 of 5)</vt:lpstr>
      <vt:lpstr>Figure 4.7 Counting Letter Grades with switch (4 of 5)</vt:lpstr>
      <vt:lpstr>Figure 4.7 Counting Letter Grades with switch (5 of 5)</vt:lpstr>
      <vt:lpstr>4.7 switch Multiple-Selection Statement (2 of 19)</vt:lpstr>
      <vt:lpstr>4.7 switch Multiple-Selection Statement (3 of 19)</vt:lpstr>
      <vt:lpstr>4.7 switch Multiple-Selection Statement (4 of 19)</vt:lpstr>
      <vt:lpstr>4.7 switch Multiple-Selection Statement (5 of 19)</vt:lpstr>
      <vt:lpstr>4.7 switch Multiple-Selection Statement (6 of 19)</vt:lpstr>
      <vt:lpstr>Portability Tip 4.1</vt:lpstr>
      <vt:lpstr>Portability Tip 4.2</vt:lpstr>
      <vt:lpstr>4.7 switch Multiple-Selection Statement (7 of 19)</vt:lpstr>
      <vt:lpstr>4.7 switch Multiple-Selection Statement (8 of 19)</vt:lpstr>
      <vt:lpstr>4.7 switch Multiple-Selection Statement (9 of 19)</vt:lpstr>
      <vt:lpstr>4.7 switch Multiple-Selection Statement (10 of 19)</vt:lpstr>
      <vt:lpstr>4.7 switch Multiple-Selection Statement (11 of 19)</vt:lpstr>
      <vt:lpstr>4.7 switch Multiple-Selection Statement (12 of 19)</vt:lpstr>
      <vt:lpstr>Common Programming Error 4.4</vt:lpstr>
      <vt:lpstr>Error-Prevention Tip 4.6</vt:lpstr>
      <vt:lpstr>Good Programming Practice 4.4</vt:lpstr>
      <vt:lpstr>Good Programming Practice 4.5</vt:lpstr>
      <vt:lpstr>Figure 4.8 switch Multiple-Selection Statement with breaks</vt:lpstr>
      <vt:lpstr>4.7 switch Multiple-Selection Statement (13 of 19)</vt:lpstr>
      <vt:lpstr>4.7 switch Multiple-Selection Statement (14 of 19)</vt:lpstr>
      <vt:lpstr>Error-Prevention Tip 4.7</vt:lpstr>
      <vt:lpstr>4.7 switch Multiple-Selection Statement (15 of 19)</vt:lpstr>
      <vt:lpstr>4.7 switch Multiple-Selection Statement (16 of 19)</vt:lpstr>
      <vt:lpstr>4.7 switch Multiple-Selection Statement (17 of 19)</vt:lpstr>
      <vt:lpstr>4.7 switch Multiple-Selection Statement (18 of 19)</vt:lpstr>
      <vt:lpstr>4.7 switch Multiple-Selection Statement (19 of 19)</vt:lpstr>
      <vt:lpstr>4.8 do…while Iteration Statement (1 of 5)</vt:lpstr>
      <vt:lpstr>4.8 do…while Iteration Statement (2 of 5)</vt:lpstr>
      <vt:lpstr>4.8 do…while Iteration Statement (3 of 5)</vt:lpstr>
      <vt:lpstr>4.8 do…while Iteration Statement (4 of 5)</vt:lpstr>
      <vt:lpstr>Figure 4.9 Using the do…while Iteration Statement</vt:lpstr>
      <vt:lpstr>4.8 do…while Iteration Statement (5 of 5)</vt:lpstr>
      <vt:lpstr>Figure 4.10 Flowcharting the do…while iteration statement</vt:lpstr>
      <vt:lpstr>4.9 break and continue Statements (1 of 3)</vt:lpstr>
      <vt:lpstr>4.9 break and continue Statements (2 of 3)</vt:lpstr>
      <vt:lpstr>Figure 4.11 Using the break Statement in a for Statement</vt:lpstr>
      <vt:lpstr>4.9 break and continue Statements (3 of 3)</vt:lpstr>
      <vt:lpstr>Figure 4.12 Using the continue Statement in a for Statement</vt:lpstr>
      <vt:lpstr>Software Engineering Observation 4.3</vt:lpstr>
      <vt:lpstr>Performance Tip 4.1</vt:lpstr>
      <vt:lpstr>Software Engineering Observation 4.4</vt:lpstr>
      <vt:lpstr>4.10 Logical Operators (1 of 12)</vt:lpstr>
      <vt:lpstr>4.10 Logical Operators (2 of 12)</vt:lpstr>
      <vt:lpstr>4.10 Logical Operators (3 of 12)</vt:lpstr>
      <vt:lpstr>4.10 Logical Operators (4 of 12)</vt:lpstr>
      <vt:lpstr>Figure 4.13 Truth Table for the Logical AND Ampersand ampersand. Operator</vt:lpstr>
      <vt:lpstr>4.10 Logical Operators (5 of 12)</vt:lpstr>
      <vt:lpstr>4.10 Logical Operators (6 of 12)</vt:lpstr>
      <vt:lpstr>Figure 4.14 Truth Table for the Logical OR Left parenthesis double pipe right parenthesis Operator</vt:lpstr>
      <vt:lpstr>4.10 Logical Operators (7 of 12)</vt:lpstr>
      <vt:lpstr>Performance Tip 4.2</vt:lpstr>
      <vt:lpstr>4.10 Logical Operators (8 of 12)</vt:lpstr>
      <vt:lpstr>Figure 4.15 Truth Table for Operator ! (Logical Negation)</vt:lpstr>
      <vt:lpstr>4.10 Logical Operators (9 of 12)</vt:lpstr>
      <vt:lpstr>4.10 Logical Operators (10 of 12)</vt:lpstr>
      <vt:lpstr>Figure 4.16 Operator Precedence and Associativity</vt:lpstr>
      <vt:lpstr>4.10 Logical Operators (11 of 12)</vt:lpstr>
      <vt:lpstr>4.10 Logical Operators (12 of 12)</vt:lpstr>
      <vt:lpstr>4.11 Confusing Equality (==) and Assignment (=) Operators (1 of 8)</vt:lpstr>
      <vt:lpstr>4.11 Confusing Equality (==) and Assignment (=) Operators (2 of 8)</vt:lpstr>
      <vt:lpstr>4.11 Confusing Equality (==) and Assignment (=) Operators (3 of 8)</vt:lpstr>
      <vt:lpstr>4.11 Confusing Equality (==) and Assignment (=) Operators (4 of 8)</vt:lpstr>
      <vt:lpstr>Common Programming Error 4.5</vt:lpstr>
      <vt:lpstr>4.11 Confusing Equality (==) and Assignment (=) Operators (5 of 8)</vt:lpstr>
      <vt:lpstr>4.11 Confusing Equality (==) and Assignment (=) Operators (6 of 8)</vt:lpstr>
      <vt:lpstr>Error-Prevention Tip 4.8</vt:lpstr>
      <vt:lpstr>4.11 Confusing Equality (==) and Assignment (=) Operators (7 of 8)</vt:lpstr>
      <vt:lpstr>4.11 Confusing Equality (==) and Assignment (=) Operators (8 of 8)</vt:lpstr>
      <vt:lpstr>Error-Prevention Tip 4.9</vt:lpstr>
      <vt:lpstr>4.12 Structured Programming Summary (1 of 12)</vt:lpstr>
      <vt:lpstr>Figure 4.17 C’s Single-Entry/Single-Exit Sequence, Selection and Iteration Statements (1 of 2)</vt:lpstr>
      <vt:lpstr>4.12 Structured Programming Summary (2 of 12)</vt:lpstr>
      <vt:lpstr>4.12 Structured Programming Summary (3 of 12)</vt:lpstr>
      <vt:lpstr>Figure 4.17 C’s Single-Entry/Single-Exit Sequence, Selection and Iteration Statements (2 of 2)</vt:lpstr>
      <vt:lpstr>Figure 4.18 Rules for Forming Structured Programs</vt:lpstr>
      <vt:lpstr>Figure 4.19 Simplest Lowchart</vt:lpstr>
      <vt:lpstr>4.12 Structured Programming Summary (4 of 12)</vt:lpstr>
      <vt:lpstr>Figure 4.20 Repeatedly Applying Rule 2 of Figure 4.18 to the Simplest Flowchart</vt:lpstr>
      <vt:lpstr>4.12 Structured Programming Summary (5 of 12)</vt:lpstr>
      <vt:lpstr>Figure 4.21 Applying Rule 3 of Figure 4.18 to the Simplest Flowchart</vt:lpstr>
      <vt:lpstr>4.12 Structured Programming Summary (6 of 12)</vt:lpstr>
      <vt:lpstr>4.12 Structured Programming Summary (7 of 12)</vt:lpstr>
      <vt:lpstr>Figure 4.22 Stacked, Nested and Overlapped Building Blocks</vt:lpstr>
      <vt:lpstr>4.12 Structured Programming Summary (8 of 12)</vt:lpstr>
      <vt:lpstr>Figure 4.23 An Unstructured Flowchart</vt:lpstr>
      <vt:lpstr>4.12 Structured Programming Summary (9 of 12)</vt:lpstr>
      <vt:lpstr>4.12 Structured Programming Summary (10 of 12)</vt:lpstr>
      <vt:lpstr>4.12 Structured Programming Summary (11 of 12)</vt:lpstr>
      <vt:lpstr>4.12 Structured Programming Summary (12 of 12)</vt:lpstr>
      <vt:lpstr>4.13 Secure C Programming (1 of 7)</vt:lpstr>
      <vt:lpstr>4.13 Secure C Programming (2 of 7)</vt:lpstr>
      <vt:lpstr>4.13 Secure C Programming (3 of 7)</vt:lpstr>
      <vt:lpstr>4.13 Secure C Programming (4 of 7)</vt:lpstr>
      <vt:lpstr>4.13 Secure C Programming (5 of 7)</vt:lpstr>
      <vt:lpstr>4.13 Secure C Programming (6 of 7)</vt:lpstr>
      <vt:lpstr>4.13 Secure C Programming (7 of 7)</vt:lpstr>
      <vt:lpstr>Error-Prevention Tip 4. 10</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8e</dc:title>
  <dc:subject>Computer Science</dc:subject>
  <dc:creator>Paul Deitel/Harvey Deitel</dc:creator>
  <cp:keywords>C How to Program</cp:keywords>
  <cp:lastModifiedBy>P, Pavendan (Cognizant)</cp:lastModifiedBy>
  <cp:revision>1092</cp:revision>
  <dcterms:modified xsi:type="dcterms:W3CDTF">2018-04-23T10:23:55Z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